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4"/>
    <p:sldMasterId id="2147483687" r:id="rId5"/>
    <p:sldMasterId id="2147483723" r:id="rId6"/>
    <p:sldMasterId id="2147483747" r:id="rId7"/>
    <p:sldMasterId id="2147483771" r:id="rId8"/>
  </p:sldMasterIdLst>
  <p:notesMasterIdLst>
    <p:notesMasterId r:id="rId50"/>
  </p:notesMasterIdLst>
  <p:handoutMasterIdLst>
    <p:handoutMasterId r:id="rId51"/>
  </p:handoutMasterIdLst>
  <p:sldIdLst>
    <p:sldId id="275" r:id="rId9"/>
    <p:sldId id="451" r:id="rId10"/>
    <p:sldId id="489" r:id="rId11"/>
    <p:sldId id="490" r:id="rId12"/>
    <p:sldId id="433" r:id="rId13"/>
    <p:sldId id="453" r:id="rId14"/>
    <p:sldId id="435" r:id="rId15"/>
    <p:sldId id="457" r:id="rId16"/>
    <p:sldId id="454" r:id="rId17"/>
    <p:sldId id="452" r:id="rId18"/>
    <p:sldId id="460" r:id="rId19"/>
    <p:sldId id="461" r:id="rId20"/>
    <p:sldId id="462" r:id="rId21"/>
    <p:sldId id="463" r:id="rId22"/>
    <p:sldId id="445" r:id="rId23"/>
    <p:sldId id="458" r:id="rId24"/>
    <p:sldId id="456" r:id="rId25"/>
    <p:sldId id="447" r:id="rId26"/>
    <p:sldId id="448" r:id="rId27"/>
    <p:sldId id="487" r:id="rId28"/>
    <p:sldId id="466" r:id="rId29"/>
    <p:sldId id="467" r:id="rId30"/>
    <p:sldId id="484" r:id="rId31"/>
    <p:sldId id="485" r:id="rId32"/>
    <p:sldId id="468" r:id="rId33"/>
    <p:sldId id="469" r:id="rId34"/>
    <p:sldId id="470" r:id="rId35"/>
    <p:sldId id="471" r:id="rId36"/>
    <p:sldId id="486" r:id="rId37"/>
    <p:sldId id="472" r:id="rId38"/>
    <p:sldId id="474" r:id="rId39"/>
    <p:sldId id="475" r:id="rId40"/>
    <p:sldId id="476" r:id="rId41"/>
    <p:sldId id="477" r:id="rId42"/>
    <p:sldId id="478" r:id="rId43"/>
    <p:sldId id="479" r:id="rId44"/>
    <p:sldId id="480" r:id="rId45"/>
    <p:sldId id="488" r:id="rId46"/>
    <p:sldId id="481" r:id="rId47"/>
    <p:sldId id="482" r:id="rId48"/>
    <p:sldId id="388" r:id="rId49"/>
  </p:sldIdLst>
  <p:sldSz cx="9144000" cy="6858000" type="screen4x3"/>
  <p:notesSz cx="7010400" cy="9296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8FCF"/>
    <a:srgbClr val="F57545"/>
    <a:srgbClr val="824A92"/>
    <a:srgbClr val="336699"/>
    <a:srgbClr val="FABAA2"/>
    <a:srgbClr val="A99070"/>
    <a:srgbClr val="704610"/>
    <a:srgbClr val="F2E2BD"/>
    <a:srgbClr val="A177AD"/>
    <a:srgbClr val="DAD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90538" autoAdjust="0"/>
  </p:normalViewPr>
  <p:slideViewPr>
    <p:cSldViewPr>
      <p:cViewPr>
        <p:scale>
          <a:sx n="90" d="100"/>
          <a:sy n="90" d="100"/>
        </p:scale>
        <p:origin x="-24" y="763"/>
      </p:cViewPr>
      <p:guideLst>
        <p:guide orient="horz" pos="229"/>
        <p:guide orient="horz" pos="4080"/>
        <p:guide orient="horz" pos="2173"/>
        <p:guide pos="336"/>
        <p:guide pos="55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howGuides="1">
      <p:cViewPr>
        <p:scale>
          <a:sx n="50" d="100"/>
          <a:sy n="50" d="100"/>
        </p:scale>
        <p:origin x="-2688" y="-102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7" tIns="46219" rIns="92437" bIns="46219" rtlCol="0"/>
          <a:lstStyle>
            <a:lvl1pPr algn="l">
              <a:defRPr sz="1200"/>
            </a:lvl1pPr>
          </a:lstStyle>
          <a:p>
            <a:r>
              <a:rPr lang="en-US" dirty="0" smtClean="0">
                <a:solidFill>
                  <a:schemeClr val="tx2"/>
                </a:solidFill>
                <a:latin typeface="Georgia" pitchFamily="18" charset="0"/>
              </a:rPr>
              <a:t>Employee Benefits Compliance –</a:t>
            </a:r>
          </a:p>
          <a:p>
            <a:r>
              <a:rPr lang="en-US" dirty="0" smtClean="0">
                <a:solidFill>
                  <a:schemeClr val="tx2"/>
                </a:solidFill>
                <a:latin typeface="Georgia" pitchFamily="18" charset="0"/>
              </a:rPr>
              <a:t>The Year in Review</a:t>
            </a:r>
          </a:p>
          <a:p>
            <a:endParaRPr lang="en-US" sz="900" dirty="0">
              <a:latin typeface="Georgia" pitchFamily="18"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2437" tIns="46219" rIns="92437" bIns="46219" rtlCol="0"/>
          <a:lstStyle>
            <a:lvl1pPr algn="r">
              <a:defRPr sz="1200"/>
            </a:lvl1pPr>
          </a:lstStyle>
          <a:p>
            <a:fld id="{339A0673-9A3A-4F86-996C-DF2AC7A742C5}" type="datetimeFigureOut">
              <a:rPr lang="en-US" smtClean="0">
                <a:latin typeface="Georgia" pitchFamily="18" charset="0"/>
              </a:rPr>
              <a:pPr/>
              <a:t>2/21/2013</a:t>
            </a:fld>
            <a:endParaRPr lang="en-US" dirty="0">
              <a:latin typeface="Georgia" pitchFamily="18" charset="0"/>
            </a:endParaRPr>
          </a:p>
        </p:txBody>
      </p:sp>
      <p:sp>
        <p:nvSpPr>
          <p:cNvPr id="4" name="Footer Placeholder 3"/>
          <p:cNvSpPr>
            <a:spLocks noGrp="1"/>
          </p:cNvSpPr>
          <p:nvPr>
            <p:ph type="ftr" sz="quarter" idx="2"/>
          </p:nvPr>
        </p:nvSpPr>
        <p:spPr>
          <a:xfrm>
            <a:off x="0" y="8829967"/>
            <a:ext cx="5218853" cy="464820"/>
          </a:xfrm>
          <a:prstGeom prst="rect">
            <a:avLst/>
          </a:prstGeom>
        </p:spPr>
        <p:txBody>
          <a:bodyPr vert="horz" lIns="92437" tIns="46219" rIns="92437" bIns="46219" rtlCol="0" anchor="b"/>
          <a:lstStyle>
            <a:lvl1pPr algn="l">
              <a:defRPr sz="1200"/>
            </a:lvl1pPr>
          </a:lstStyle>
          <a:p>
            <a:r>
              <a:rPr lang="en-US" sz="800" dirty="0" smtClean="0">
                <a:solidFill>
                  <a:schemeClr val="accent6"/>
                </a:solidFill>
                <a:latin typeface="Verdana" pitchFamily="34" charset="0"/>
              </a:rPr>
              <a:t>© 2012 Wells Fargo Insurance Services USA, Inc. All rights reserved. For public use.</a:t>
            </a:r>
            <a:endParaRPr lang="en-US" sz="800" dirty="0">
              <a:solidFill>
                <a:schemeClr val="accent6"/>
              </a:solidFill>
              <a:latin typeface="Verdana" pitchFamily="34" charset="0"/>
            </a:endParaRPr>
          </a:p>
        </p:txBody>
      </p:sp>
      <p:sp>
        <p:nvSpPr>
          <p:cNvPr id="5" name="Slide Number Placeholder 4"/>
          <p:cNvSpPr>
            <a:spLocks noGrp="1"/>
          </p:cNvSpPr>
          <p:nvPr>
            <p:ph type="sldNum" sz="quarter" idx="3"/>
          </p:nvPr>
        </p:nvSpPr>
        <p:spPr>
          <a:xfrm>
            <a:off x="5919893" y="8829967"/>
            <a:ext cx="1088885" cy="464820"/>
          </a:xfrm>
          <a:prstGeom prst="rect">
            <a:avLst/>
          </a:prstGeom>
        </p:spPr>
        <p:txBody>
          <a:bodyPr vert="horz" lIns="92437" tIns="46219" rIns="92437" bIns="46219" rtlCol="0" anchor="b"/>
          <a:lstStyle>
            <a:lvl1pPr algn="r">
              <a:defRPr sz="1200"/>
            </a:lvl1pPr>
          </a:lstStyle>
          <a:p>
            <a:fld id="{A3D4154B-4DEF-4868-B739-34E15C856E7D}" type="slidenum">
              <a:rPr lang="en-US" smtClean="0"/>
              <a:pPr/>
              <a:t>‹#›</a:t>
            </a:fld>
            <a:endParaRPr lang="en-US" dirty="0"/>
          </a:p>
        </p:txBody>
      </p:sp>
    </p:spTree>
    <p:extLst>
      <p:ext uri="{BB962C8B-B14F-4D97-AF65-F5344CB8AC3E}">
        <p14:creationId xmlns:p14="http://schemas.microsoft.com/office/powerpoint/2010/main" val="2200679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7" tIns="46219" rIns="92437" bIns="4621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437" tIns="46219" rIns="92437" bIns="46219" rtlCol="0"/>
          <a:lstStyle>
            <a:lvl1pPr algn="r">
              <a:defRPr sz="1200"/>
            </a:lvl1pPr>
          </a:lstStyle>
          <a:p>
            <a:fld id="{E6F67514-8C90-48F4-981E-93F0FFA18632}" type="datetimeFigureOut">
              <a:rPr lang="en-US" smtClean="0"/>
              <a:pPr/>
              <a:t>2/21/2013</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437" tIns="46219" rIns="92437" bIns="4621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7" tIns="46219" rIns="92437" bIns="462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37" tIns="46219" rIns="92437" bIns="462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437" tIns="46219" rIns="92437" bIns="46219" rtlCol="0" anchor="b"/>
          <a:lstStyle>
            <a:lvl1pPr algn="r">
              <a:defRPr sz="1200"/>
            </a:lvl1pPr>
          </a:lstStyle>
          <a:p>
            <a:fld id="{65C7B028-1434-453D-8CE4-C175A206B512}" type="slidenum">
              <a:rPr lang="en-US" smtClean="0"/>
              <a:pPr/>
              <a:t>‹#›</a:t>
            </a:fld>
            <a:endParaRPr lang="en-US" dirty="0"/>
          </a:p>
        </p:txBody>
      </p:sp>
    </p:spTree>
    <p:extLst>
      <p:ext uri="{BB962C8B-B14F-4D97-AF65-F5344CB8AC3E}">
        <p14:creationId xmlns:p14="http://schemas.microsoft.com/office/powerpoint/2010/main" val="86997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82688" y="696913"/>
            <a:ext cx="4646612" cy="3486150"/>
          </a:xfrm>
          <a:ln/>
        </p:spPr>
      </p:sp>
      <p:sp>
        <p:nvSpPr>
          <p:cNvPr id="50179" name="Rectangle 3"/>
          <p:cNvSpPr>
            <a:spLocks noGrp="1" noChangeArrowheads="1"/>
          </p:cNvSpPr>
          <p:nvPr>
            <p:ph type="body" idx="1"/>
          </p:nvPr>
        </p:nvSpPr>
        <p:spPr>
          <a:xfrm>
            <a:off x="701040" y="4416427"/>
            <a:ext cx="5608320" cy="4183063"/>
          </a:xfrm>
          <a:noFill/>
          <a:ln/>
        </p:spPr>
        <p:txBody>
          <a:bodyPr/>
          <a:lstStyle/>
          <a:p>
            <a:pPr eaLnBrk="1" hangingPunct="1"/>
            <a:endParaRPr lang="en-US" dirty="0" smtClean="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82688" y="696913"/>
            <a:ext cx="4646612" cy="3486150"/>
          </a:xfrm>
          <a:ln/>
        </p:spPr>
      </p:sp>
      <p:sp>
        <p:nvSpPr>
          <p:cNvPr id="50179" name="Rectangle 3"/>
          <p:cNvSpPr>
            <a:spLocks noGrp="1" noChangeArrowheads="1"/>
          </p:cNvSpPr>
          <p:nvPr>
            <p:ph type="body" idx="1"/>
          </p:nvPr>
        </p:nvSpPr>
        <p:spPr>
          <a:xfrm>
            <a:off x="701040" y="4416427"/>
            <a:ext cx="5608320" cy="4183063"/>
          </a:xfrm>
          <a:noFill/>
          <a:ln/>
        </p:spPr>
        <p:txBody>
          <a:bodyPr/>
          <a:lstStyle/>
          <a:p>
            <a:pPr eaLnBrk="1" hangingPunct="1"/>
            <a:endParaRPr lang="en-US" dirty="0" smtClean="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A540-775A-4C5B-AE4F-92C86A65AB3B}" type="slidenum">
              <a:rPr lang="en-US" smtClean="0">
                <a:solidFill>
                  <a:prstClr val="black"/>
                </a:solidFill>
              </a:rPr>
              <a:pPr/>
              <a:t>16</a:t>
            </a:fld>
            <a:endParaRPr lang="en-US" dirty="0" smtClean="0">
              <a:solidFill>
                <a:prstClr val="black"/>
              </a:solidFill>
            </a:endParaRPr>
          </a:p>
        </p:txBody>
      </p:sp>
    </p:spTree>
    <p:extLst>
      <p:ext uri="{BB962C8B-B14F-4D97-AF65-F5344CB8AC3E}">
        <p14:creationId xmlns:p14="http://schemas.microsoft.com/office/powerpoint/2010/main" val="2413874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82688" y="696913"/>
            <a:ext cx="4646612" cy="3486150"/>
          </a:xfrm>
          <a:ln/>
        </p:spPr>
      </p:sp>
      <p:sp>
        <p:nvSpPr>
          <p:cNvPr id="50179" name="Rectangle 3"/>
          <p:cNvSpPr>
            <a:spLocks noGrp="1" noChangeArrowheads="1"/>
          </p:cNvSpPr>
          <p:nvPr>
            <p:ph type="body" idx="1"/>
          </p:nvPr>
        </p:nvSpPr>
        <p:spPr>
          <a:xfrm>
            <a:off x="701040" y="4416427"/>
            <a:ext cx="5608320" cy="4183063"/>
          </a:xfrm>
          <a:noFill/>
          <a:ln/>
        </p:spPr>
        <p:txBody>
          <a:bodyPr/>
          <a:lstStyle/>
          <a:p>
            <a:pPr eaLnBrk="1" hangingPunct="1"/>
            <a:endParaRPr lang="en-US" dirty="0" smtClean="0">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82688" y="696913"/>
            <a:ext cx="4646612" cy="3486150"/>
          </a:xfrm>
          <a:ln/>
        </p:spPr>
      </p:sp>
      <p:sp>
        <p:nvSpPr>
          <p:cNvPr id="50179" name="Rectangle 3"/>
          <p:cNvSpPr>
            <a:spLocks noGrp="1" noChangeArrowheads="1"/>
          </p:cNvSpPr>
          <p:nvPr>
            <p:ph type="body" idx="1"/>
          </p:nvPr>
        </p:nvSpPr>
        <p:spPr>
          <a:xfrm>
            <a:off x="701040" y="4416427"/>
            <a:ext cx="5608320" cy="4183063"/>
          </a:xfrm>
          <a:noFill/>
          <a:ln/>
        </p:spPr>
        <p:txBody>
          <a:bodyPr/>
          <a:lstStyle/>
          <a:p>
            <a:pPr eaLnBrk="1" hangingPunct="1"/>
            <a:endParaRPr lang="en-US" dirty="0" smtClean="0">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7B028-1434-453D-8CE4-C175A206B512}" type="slidenum">
              <a:rPr lang="en-US" smtClean="0"/>
              <a:pPr/>
              <a:t>40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82688" y="696913"/>
            <a:ext cx="4646612" cy="3486150"/>
          </a:xfrm>
          <a:ln/>
        </p:spPr>
      </p:sp>
      <p:sp>
        <p:nvSpPr>
          <p:cNvPr id="50179" name="Rectangle 3"/>
          <p:cNvSpPr>
            <a:spLocks noGrp="1" noChangeArrowheads="1"/>
          </p:cNvSpPr>
          <p:nvPr>
            <p:ph type="body" idx="1"/>
          </p:nvPr>
        </p:nvSpPr>
        <p:spPr>
          <a:xfrm>
            <a:off x="701040" y="4416427"/>
            <a:ext cx="5608320" cy="4183063"/>
          </a:xfrm>
          <a:noFill/>
          <a:ln/>
        </p:spPr>
        <p:txBody>
          <a:bodyPr/>
          <a:lstStyle/>
          <a:p>
            <a:pPr eaLnBrk="1" hangingPunct="1"/>
            <a:endParaRPr lang="en-US" dirty="0"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pPr/>
              <a:t>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A540-775A-4C5B-AE4F-92C86A65AB3B}" type="slidenum">
              <a:rPr lang="en-US" smtClean="0">
                <a:solidFill>
                  <a:prstClr val="black"/>
                </a:solidFill>
              </a:rPr>
              <a:pPr/>
              <a:t>6</a:t>
            </a:fld>
            <a:endParaRPr lang="en-US" dirty="0" smtClean="0">
              <a:solidFill>
                <a:prstClr val="black"/>
              </a:solidFill>
            </a:endParaRPr>
          </a:p>
        </p:txBody>
      </p:sp>
    </p:spTree>
    <p:extLst>
      <p:ext uri="{BB962C8B-B14F-4D97-AF65-F5344CB8AC3E}">
        <p14:creationId xmlns:p14="http://schemas.microsoft.com/office/powerpoint/2010/main" val="241387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82688" y="696913"/>
            <a:ext cx="4646612" cy="3486150"/>
          </a:xfrm>
          <a:ln/>
        </p:spPr>
      </p:sp>
      <p:sp>
        <p:nvSpPr>
          <p:cNvPr id="50179" name="Rectangle 3"/>
          <p:cNvSpPr>
            <a:spLocks noGrp="1" noChangeArrowheads="1"/>
          </p:cNvSpPr>
          <p:nvPr>
            <p:ph type="body" idx="1"/>
          </p:nvPr>
        </p:nvSpPr>
        <p:spPr>
          <a:xfrm>
            <a:off x="701040" y="4416427"/>
            <a:ext cx="5608320" cy="4183063"/>
          </a:xfrm>
          <a:noFill/>
          <a:ln/>
        </p:spPr>
        <p:txBody>
          <a:bodyPr/>
          <a:lstStyle/>
          <a:p>
            <a:pPr eaLnBrk="1" hangingPunct="1"/>
            <a:endParaRPr lang="en-US" dirty="0" smtClean="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1181100" y="696913"/>
            <a:ext cx="4648200" cy="3487737"/>
          </a:xfrm>
          <a:ln/>
        </p:spPr>
      </p:sp>
      <p:sp>
        <p:nvSpPr>
          <p:cNvPr id="60418" name="Rectangle 3"/>
          <p:cNvSpPr>
            <a:spLocks noGrp="1" noChangeArrowheads="1"/>
          </p:cNvSpPr>
          <p:nvPr>
            <p:ph type="body" idx="1"/>
          </p:nvPr>
        </p:nvSpPr>
        <p:spPr>
          <a:xfrm>
            <a:off x="933452" y="4416435"/>
            <a:ext cx="5143501" cy="4183063"/>
          </a:xfrm>
          <a:noFill/>
          <a:ln/>
        </p:spPr>
        <p:txBody>
          <a:bodyPr lIns="93023" tIns="46510" rIns="93023" bIns="46510"/>
          <a:lstStyle/>
          <a:p>
            <a:endParaRPr lang="en-US" dirty="0"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WFI-Icon PPT Lockup1.jpg"/>
          <p:cNvPicPr>
            <a:picLocks noChangeAspect="1"/>
          </p:cNvPicPr>
          <p:nvPr userDrawn="1"/>
        </p:nvPicPr>
        <p:blipFill>
          <a:blip r:embed="rId2" cstate="print"/>
          <a:stretch>
            <a:fillRect/>
          </a:stretch>
        </p:blipFill>
        <p:spPr>
          <a:xfrm>
            <a:off x="6030884" y="0"/>
            <a:ext cx="3113116" cy="6858000"/>
          </a:xfrm>
          <a:prstGeom prst="rect">
            <a:avLst/>
          </a:prstGeom>
        </p:spPr>
      </p:pic>
      <p:sp>
        <p:nvSpPr>
          <p:cNvPr id="2" name="Title 1"/>
          <p:cNvSpPr>
            <a:spLocks noGrp="1"/>
          </p:cNvSpPr>
          <p:nvPr>
            <p:ph type="ctrTitle"/>
          </p:nvPr>
        </p:nvSpPr>
        <p:spPr>
          <a:xfrm>
            <a:off x="457200" y="1828800"/>
            <a:ext cx="7772400" cy="1470025"/>
          </a:xfr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ct val="105000"/>
              </a:lnSpc>
              <a:spcBef>
                <a:spcPct val="0"/>
              </a:spcBef>
              <a:spcAft>
                <a:spcPct val="0"/>
              </a:spcAft>
              <a:defRPr lang="en-US" sz="5000" dirty="0">
                <a:solidFill>
                  <a:schemeClr val="tx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57200" y="3657600"/>
            <a:ext cx="6400800" cy="914400"/>
          </a:xfrm>
          <a:noFill/>
          <a:ln w="9525">
            <a:noFill/>
            <a:miter lim="800000"/>
            <a:headEnd/>
            <a:tailEnd/>
          </a:ln>
          <a:effectLst/>
        </p:spPr>
        <p:txBody>
          <a:bodyPr vert="horz" wrap="square" lIns="91440" tIns="0" rIns="91440" bIns="45720" numCol="1" anchor="t" anchorCtr="0" compatLnSpc="1">
            <a:prstTxWarp prst="textNoShape">
              <a:avLst/>
            </a:prstTxWarp>
            <a:norm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a:t>
            </a:r>
            <a:br>
              <a:rPr lang="en-US" dirty="0" smtClean="0"/>
            </a:br>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p>
            <a:fld id="{0E49032C-FC1D-455E-94CE-D351C123772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550863"/>
            <a:ext cx="8255000" cy="744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6563" y="1344613"/>
            <a:ext cx="4051300" cy="493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344613"/>
            <a:ext cx="4051300" cy="493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391525" y="6657975"/>
            <a:ext cx="815975" cy="261938"/>
          </a:xfrm>
        </p:spPr>
        <p:txBody>
          <a:bodyPr/>
          <a:lstStyle>
            <a:lvl1pPr>
              <a:defRPr/>
            </a:lvl1pPr>
          </a:lstStyle>
          <a:p>
            <a:pPr>
              <a:defRPr/>
            </a:pPr>
            <a:fld id="{C290A580-756B-4B7C-B9F6-E81461077B66}" type="slidenum">
              <a:rPr lang="en-US"/>
              <a:pPr>
                <a:defRPr/>
              </a:pPr>
              <a:t>‹#›</a:t>
            </a:fld>
            <a:endParaRPr lang="en-US" dirty="0">
              <a:solidFill>
                <a:srgbClr val="000000"/>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28800"/>
            <a:ext cx="7772400" cy="1470025"/>
          </a:xfr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ct val="105000"/>
              </a:lnSpc>
              <a:spcBef>
                <a:spcPct val="0"/>
              </a:spcBef>
              <a:spcAft>
                <a:spcPct val="0"/>
              </a:spcAft>
              <a:defRPr lang="en-US" sz="5000" dirty="0">
                <a:solidFill>
                  <a:schemeClr val="tx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57200" y="3657600"/>
            <a:ext cx="6400800" cy="914400"/>
          </a:xfrm>
          <a:noFill/>
          <a:ln w="9525">
            <a:noFill/>
            <a:miter lim="800000"/>
            <a:headEnd/>
            <a:tailEnd/>
          </a:ln>
          <a:effectLst/>
        </p:spPr>
        <p:txBody>
          <a:bodyPr vert="horz" wrap="square" lIns="91440" tIns="0" rIns="91440" bIns="45720" numCol="1" anchor="t" anchorCtr="0" compatLnSpc="1">
            <a:prstTxWarp prst="textNoShape">
              <a:avLst/>
            </a:prstTxWarp>
            <a:norm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a:t>
            </a:r>
            <a:br>
              <a:rPr lang="en-US" dirty="0" smtClean="0"/>
            </a:br>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29328"/>
            <a:ext cx="8229600" cy="5047672"/>
          </a:xfrm>
        </p:spPr>
        <p:txBody>
          <a:bodyPr/>
          <a:lstStyle>
            <a:lvl1pPr>
              <a:spcBef>
                <a:spcPts val="8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286000"/>
            <a:ext cx="8229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3400" y="3200401"/>
            <a:ext cx="7772400" cy="53340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sub-headline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a:xfrm>
            <a:off x="457200" y="2304288"/>
            <a:ext cx="8343900" cy="1143000"/>
          </a:xfrm>
        </p:spPr>
        <p:txBody>
          <a:bodyPr/>
          <a:lstStyle>
            <a:lvl1pPr>
              <a:defRPr sz="5000"/>
            </a:lvl1pPr>
          </a:lstStyle>
          <a:p>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8" y="1422399"/>
            <a:ext cx="8537294" cy="5072529"/>
          </a:xfrm>
        </p:spPr>
        <p:txBody>
          <a:bodyPr vert="horz" lIns="91440" tIns="45720" rIns="91440" bIns="45720" rtlCol="0">
            <a:normAutofit/>
          </a:bodyPr>
          <a:lstStyle>
            <a:lvl1pPr marL="342900" indent="-166688" algn="l" defTabSz="914400" rtl="0" eaLnBrk="1" latinLnBrk="0" hangingPunct="1">
              <a:spcBef>
                <a:spcPct val="20000"/>
              </a:spcBef>
              <a:buFont typeface="Wingdings" pitchFamily="2" charset="2"/>
              <a:buNone/>
              <a:defRPr lang="en-US" sz="2800" kern="1200" dirty="0" smtClean="0">
                <a:solidFill>
                  <a:schemeClr val="bg1"/>
                </a:solidFill>
                <a:latin typeface="Verdana" pitchFamily="34" charset="0"/>
                <a:ea typeface="+mn-ea"/>
                <a:cs typeface="+mn-cs"/>
              </a:defRPr>
            </a:lvl1pPr>
          </a:lstStyle>
          <a:p>
            <a:r>
              <a:rPr lang="en-US" dirty="0" smtClean="0"/>
              <a:t>“Quote”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3" hasCustomPrompt="1"/>
          </p:nvPr>
        </p:nvSpPr>
        <p:spPr>
          <a:xfrm>
            <a:off x="4948238" y="3495675"/>
            <a:ext cx="3470275" cy="403225"/>
          </a:xfrm>
        </p:spPr>
        <p:txBody>
          <a:bodyPr>
            <a:normAutofit/>
          </a:bodyPr>
          <a:lstStyle>
            <a:lvl1pPr marL="0" indent="0" algn="r">
              <a:buNone/>
              <a:defRPr sz="1800" i="1">
                <a:solidFill>
                  <a:schemeClr val="bg1"/>
                </a:solidFill>
              </a:defRPr>
            </a:lvl1pPr>
          </a:lstStyle>
          <a:p>
            <a:pPr lvl="0"/>
            <a:r>
              <a:rPr lang="en-US" dirty="0" smtClean="0"/>
              <a:t>— Source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29328"/>
            <a:ext cx="8229600" cy="5047672"/>
          </a:xfrm>
        </p:spPr>
        <p:txBody>
          <a:bodyPr/>
          <a:lstStyle>
            <a:lvl1pPr>
              <a:spcBef>
                <a:spcPts val="8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9032C-FC1D-455E-94CE-D351C123772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bg>
      <p:bgPr>
        <a:solidFill>
          <a:srgbClr val="688FCF"/>
        </a:solidFill>
        <a:effectLst/>
      </p:bgPr>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Only">
    <p:bg>
      <p:bgPr>
        <a:solidFill>
          <a:srgbClr val="688FCF"/>
        </a:solidFill>
        <a:effectLst/>
      </p:bgPr>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3" descr="logo-and-stagecoach-lockup-ppt"/>
          <p:cNvPicPr>
            <a:picLocks noChangeAspect="1" noChangeArrowheads="1"/>
          </p:cNvPicPr>
          <p:nvPr/>
        </p:nvPicPr>
        <p:blipFill>
          <a:blip r:embed="rId2" cstate="print"/>
          <a:srcRect t="11942"/>
          <a:stretch>
            <a:fillRect/>
          </a:stretch>
        </p:blipFill>
        <p:spPr bwMode="auto">
          <a:xfrm>
            <a:off x="5521476" y="1143000"/>
            <a:ext cx="3495524" cy="5572125"/>
          </a:xfrm>
          <a:prstGeom prst="rect">
            <a:avLst/>
          </a:prstGeom>
          <a:noFill/>
          <a:ln w="9525">
            <a:noFill/>
            <a:miter lim="800000"/>
            <a:headEnd/>
            <a:tailEnd/>
          </a:ln>
        </p:spPr>
      </p:pic>
      <p:sp>
        <p:nvSpPr>
          <p:cNvPr id="5" name="Line 9"/>
          <p:cNvSpPr>
            <a:spLocks noChangeShapeType="1"/>
          </p:cNvSpPr>
          <p:nvPr/>
        </p:nvSpPr>
        <p:spPr bwMode="auto">
          <a:xfrm>
            <a:off x="527655" y="3430588"/>
            <a:ext cx="5500310" cy="0"/>
          </a:xfrm>
          <a:prstGeom prst="line">
            <a:avLst/>
          </a:prstGeom>
          <a:noFill/>
          <a:ln w="38100">
            <a:solidFill>
              <a:schemeClr val="tx1"/>
            </a:solidFill>
            <a:round/>
            <a:headEnd/>
            <a:tailEnd/>
          </a:ln>
          <a:effectLst/>
        </p:spPr>
        <p:txBody>
          <a:bodyPr wrap="none" anchor="ctr"/>
          <a:lstStyle/>
          <a:p>
            <a:pPr algn="ctr" fontAlgn="base">
              <a:spcBef>
                <a:spcPct val="0"/>
              </a:spcBef>
              <a:spcAft>
                <a:spcPct val="0"/>
              </a:spcAft>
              <a:defRPr/>
            </a:pPr>
            <a:endParaRPr lang="en-US" sz="1400" b="1" dirty="0">
              <a:solidFill>
                <a:srgbClr val="000000"/>
              </a:solidFill>
              <a:ea typeface="MS PGothic"/>
              <a:cs typeface="MS PGothic"/>
            </a:endParaRPr>
          </a:p>
        </p:txBody>
      </p:sp>
      <p:pic>
        <p:nvPicPr>
          <p:cNvPr id="6" name="Picture 2"/>
          <p:cNvPicPr>
            <a:picLocks noChangeAspect="1" noChangeArrowheads="1"/>
          </p:cNvPicPr>
          <p:nvPr userDrawn="1"/>
        </p:nvPicPr>
        <p:blipFill>
          <a:blip r:embed="rId3" cstate="print"/>
          <a:srcRect l="76250" t="21875" r="5624" b="69531"/>
          <a:stretch>
            <a:fillRect/>
          </a:stretch>
        </p:blipFill>
        <p:spPr bwMode="auto">
          <a:xfrm>
            <a:off x="6966857" y="228600"/>
            <a:ext cx="1886857" cy="750888"/>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a:t>Click to edit Master title style</a:t>
            </a:r>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sz="2000" b="1"/>
            </a:lvl1pPr>
          </a:lstStyle>
          <a:p>
            <a:r>
              <a:rPr lang="en-US"/>
              <a:t>Click to edit Master subtitle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5429" y="187325"/>
            <a:ext cx="8255000" cy="574675"/>
          </a:xfrm>
        </p:spPr>
        <p:txBody>
          <a:bodyPr/>
          <a:lstStyle/>
          <a:p>
            <a:r>
              <a:rPr lang="en-US" smtClean="0"/>
              <a:t>Click to edit Master title style</a:t>
            </a:r>
            <a:endParaRPr lang="en-US"/>
          </a:p>
        </p:txBody>
      </p:sp>
      <p:sp>
        <p:nvSpPr>
          <p:cNvPr id="3" name="Content Placeholder 2"/>
          <p:cNvSpPr>
            <a:spLocks noGrp="1"/>
          </p:cNvSpPr>
          <p:nvPr>
            <p:ph idx="1"/>
          </p:nvPr>
        </p:nvSpPr>
        <p:spPr>
          <a:xfrm>
            <a:off x="436941" y="1066800"/>
            <a:ext cx="8255000" cy="5086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DD9EC07F-DB01-42D4-BDA0-C131B65CD2B0}" type="slidenum">
              <a:rPr lang="en-US"/>
              <a:pPr>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EC4A67D5-E79A-4075-988F-DB903978D880}" type="slidenum">
              <a:rPr lang="en-US"/>
              <a:pPr>
                <a:defRPr/>
              </a:pPr>
              <a:t>‹#›</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FCD79EE4-8B1A-4D3F-B6C0-F7DB08910FDB}" type="slidenum">
              <a:rPr lang="en-US"/>
              <a:pPr>
                <a:defRPr/>
              </a:pPr>
              <a:t>‹#›</a:t>
            </a:fld>
            <a:endParaRPr lang="en-US"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CCF5A6CB-BB2F-4FED-827C-98261CF64ED8}" type="slidenum">
              <a:rPr lang="en-US"/>
              <a:pPr>
                <a:defRPr/>
              </a:pPr>
              <a:t>‹#›</a:t>
            </a:fld>
            <a:endParaRPr lang="en-US"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27A18A1-EA66-4080-9984-E264EA430811}" type="slidenum">
              <a:rPr lang="en-US"/>
              <a:pPr>
                <a:defRPr/>
              </a:pPr>
              <a:t>‹#›</a:t>
            </a:fld>
            <a:endParaRPr lang="en-US"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0EA50817-B3BB-4329-822D-8C207C6BCB5D}" type="slidenum">
              <a:rPr lang="en-US"/>
              <a:pPr>
                <a:defRPr/>
              </a:pPr>
              <a:t>‹#›</a:t>
            </a:fld>
            <a:endParaRPr lang="en-US" dirty="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F5EECD5D-C6D9-4FBC-90D1-3683FD1DD9A1}" type="slidenum">
              <a:rPr lang="en-US"/>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286000"/>
            <a:ext cx="8229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9032C-FC1D-455E-94CE-D351C1237721}"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29AF1F0E-373D-4230-9E07-5997696279F0}" type="slidenum">
              <a:rPr lang="en-US"/>
              <a:pPr>
                <a:defRPr/>
              </a:pPr>
              <a:t>‹#›</a:t>
            </a:fld>
            <a:endParaRPr lang="en-US" dirty="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AA3398BA-137C-4DD4-95DD-43098017AAF1}" type="slidenum">
              <a:rPr lang="en-US"/>
              <a:pPr>
                <a:defRPr/>
              </a:pPr>
              <a:t>‹#›</a:t>
            </a:fld>
            <a:endParaRPr lang="en-US"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5"/>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5"/>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D258B1F5-00A9-4A78-8FEA-93436C804BF1}" type="slidenum">
              <a:rPr lang="en-US"/>
              <a:pPr>
                <a:defRPr/>
              </a:pPr>
              <a:t>‹#›</a:t>
            </a:fld>
            <a:endParaRPr lang="en-US"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p>
        </p:txBody>
      </p:sp>
      <p:sp>
        <p:nvSpPr>
          <p:cNvPr id="4" name="Date Placeholder 3"/>
          <p:cNvSpPr>
            <a:spLocks noGrp="1"/>
          </p:cNvSpPr>
          <p:nvPr>
            <p:ph type="dt" sz="half" idx="10"/>
          </p:nvPr>
        </p:nvSpPr>
        <p:spPr/>
        <p:txBody>
          <a:bodyPr/>
          <a:lstStyle/>
          <a:p>
            <a:endParaRPr lang="en-US" dirty="0"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10"/>
          </p:nvPr>
        </p:nvSpPr>
        <p:spPr/>
        <p:txBody>
          <a:bodyPr/>
          <a:lstStyle/>
          <a:p>
            <a:endParaRPr lang="en-US" dirty="0"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Date Placeholder 4"/>
          <p:cNvSpPr>
            <a:spLocks noGrp="1"/>
          </p:cNvSpPr>
          <p:nvPr>
            <p:ph type="dt" sz="half" idx="10"/>
          </p:nvPr>
        </p:nvSpPr>
        <p:spPr/>
        <p:txBody>
          <a:bodyPr/>
          <a:lstStyle/>
          <a:p>
            <a:endParaRPr lang="en-US" dirty="0" smtClean="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smtClean="0">
              <a:solidFill>
                <a:prstClr val="black">
                  <a:tint val="75000"/>
                </a:prstClr>
              </a:solidFill>
            </a:endParaRPr>
          </a:p>
        </p:txBody>
      </p:sp>
      <p:sp>
        <p:nvSpPr>
          <p:cNvPr id="7" name="Slide Number Placeholder 6"/>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stStyle>
          <a:p>
            <a:r>
              <a:rPr lang="en-US" smtClean="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6"/>
          <p:cNvSpPr>
            <a:spLocks noGrp="1"/>
          </p:cNvSpPr>
          <p:nvPr>
            <p:ph type="dt" sz="half" idx="10"/>
          </p:nvPr>
        </p:nvSpPr>
        <p:spPr/>
        <p:txBody>
          <a:bodyPr/>
          <a:lstStyle/>
          <a:p>
            <a:endParaRPr lang="en-US" dirty="0" smtClean="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smtClean="0">
              <a:solidFill>
                <a:prstClr val="black">
                  <a:tint val="75000"/>
                </a:prstClr>
              </a:solidFill>
            </a:endParaRPr>
          </a:p>
        </p:txBody>
      </p:sp>
      <p:sp>
        <p:nvSpPr>
          <p:cNvPr id="9" name="Slide Number Placeholder 8"/>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Date Placeholder 2"/>
          <p:cNvSpPr>
            <a:spLocks noGrp="1"/>
          </p:cNvSpPr>
          <p:nvPr>
            <p:ph type="dt" sz="half" idx="10"/>
          </p:nvPr>
        </p:nvSpPr>
        <p:spPr/>
        <p:txBody>
          <a:bodyPr/>
          <a:lstStyle/>
          <a:p>
            <a:endParaRPr lang="en-US" dirty="0" smtClean="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smtClean="0">
              <a:solidFill>
                <a:prstClr val="black">
                  <a:tint val="75000"/>
                </a:prstClr>
              </a:solidFill>
            </a:endParaRPr>
          </a:p>
        </p:txBody>
      </p:sp>
      <p:sp>
        <p:nvSpPr>
          <p:cNvPr id="5" name="Slide Number Placeholder 4"/>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smtClean="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smtClean="0">
              <a:solidFill>
                <a:prstClr val="black">
                  <a:tint val="75000"/>
                </a:prstClr>
              </a:solidFill>
            </a:endParaRPr>
          </a:p>
        </p:txBody>
      </p:sp>
      <p:sp>
        <p:nvSpPr>
          <p:cNvPr id="4" name="Slide Number Placeholder 3"/>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3400" y="3200401"/>
            <a:ext cx="7772400" cy="53340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sub-headline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9032C-FC1D-455E-94CE-D351C1237721}" type="slidenum">
              <a:rPr lang="en-US" smtClean="0"/>
              <a:pPr/>
              <a:t>‹#›</a:t>
            </a:fld>
            <a:endParaRPr lang="en-US" dirty="0"/>
          </a:p>
        </p:txBody>
      </p:sp>
      <p:sp>
        <p:nvSpPr>
          <p:cNvPr id="7" name="Title 6"/>
          <p:cNvSpPr>
            <a:spLocks noGrp="1"/>
          </p:cNvSpPr>
          <p:nvPr>
            <p:ph type="title"/>
          </p:nvPr>
        </p:nvSpPr>
        <p:spPr>
          <a:xfrm>
            <a:off x="457200" y="2304288"/>
            <a:ext cx="8343900" cy="1143000"/>
          </a:xfrm>
        </p:spPr>
        <p:txBody>
          <a:bodyPr/>
          <a:lstStyle>
            <a:lvl1pPr>
              <a:defRPr sz="5000"/>
            </a:lvl1pPr>
          </a:lstStyle>
          <a:p>
            <a:r>
              <a:rPr lang="en-US" smtClean="0"/>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smtClean="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smtClean="0">
              <a:solidFill>
                <a:prstClr val="black">
                  <a:tint val="75000"/>
                </a:prstClr>
              </a:solidFill>
            </a:endParaRPr>
          </a:p>
        </p:txBody>
      </p:sp>
      <p:sp>
        <p:nvSpPr>
          <p:cNvPr id="7" name="Slide Number Placeholder 6"/>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smtClean="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smtClean="0">
              <a:solidFill>
                <a:prstClr val="black">
                  <a:tint val="75000"/>
                </a:prstClr>
              </a:solidFill>
            </a:endParaRPr>
          </a:p>
        </p:txBody>
      </p:sp>
      <p:sp>
        <p:nvSpPr>
          <p:cNvPr id="7" name="Slide Number Placeholder 6"/>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10"/>
          </p:nvPr>
        </p:nvSpPr>
        <p:spPr/>
        <p:txBody>
          <a:bodyPr/>
          <a:lstStyle/>
          <a:p>
            <a:endParaRPr lang="en-US" dirty="0"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10"/>
          </p:nvPr>
        </p:nvSpPr>
        <p:spPr/>
        <p:txBody>
          <a:bodyPr/>
          <a:lstStyle/>
          <a:p>
            <a:endParaRPr lang="en-US" dirty="0"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p>
        </p:txBody>
      </p:sp>
      <p:sp>
        <p:nvSpPr>
          <p:cNvPr id="4" name="Date Placeholder 3"/>
          <p:cNvSpPr>
            <a:spLocks noGrp="1"/>
          </p:cNvSpPr>
          <p:nvPr>
            <p:ph type="dt" sz="half" idx="10"/>
          </p:nvPr>
        </p:nvSpPr>
        <p:spPr/>
        <p:txBody>
          <a:bodyPr/>
          <a:lstStyle/>
          <a:p>
            <a:endParaRPr lang="en-US" dirty="0"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10"/>
          </p:nvPr>
        </p:nvSpPr>
        <p:spPr/>
        <p:txBody>
          <a:bodyPr/>
          <a:lstStyle/>
          <a:p>
            <a:endParaRPr lang="en-US" dirty="0"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Date Placeholder 4"/>
          <p:cNvSpPr>
            <a:spLocks noGrp="1"/>
          </p:cNvSpPr>
          <p:nvPr>
            <p:ph type="dt" sz="half" idx="10"/>
          </p:nvPr>
        </p:nvSpPr>
        <p:spPr/>
        <p:txBody>
          <a:bodyPr/>
          <a:lstStyle/>
          <a:p>
            <a:endParaRPr lang="en-US" dirty="0" smtClean="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smtClean="0">
              <a:solidFill>
                <a:prstClr val="black">
                  <a:tint val="75000"/>
                </a:prstClr>
              </a:solidFill>
            </a:endParaRPr>
          </a:p>
        </p:txBody>
      </p:sp>
      <p:sp>
        <p:nvSpPr>
          <p:cNvPr id="7" name="Slide Number Placeholder 6"/>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stStyle>
          <a:p>
            <a:r>
              <a:rPr lang="en-US" smtClean="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6"/>
          <p:cNvSpPr>
            <a:spLocks noGrp="1"/>
          </p:cNvSpPr>
          <p:nvPr>
            <p:ph type="dt" sz="half" idx="10"/>
          </p:nvPr>
        </p:nvSpPr>
        <p:spPr/>
        <p:txBody>
          <a:bodyPr/>
          <a:lstStyle/>
          <a:p>
            <a:endParaRPr lang="en-US" dirty="0" smtClean="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smtClean="0">
              <a:solidFill>
                <a:prstClr val="black">
                  <a:tint val="75000"/>
                </a:prstClr>
              </a:solidFill>
            </a:endParaRPr>
          </a:p>
        </p:txBody>
      </p:sp>
      <p:sp>
        <p:nvSpPr>
          <p:cNvPr id="9" name="Slide Number Placeholder 8"/>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Date Placeholder 2"/>
          <p:cNvSpPr>
            <a:spLocks noGrp="1"/>
          </p:cNvSpPr>
          <p:nvPr>
            <p:ph type="dt" sz="half" idx="10"/>
          </p:nvPr>
        </p:nvSpPr>
        <p:spPr/>
        <p:txBody>
          <a:bodyPr/>
          <a:lstStyle/>
          <a:p>
            <a:endParaRPr lang="en-US" dirty="0" smtClean="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smtClean="0">
              <a:solidFill>
                <a:prstClr val="black">
                  <a:tint val="75000"/>
                </a:prstClr>
              </a:solidFill>
            </a:endParaRPr>
          </a:p>
        </p:txBody>
      </p:sp>
      <p:sp>
        <p:nvSpPr>
          <p:cNvPr id="5" name="Slide Number Placeholder 4"/>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49032C-FC1D-455E-94CE-D351C1237721}"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smtClean="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smtClean="0">
              <a:solidFill>
                <a:prstClr val="black">
                  <a:tint val="75000"/>
                </a:prstClr>
              </a:solidFill>
            </a:endParaRPr>
          </a:p>
        </p:txBody>
      </p:sp>
      <p:sp>
        <p:nvSpPr>
          <p:cNvPr id="4" name="Slide Number Placeholder 3"/>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smtClean="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smtClean="0">
              <a:solidFill>
                <a:prstClr val="black">
                  <a:tint val="75000"/>
                </a:prstClr>
              </a:solidFill>
            </a:endParaRPr>
          </a:p>
        </p:txBody>
      </p:sp>
      <p:sp>
        <p:nvSpPr>
          <p:cNvPr id="7" name="Slide Number Placeholder 6"/>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smtClean="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smtClean="0">
              <a:solidFill>
                <a:prstClr val="black">
                  <a:tint val="75000"/>
                </a:prstClr>
              </a:solidFill>
            </a:endParaRPr>
          </a:p>
        </p:txBody>
      </p:sp>
      <p:sp>
        <p:nvSpPr>
          <p:cNvPr id="7" name="Slide Number Placeholder 6"/>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10"/>
          </p:nvPr>
        </p:nvSpPr>
        <p:spPr/>
        <p:txBody>
          <a:bodyPr/>
          <a:lstStyle/>
          <a:p>
            <a:endParaRPr lang="en-US" dirty="0"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10"/>
          </p:nvPr>
        </p:nvSpPr>
        <p:spPr/>
        <p:txBody>
          <a:bodyPr/>
          <a:lstStyle/>
          <a:p>
            <a:endParaRPr lang="en-US" dirty="0"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49032C-FC1D-455E-94CE-D351C12377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49032C-FC1D-455E-94CE-D351C12377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49032C-FC1D-455E-94CE-D351C123772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8" y="1422399"/>
            <a:ext cx="8537294" cy="5072529"/>
          </a:xfrm>
        </p:spPr>
        <p:txBody>
          <a:bodyPr vert="horz" lIns="91440" tIns="45720" rIns="91440" bIns="45720" rtlCol="0">
            <a:normAutofit/>
          </a:bodyPr>
          <a:lstStyle>
            <a:lvl1pPr marL="342900" indent="-166688" algn="l" defTabSz="914400" rtl="0" eaLnBrk="1" latinLnBrk="0" hangingPunct="1">
              <a:spcBef>
                <a:spcPct val="20000"/>
              </a:spcBef>
              <a:buFont typeface="Wingdings" pitchFamily="2" charset="2"/>
              <a:buNone/>
              <a:defRPr lang="en-US" sz="2800" kern="1200" dirty="0" smtClean="0">
                <a:solidFill>
                  <a:schemeClr val="bg1"/>
                </a:solidFill>
                <a:latin typeface="Verdana" pitchFamily="34" charset="0"/>
                <a:ea typeface="+mn-ea"/>
                <a:cs typeface="+mn-cs"/>
              </a:defRPr>
            </a:lvl1pPr>
          </a:lstStyle>
          <a:p>
            <a:r>
              <a:rPr lang="en-US" dirty="0" smtClean="0"/>
              <a:t>“Quote”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49032C-FC1D-455E-94CE-D351C1237721}" type="slidenum">
              <a:rPr lang="en-US" smtClean="0"/>
              <a:pPr/>
              <a:t>‹#›</a:t>
            </a:fld>
            <a:endParaRPr lang="en-US" dirty="0"/>
          </a:p>
        </p:txBody>
      </p:sp>
      <p:sp>
        <p:nvSpPr>
          <p:cNvPr id="9" name="Text Placeholder 8"/>
          <p:cNvSpPr>
            <a:spLocks noGrp="1"/>
          </p:cNvSpPr>
          <p:nvPr>
            <p:ph type="body" sz="quarter" idx="13" hasCustomPrompt="1"/>
          </p:nvPr>
        </p:nvSpPr>
        <p:spPr>
          <a:xfrm>
            <a:off x="4948238" y="3495675"/>
            <a:ext cx="3470275" cy="403225"/>
          </a:xfrm>
        </p:spPr>
        <p:txBody>
          <a:bodyPr>
            <a:normAutofit/>
          </a:bodyPr>
          <a:lstStyle>
            <a:lvl1pPr marL="0" indent="0" algn="r">
              <a:buNone/>
              <a:defRPr sz="1800" i="1">
                <a:solidFill>
                  <a:schemeClr val="bg1"/>
                </a:solidFill>
              </a:defRPr>
            </a:lvl1pPr>
          </a:lstStyle>
          <a:p>
            <a:pPr lvl="0"/>
            <a:r>
              <a:rPr lang="en-US" dirty="0" smtClean="0"/>
              <a:t>— Source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629400"/>
            <a:ext cx="21336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629400"/>
            <a:ext cx="2895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34200" y="6553200"/>
            <a:ext cx="21336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0E49032C-FC1D-455E-94CE-D351C123772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5" r:id="rId9"/>
    <p:sldLayoutId id="2147483686" r:id="rId10"/>
  </p:sldLayoutIdLst>
  <p:hf hdr="0" ftr="0" dt="0"/>
  <p:txStyles>
    <p:titleStyle>
      <a:lvl1pPr algn="l" defTabSz="914400" rtl="0" eaLnBrk="1" fontAlgn="base" latinLnBrk="0" hangingPunct="1">
        <a:lnSpc>
          <a:spcPct val="105000"/>
        </a:lnSpc>
        <a:spcBef>
          <a:spcPct val="0"/>
        </a:spcBef>
        <a:spcAft>
          <a:spcPct val="0"/>
        </a:spcAft>
        <a:buNone/>
        <a:defRPr lang="en-US" sz="3200" kern="1200" dirty="0">
          <a:solidFill>
            <a:schemeClr val="tx2"/>
          </a:solidFill>
          <a:latin typeface="+mj-lt"/>
          <a:ea typeface="+mj-ea"/>
          <a:cs typeface="+mj-cs"/>
        </a:defRPr>
      </a:lvl1pPr>
    </p:titleStyle>
    <p:bodyStyle>
      <a:lvl1pPr marL="342900" indent="-342900" algn="l" defTabSz="914400" rtl="0" eaLnBrk="1" latinLnBrk="0" hangingPunct="1">
        <a:spcBef>
          <a:spcPts val="1200"/>
        </a:spcBef>
        <a:buFont typeface="Wingdings" pitchFamily="2" charset="2"/>
        <a:buChar char="§"/>
        <a:defRPr sz="2400" kern="1200">
          <a:solidFill>
            <a:schemeClr val="tx1"/>
          </a:solidFill>
          <a:latin typeface="Verdana" pitchFamily="34" charset="0"/>
          <a:ea typeface="+mn-ea"/>
          <a:cs typeface="+mn-cs"/>
        </a:defRPr>
      </a:lvl1pPr>
      <a:lvl2pPr marL="742950" indent="-285750" algn="l" defTabSz="914400" rtl="0" eaLnBrk="1" latinLnBrk="0" hangingPunct="1">
        <a:spcBef>
          <a:spcPts val="1200"/>
        </a:spcBef>
        <a:buFont typeface="Verdana"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ts val="1200"/>
        </a:spcBef>
        <a:buFont typeface="Wingdings" pitchFamily="2" charset="2"/>
        <a:buChar char="§"/>
        <a:defRPr sz="1600" kern="1200">
          <a:solidFill>
            <a:schemeClr val="tx1"/>
          </a:solidFill>
          <a:latin typeface="Verdana" pitchFamily="34" charset="0"/>
          <a:ea typeface="+mn-ea"/>
          <a:cs typeface="+mn-cs"/>
        </a:defRPr>
      </a:lvl4pPr>
      <a:lvl5pPr marL="2057400" indent="-228600" algn="l" defTabSz="914400" rtl="0" eaLnBrk="1" latinLnBrk="0" hangingPunct="1">
        <a:spcBef>
          <a:spcPts val="1200"/>
        </a:spcBef>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629400"/>
            <a:ext cx="21336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629400"/>
            <a:ext cx="2895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934200" y="6553200"/>
            <a:ext cx="21336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914400" rtl="0" eaLnBrk="1" fontAlgn="base" latinLnBrk="0" hangingPunct="1">
        <a:lnSpc>
          <a:spcPct val="105000"/>
        </a:lnSpc>
        <a:spcBef>
          <a:spcPct val="0"/>
        </a:spcBef>
        <a:spcAft>
          <a:spcPct val="0"/>
        </a:spcAft>
        <a:buNone/>
        <a:defRPr lang="en-US" sz="3200" kern="1200" dirty="0">
          <a:solidFill>
            <a:schemeClr val="tx2"/>
          </a:solidFill>
          <a:latin typeface="+mj-lt"/>
          <a:ea typeface="+mj-ea"/>
          <a:cs typeface="+mj-cs"/>
        </a:defRPr>
      </a:lvl1pPr>
    </p:titleStyle>
    <p:bodyStyle>
      <a:lvl1pPr marL="342900" indent="-342900" algn="l" defTabSz="914400" rtl="0" eaLnBrk="1" latinLnBrk="0" hangingPunct="1">
        <a:spcBef>
          <a:spcPts val="1200"/>
        </a:spcBef>
        <a:buFont typeface="Wingdings" pitchFamily="2" charset="2"/>
        <a:buChar char="§"/>
        <a:defRPr sz="2400" kern="1200">
          <a:solidFill>
            <a:schemeClr val="tx1"/>
          </a:solidFill>
          <a:latin typeface="Verdana" pitchFamily="34" charset="0"/>
          <a:ea typeface="+mn-ea"/>
          <a:cs typeface="+mn-cs"/>
        </a:defRPr>
      </a:lvl1pPr>
      <a:lvl2pPr marL="742950" indent="-285750" algn="l" defTabSz="914400" rtl="0" eaLnBrk="1" latinLnBrk="0" hangingPunct="1">
        <a:spcBef>
          <a:spcPts val="1200"/>
        </a:spcBef>
        <a:buFont typeface="Verdana"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ts val="1200"/>
        </a:spcBef>
        <a:buFont typeface="Wingdings" pitchFamily="2" charset="2"/>
        <a:buChar char="§"/>
        <a:defRPr sz="1600" kern="1200">
          <a:solidFill>
            <a:schemeClr val="tx1"/>
          </a:solidFill>
          <a:latin typeface="Verdana" pitchFamily="34" charset="0"/>
          <a:ea typeface="+mn-ea"/>
          <a:cs typeface="+mn-cs"/>
        </a:defRPr>
      </a:lvl4pPr>
      <a:lvl5pPr marL="2057400" indent="-228600" algn="l" defTabSz="914400" rtl="0" eaLnBrk="1" latinLnBrk="0" hangingPunct="1">
        <a:spcBef>
          <a:spcPts val="1200"/>
        </a:spcBef>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5429"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6941"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91071" y="6657975"/>
            <a:ext cx="816429"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b="0">
                <a:solidFill>
                  <a:srgbClr val="626366"/>
                </a:solidFill>
                <a:ea typeface="MS PGothic"/>
                <a:cs typeface="MS PGothic"/>
              </a:defRPr>
            </a:lvl1pPr>
          </a:lstStyle>
          <a:p>
            <a:pPr fontAlgn="base">
              <a:spcBef>
                <a:spcPct val="0"/>
              </a:spcBef>
              <a:spcAft>
                <a:spcPct val="0"/>
              </a:spcAft>
              <a:defRPr/>
            </a:pPr>
            <a:fld id="{9EC6E6D3-8FBC-494C-8D45-FC68D024D8CA}" type="slidenum">
              <a:rPr lang="en-US"/>
              <a:pPr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chemeClr val="tx2"/>
          </a:solidFill>
          <a:latin typeface="+mj-lt"/>
          <a:ea typeface="+mj-ea"/>
          <a:cs typeface="+mj-cs"/>
        </a:defRPr>
      </a:lvl1pPr>
      <a:lvl2pPr algn="l" rtl="0" eaLnBrk="0" fontAlgn="base" hangingPunct="0">
        <a:lnSpc>
          <a:spcPct val="105000"/>
        </a:lnSpc>
        <a:spcBef>
          <a:spcPct val="0"/>
        </a:spcBef>
        <a:spcAft>
          <a:spcPct val="0"/>
        </a:spcAft>
        <a:defRPr sz="3200">
          <a:solidFill>
            <a:schemeClr val="tx2"/>
          </a:solidFill>
          <a:latin typeface="Georgia" pitchFamily="18" charset="0"/>
          <a:ea typeface="MS PGothic"/>
          <a:cs typeface="MS PGothic"/>
        </a:defRPr>
      </a:lvl2pPr>
      <a:lvl3pPr algn="l" rtl="0" eaLnBrk="0" fontAlgn="base" hangingPunct="0">
        <a:lnSpc>
          <a:spcPct val="105000"/>
        </a:lnSpc>
        <a:spcBef>
          <a:spcPct val="0"/>
        </a:spcBef>
        <a:spcAft>
          <a:spcPct val="0"/>
        </a:spcAft>
        <a:defRPr sz="3200">
          <a:solidFill>
            <a:schemeClr val="tx2"/>
          </a:solidFill>
          <a:latin typeface="Georgia" pitchFamily="18" charset="0"/>
          <a:ea typeface="MS PGothic"/>
          <a:cs typeface="MS PGothic"/>
        </a:defRPr>
      </a:lvl3pPr>
      <a:lvl4pPr algn="l" rtl="0" eaLnBrk="0" fontAlgn="base" hangingPunct="0">
        <a:lnSpc>
          <a:spcPct val="105000"/>
        </a:lnSpc>
        <a:spcBef>
          <a:spcPct val="0"/>
        </a:spcBef>
        <a:spcAft>
          <a:spcPct val="0"/>
        </a:spcAft>
        <a:defRPr sz="3200">
          <a:solidFill>
            <a:schemeClr val="tx2"/>
          </a:solidFill>
          <a:latin typeface="Georgia" pitchFamily="18" charset="0"/>
          <a:ea typeface="MS PGothic"/>
          <a:cs typeface="MS PGothic"/>
        </a:defRPr>
      </a:lvl4pPr>
      <a:lvl5pPr algn="l" rtl="0" eaLnBrk="0" fontAlgn="base" hangingPunct="0">
        <a:lnSpc>
          <a:spcPct val="105000"/>
        </a:lnSpc>
        <a:spcBef>
          <a:spcPct val="0"/>
        </a:spcBef>
        <a:spcAft>
          <a:spcPct val="0"/>
        </a:spcAft>
        <a:defRPr sz="3200">
          <a:solidFill>
            <a:schemeClr val="tx2"/>
          </a:solidFill>
          <a:latin typeface="Georgia" pitchFamily="18" charset="0"/>
          <a:ea typeface="MS PGothic"/>
          <a:cs typeface="MS PGothic"/>
        </a:defRPr>
      </a:lvl5pPr>
      <a:lvl6pPr marL="457200" algn="l" rtl="0" fontAlgn="base">
        <a:lnSpc>
          <a:spcPct val="105000"/>
        </a:lnSpc>
        <a:spcBef>
          <a:spcPct val="0"/>
        </a:spcBef>
        <a:spcAft>
          <a:spcPct val="0"/>
        </a:spcAft>
        <a:defRPr sz="3200">
          <a:solidFill>
            <a:schemeClr val="tx2"/>
          </a:solidFill>
          <a:latin typeface="Georgia" pitchFamily="18" charset="0"/>
          <a:ea typeface="MS PGothic"/>
          <a:cs typeface="MS PGothic"/>
        </a:defRPr>
      </a:lvl6pPr>
      <a:lvl7pPr marL="914400" algn="l" rtl="0" fontAlgn="base">
        <a:lnSpc>
          <a:spcPct val="105000"/>
        </a:lnSpc>
        <a:spcBef>
          <a:spcPct val="0"/>
        </a:spcBef>
        <a:spcAft>
          <a:spcPct val="0"/>
        </a:spcAft>
        <a:defRPr sz="3200">
          <a:solidFill>
            <a:schemeClr val="tx2"/>
          </a:solidFill>
          <a:latin typeface="Georgia" pitchFamily="18" charset="0"/>
          <a:ea typeface="MS PGothic"/>
          <a:cs typeface="MS PGothic"/>
        </a:defRPr>
      </a:lvl7pPr>
      <a:lvl8pPr marL="1371600" algn="l" rtl="0" fontAlgn="base">
        <a:lnSpc>
          <a:spcPct val="105000"/>
        </a:lnSpc>
        <a:spcBef>
          <a:spcPct val="0"/>
        </a:spcBef>
        <a:spcAft>
          <a:spcPct val="0"/>
        </a:spcAft>
        <a:defRPr sz="3200">
          <a:solidFill>
            <a:schemeClr val="tx2"/>
          </a:solidFill>
          <a:latin typeface="Georgia" pitchFamily="18" charset="0"/>
          <a:ea typeface="MS PGothic"/>
          <a:cs typeface="MS PGothic"/>
        </a:defRPr>
      </a:lvl8pPr>
      <a:lvl9pPr marL="1828800" algn="l" rtl="0" fontAlgn="base">
        <a:lnSpc>
          <a:spcPct val="105000"/>
        </a:lnSpc>
        <a:spcBef>
          <a:spcPct val="0"/>
        </a:spcBef>
        <a:spcAft>
          <a:spcPct val="0"/>
        </a:spcAft>
        <a:defRPr sz="3200">
          <a:solidFill>
            <a:schemeClr val="tx2"/>
          </a:solidFill>
          <a:latin typeface="Georgia" pitchFamily="18" charset="0"/>
          <a:ea typeface="MS PGothic"/>
          <a:cs typeface="MS PGothic"/>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mn-cs"/>
        </a:defRPr>
      </a:lvl1pPr>
      <a:lvl2pPr marL="628650" indent="-225425" algn="l" rtl="0" eaLnBrk="0" fontAlgn="base" hangingPunct="0">
        <a:lnSpc>
          <a:spcPct val="120000"/>
        </a:lnSpc>
        <a:spcBef>
          <a:spcPct val="20000"/>
        </a:spcBef>
        <a:spcAft>
          <a:spcPct val="0"/>
        </a:spcAft>
        <a:buFont typeface="Verdana" pitchFamily="34" charset="0"/>
        <a:buChar char="–"/>
        <a:defRPr sz="2000">
          <a:solidFill>
            <a:srgbClr val="000000"/>
          </a:solidFill>
          <a:latin typeface="+mn-lt"/>
          <a:ea typeface="+mn-ea"/>
          <a:cs typeface="+mn-cs"/>
        </a:defRPr>
      </a:lvl2pPr>
      <a:lvl3pPr marL="981075" indent="-233363" algn="l" rtl="0" eaLnBrk="0" fontAlgn="base" hangingPunct="0">
        <a:lnSpc>
          <a:spcPct val="120000"/>
        </a:lnSpc>
        <a:spcBef>
          <a:spcPct val="20000"/>
        </a:spcBef>
        <a:spcAft>
          <a:spcPct val="0"/>
        </a:spcAft>
        <a:buSzPct val="70000"/>
        <a:buChar char="•"/>
        <a:defRPr sz="2400">
          <a:solidFill>
            <a:srgbClr val="000000"/>
          </a:solidFill>
          <a:latin typeface="+mn-lt"/>
          <a:ea typeface="+mn-ea"/>
          <a:cs typeface="+mn-cs"/>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mn-cs"/>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mn-cs"/>
        </a:defRPr>
      </a:lvl5pPr>
      <a:lvl6pPr marL="2011363" indent="-173038" algn="l" rtl="0" fontAlgn="base">
        <a:lnSpc>
          <a:spcPct val="120000"/>
        </a:lnSpc>
        <a:spcBef>
          <a:spcPct val="20000"/>
        </a:spcBef>
        <a:spcAft>
          <a:spcPct val="0"/>
        </a:spcAft>
        <a:buFont typeface="Wingdings" pitchFamily="2" charset="2"/>
        <a:buChar char="§"/>
        <a:defRPr sz="1400">
          <a:solidFill>
            <a:srgbClr val="000000"/>
          </a:solidFill>
          <a:latin typeface="+mn-lt"/>
          <a:ea typeface="+mn-ea"/>
          <a:cs typeface="+mn-cs"/>
        </a:defRPr>
      </a:lvl6pPr>
      <a:lvl7pPr marL="2468563" indent="-173038" algn="l" rtl="0" fontAlgn="base">
        <a:lnSpc>
          <a:spcPct val="120000"/>
        </a:lnSpc>
        <a:spcBef>
          <a:spcPct val="20000"/>
        </a:spcBef>
        <a:spcAft>
          <a:spcPct val="0"/>
        </a:spcAft>
        <a:buFont typeface="Wingdings" pitchFamily="2" charset="2"/>
        <a:buChar char="§"/>
        <a:defRPr sz="1400">
          <a:solidFill>
            <a:srgbClr val="000000"/>
          </a:solidFill>
          <a:latin typeface="+mn-lt"/>
          <a:ea typeface="+mn-ea"/>
          <a:cs typeface="+mn-cs"/>
        </a:defRPr>
      </a:lvl7pPr>
      <a:lvl8pPr marL="2925763" indent="-173038" algn="l" rtl="0" fontAlgn="base">
        <a:lnSpc>
          <a:spcPct val="120000"/>
        </a:lnSpc>
        <a:spcBef>
          <a:spcPct val="20000"/>
        </a:spcBef>
        <a:spcAft>
          <a:spcPct val="0"/>
        </a:spcAft>
        <a:buFont typeface="Wingdings" pitchFamily="2" charset="2"/>
        <a:buChar char="§"/>
        <a:defRPr sz="1400">
          <a:solidFill>
            <a:srgbClr val="000000"/>
          </a:solidFill>
          <a:latin typeface="+mn-lt"/>
          <a:ea typeface="+mn-ea"/>
          <a:cs typeface="+mn-cs"/>
        </a:defRPr>
      </a:lvl8pPr>
      <a:lvl9pPr marL="3382963" indent="-173038" algn="l" rtl="0" fontAlgn="base">
        <a:lnSpc>
          <a:spcPct val="120000"/>
        </a:lnSpc>
        <a:spcBef>
          <a:spcPct val="20000"/>
        </a:spcBef>
        <a:spcAft>
          <a:spcPct val="0"/>
        </a:spcAft>
        <a:buFont typeface="Wingdings" pitchFamily="2" charset="2"/>
        <a:buChar char="§"/>
        <a:defRPr sz="14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283FE-CA7C-49A2-B72B-F5025D1B998D}" type="slidenum">
              <a:rPr lang="en-US" smtClean="0">
                <a:solidFill>
                  <a:prstClr val="black">
                    <a:tint val="75000"/>
                  </a:prstClr>
                </a:solidFill>
              </a:rPr>
              <a:pPr/>
              <a:t>‹#›</a:t>
            </a:fld>
            <a:endParaRPr lang="en-US" dirty="0" smtClean="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txBox="1">
            <a:spLocks noChangeArrowheads="1"/>
          </p:cNvSpPr>
          <p:nvPr/>
        </p:nvSpPr>
        <p:spPr bwMode="auto">
          <a:xfrm>
            <a:off x="609600" y="3863975"/>
            <a:ext cx="8077200" cy="1470025"/>
          </a:xfrm>
          <a:prstGeom prst="rect">
            <a:avLst/>
          </a:prstGeom>
          <a:noFill/>
          <a:ln w="9525">
            <a:noFill/>
            <a:miter lim="800000"/>
            <a:headEnd/>
            <a:tailEnd/>
          </a:ln>
        </p:spPr>
        <p:txBody>
          <a:bodyPr vert="horz" wrap="square" lIns="36576" tIns="36576" rIns="36576" bIns="36576" numCol="1" anchor="b" anchorCtr="0" compatLnSpc="1">
            <a:prstTxWarp prst="textNoShape">
              <a:avLst/>
            </a:prstTxWarp>
          </a:bodyPr>
          <a:lstStyle/>
          <a:p>
            <a:pPr marL="0" marR="0" lvl="0" indent="0" algn="l" defTabSz="865188" rtl="0" eaLnBrk="1" fontAlgn="base" latinLnBrk="0" hangingPunct="1">
              <a:lnSpc>
                <a:spcPct val="105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BB0826"/>
                </a:solidFill>
                <a:effectLst/>
                <a:uLnTx/>
                <a:uFillTx/>
                <a:latin typeface="Georgia"/>
                <a:ea typeface="+mj-ea"/>
                <a:cs typeface="+mj-cs"/>
              </a:rPr>
              <a:t/>
            </a:r>
            <a:br>
              <a:rPr kumimoji="0" lang="en-US" sz="3200" b="0" i="0" u="none" strike="noStrike" kern="1200" cap="none" spc="0" normalizeH="0" baseline="0" noProof="0" dirty="0" smtClean="0">
                <a:ln>
                  <a:noFill/>
                </a:ln>
                <a:solidFill>
                  <a:srgbClr val="BB0826"/>
                </a:solidFill>
                <a:effectLst/>
                <a:uLnTx/>
                <a:uFillTx/>
                <a:latin typeface="Georgia"/>
                <a:ea typeface="+mj-ea"/>
                <a:cs typeface="+mj-cs"/>
              </a:rPr>
            </a:br>
            <a:r>
              <a:rPr kumimoji="0" lang="en-US" sz="3200" b="0" i="0" u="none" strike="noStrike" kern="1200" cap="none" spc="0" normalizeH="0" baseline="0" noProof="0" dirty="0" smtClean="0">
                <a:ln>
                  <a:noFill/>
                </a:ln>
                <a:solidFill>
                  <a:srgbClr val="BB0826"/>
                </a:solidFill>
                <a:effectLst/>
                <a:uLnTx/>
                <a:uFillTx/>
                <a:latin typeface="Georgia"/>
                <a:ea typeface="+mj-ea"/>
                <a:cs typeface="+mj-cs"/>
              </a:rPr>
              <a:t/>
            </a:r>
            <a:br>
              <a:rPr kumimoji="0" lang="en-US" sz="3200" b="0" i="0" u="none" strike="noStrike" kern="1200" cap="none" spc="0" normalizeH="0" baseline="0" noProof="0" dirty="0" smtClean="0">
                <a:ln>
                  <a:noFill/>
                </a:ln>
                <a:solidFill>
                  <a:srgbClr val="BB0826"/>
                </a:solidFill>
                <a:effectLst/>
                <a:uLnTx/>
                <a:uFillTx/>
                <a:latin typeface="Georgia"/>
                <a:ea typeface="+mj-ea"/>
                <a:cs typeface="+mj-cs"/>
              </a:rPr>
            </a:br>
            <a:r>
              <a:rPr kumimoji="0" lang="en-US" sz="3200" b="0" i="0" u="none" strike="noStrike" kern="1200" cap="none" spc="0" normalizeH="0" baseline="0" noProof="0" dirty="0" smtClean="0">
                <a:ln>
                  <a:noFill/>
                </a:ln>
                <a:solidFill>
                  <a:srgbClr val="BB0826"/>
                </a:solidFill>
                <a:effectLst/>
                <a:uLnTx/>
                <a:uFillTx/>
                <a:latin typeface="Georgia"/>
                <a:ea typeface="+mj-ea"/>
                <a:cs typeface="+mj-cs"/>
              </a:rPr>
              <a:t/>
            </a:r>
            <a:br>
              <a:rPr kumimoji="0" lang="en-US" sz="3200" b="0" i="0" u="none" strike="noStrike" kern="1200" cap="none" spc="0" normalizeH="0" baseline="0" noProof="0" dirty="0" smtClean="0">
                <a:ln>
                  <a:noFill/>
                </a:ln>
                <a:solidFill>
                  <a:srgbClr val="BB0826"/>
                </a:solidFill>
                <a:effectLst/>
                <a:uLnTx/>
                <a:uFillTx/>
                <a:latin typeface="Georgia"/>
                <a:ea typeface="+mj-ea"/>
                <a:cs typeface="+mj-cs"/>
              </a:rPr>
            </a:br>
            <a:r>
              <a:rPr kumimoji="0" lang="en-US" sz="3200" b="0" i="0" u="none" strike="noStrike" kern="1200" cap="none" spc="0" normalizeH="0" baseline="0" noProof="0" dirty="0" smtClean="0">
                <a:ln>
                  <a:noFill/>
                </a:ln>
                <a:solidFill>
                  <a:srgbClr val="BB0826"/>
                </a:solidFill>
                <a:effectLst/>
                <a:uLnTx/>
                <a:uFillTx/>
                <a:latin typeface="Georgia"/>
                <a:ea typeface="+mj-ea"/>
                <a:cs typeface="+mj-cs"/>
              </a:rPr>
              <a:t/>
            </a:r>
            <a:br>
              <a:rPr kumimoji="0" lang="en-US" sz="3200" b="0" i="0" u="none" strike="noStrike" kern="1200" cap="none" spc="0" normalizeH="0" baseline="0" noProof="0" dirty="0" smtClean="0">
                <a:ln>
                  <a:noFill/>
                </a:ln>
                <a:solidFill>
                  <a:srgbClr val="BB0826"/>
                </a:solidFill>
                <a:effectLst/>
                <a:uLnTx/>
                <a:uFillTx/>
                <a:latin typeface="Georgia"/>
                <a:ea typeface="+mj-ea"/>
                <a:cs typeface="+mj-cs"/>
              </a:rPr>
            </a:br>
            <a:r>
              <a:rPr kumimoji="0" lang="en-US" sz="3200" b="0" i="0" u="none" strike="noStrike" kern="1200" cap="none" spc="0" normalizeH="0" baseline="0" noProof="0" dirty="0" smtClean="0">
                <a:ln>
                  <a:noFill/>
                </a:ln>
                <a:solidFill>
                  <a:srgbClr val="BB0826"/>
                </a:solidFill>
                <a:effectLst/>
                <a:uLnTx/>
                <a:uFillTx/>
                <a:latin typeface="Georgia"/>
                <a:ea typeface="+mj-ea"/>
                <a:cs typeface="+mj-cs"/>
              </a:rPr>
              <a:t/>
            </a:r>
            <a:br>
              <a:rPr kumimoji="0" lang="en-US" sz="3200" b="0" i="0" u="none" strike="noStrike" kern="1200" cap="none" spc="0" normalizeH="0" baseline="0" noProof="0" dirty="0" smtClean="0">
                <a:ln>
                  <a:noFill/>
                </a:ln>
                <a:solidFill>
                  <a:srgbClr val="BB0826"/>
                </a:solidFill>
                <a:effectLst/>
                <a:uLnTx/>
                <a:uFillTx/>
                <a:latin typeface="Georgia"/>
                <a:ea typeface="+mj-ea"/>
                <a:cs typeface="+mj-cs"/>
              </a:rPr>
            </a:br>
            <a:r>
              <a:rPr kumimoji="0" lang="en-US" sz="3200" b="0" i="0" u="none" strike="noStrike" kern="1200" cap="none" spc="0" normalizeH="0" baseline="0" noProof="0" dirty="0" smtClean="0">
                <a:ln>
                  <a:noFill/>
                </a:ln>
                <a:solidFill>
                  <a:srgbClr val="BB0826"/>
                </a:solidFill>
                <a:effectLst/>
                <a:uLnTx/>
                <a:uFillTx/>
                <a:latin typeface="Georgia"/>
                <a:ea typeface="+mj-ea"/>
                <a:cs typeface="+mj-cs"/>
              </a:rPr>
              <a:t/>
            </a:r>
            <a:br>
              <a:rPr kumimoji="0" lang="en-US" sz="3200" b="0" i="0" u="none" strike="noStrike" kern="1200" cap="none" spc="0" normalizeH="0" baseline="0" noProof="0" dirty="0" smtClean="0">
                <a:ln>
                  <a:noFill/>
                </a:ln>
                <a:solidFill>
                  <a:srgbClr val="BB0826"/>
                </a:solidFill>
                <a:effectLst/>
                <a:uLnTx/>
                <a:uFillTx/>
                <a:latin typeface="Georgia"/>
                <a:ea typeface="+mj-ea"/>
                <a:cs typeface="+mj-cs"/>
              </a:rPr>
            </a:br>
            <a:r>
              <a:rPr kumimoji="0" lang="en-US" sz="3200" b="0" i="0" u="none" strike="noStrike" kern="1200" cap="none" spc="0" normalizeH="0" baseline="0" noProof="0" dirty="0" smtClean="0">
                <a:ln>
                  <a:noFill/>
                </a:ln>
                <a:solidFill>
                  <a:srgbClr val="BB0826"/>
                </a:solidFill>
                <a:effectLst/>
                <a:uLnTx/>
                <a:uFillTx/>
                <a:latin typeface="Georgia"/>
                <a:ea typeface="+mj-ea"/>
                <a:cs typeface="+mj-cs"/>
              </a:rPr>
              <a:t/>
            </a:r>
            <a:br>
              <a:rPr kumimoji="0" lang="en-US" sz="3200" b="0" i="0" u="none" strike="noStrike" kern="1200" cap="none" spc="0" normalizeH="0" baseline="0" noProof="0" dirty="0" smtClean="0">
                <a:ln>
                  <a:noFill/>
                </a:ln>
                <a:solidFill>
                  <a:srgbClr val="BB0826"/>
                </a:solidFill>
                <a:effectLst/>
                <a:uLnTx/>
                <a:uFillTx/>
                <a:latin typeface="Georgia"/>
                <a:ea typeface="+mj-ea"/>
                <a:cs typeface="+mj-cs"/>
              </a:rPr>
            </a:br>
            <a:r>
              <a:rPr kumimoji="0" lang="en-US" sz="3200" b="0" i="0" u="none" strike="noStrike" kern="1200" cap="none" spc="0" normalizeH="0" baseline="0" noProof="0" dirty="0" smtClean="0">
                <a:ln>
                  <a:noFill/>
                </a:ln>
                <a:solidFill>
                  <a:srgbClr val="BB0826"/>
                </a:solidFill>
                <a:effectLst/>
                <a:uLnTx/>
                <a:uFillTx/>
                <a:latin typeface="Georgia"/>
                <a:ea typeface="+mj-ea"/>
                <a:cs typeface="+mj-cs"/>
              </a:rPr>
              <a:t/>
            </a:r>
            <a:br>
              <a:rPr kumimoji="0" lang="en-US" sz="3200" b="0" i="0" u="none" strike="noStrike" kern="1200" cap="none" spc="0" normalizeH="0" baseline="0" noProof="0" dirty="0" smtClean="0">
                <a:ln>
                  <a:noFill/>
                </a:ln>
                <a:solidFill>
                  <a:srgbClr val="BB0826"/>
                </a:solidFill>
                <a:effectLst/>
                <a:uLnTx/>
                <a:uFillTx/>
                <a:latin typeface="Georgia"/>
                <a:ea typeface="+mj-ea"/>
                <a:cs typeface="+mj-cs"/>
              </a:rPr>
            </a:br>
            <a:r>
              <a:rPr kumimoji="0" lang="en-US" sz="3200" b="0" i="0" u="none" strike="noStrike" kern="1200" cap="none" spc="0" normalizeH="0" baseline="0" noProof="0" dirty="0" smtClean="0">
                <a:ln>
                  <a:noFill/>
                </a:ln>
                <a:solidFill>
                  <a:srgbClr val="BB0826"/>
                </a:solidFill>
                <a:effectLst/>
                <a:uLnTx/>
                <a:uFillTx/>
                <a:latin typeface="Georgia"/>
                <a:ea typeface="+mj-ea"/>
                <a:cs typeface="+mj-cs"/>
              </a:rPr>
              <a:t/>
            </a:r>
            <a:br>
              <a:rPr kumimoji="0" lang="en-US" sz="3200" b="0" i="0" u="none" strike="noStrike" kern="1200" cap="none" spc="0" normalizeH="0" baseline="0" noProof="0" dirty="0" smtClean="0">
                <a:ln>
                  <a:noFill/>
                </a:ln>
                <a:solidFill>
                  <a:srgbClr val="BB0826"/>
                </a:solidFill>
                <a:effectLst/>
                <a:uLnTx/>
                <a:uFillTx/>
                <a:latin typeface="Georgia"/>
                <a:ea typeface="+mj-ea"/>
                <a:cs typeface="+mj-cs"/>
              </a:rPr>
            </a:br>
            <a:r>
              <a:rPr kumimoji="0" lang="en-US" sz="3200" b="0" i="0" u="none" strike="noStrike" kern="1200" cap="none" spc="0" normalizeH="0" baseline="0" noProof="0" dirty="0" smtClean="0">
                <a:ln>
                  <a:noFill/>
                </a:ln>
                <a:solidFill>
                  <a:srgbClr val="BB0826"/>
                </a:solidFill>
                <a:effectLst/>
                <a:uLnTx/>
                <a:uFillTx/>
                <a:latin typeface="Georgia"/>
                <a:ea typeface="+mj-ea"/>
                <a:cs typeface="+mj-cs"/>
              </a:rPr>
              <a:t/>
            </a:r>
            <a:br>
              <a:rPr kumimoji="0" lang="en-US" sz="3200" b="0" i="0" u="none" strike="noStrike" kern="1200" cap="none" spc="0" normalizeH="0" baseline="0" noProof="0" dirty="0" smtClean="0">
                <a:ln>
                  <a:noFill/>
                </a:ln>
                <a:solidFill>
                  <a:srgbClr val="BB0826"/>
                </a:solidFill>
                <a:effectLst/>
                <a:uLnTx/>
                <a:uFillTx/>
                <a:latin typeface="Georgia"/>
                <a:ea typeface="+mj-ea"/>
                <a:cs typeface="+mj-cs"/>
              </a:rPr>
            </a:br>
            <a:endParaRPr kumimoji="0" lang="en-US" sz="3200" b="0" i="0" u="none" strike="noStrike" kern="1200" cap="none" spc="0" normalizeH="0" baseline="0" noProof="0" dirty="0">
              <a:ln>
                <a:noFill/>
              </a:ln>
              <a:solidFill>
                <a:srgbClr val="BB0826"/>
              </a:solidFill>
              <a:effectLst/>
              <a:uLnTx/>
              <a:uFillTx/>
              <a:latin typeface="Georgia" pitchFamily="18" charset="0"/>
              <a:ea typeface="MS PGothic"/>
              <a:cs typeface="MS PGothic"/>
            </a:endParaRPr>
          </a:p>
        </p:txBody>
      </p:sp>
      <p:sp>
        <p:nvSpPr>
          <p:cNvPr id="4" name="Rectangle 9"/>
          <p:cNvSpPr txBox="1">
            <a:spLocks noChangeArrowheads="1"/>
          </p:cNvSpPr>
          <p:nvPr/>
        </p:nvSpPr>
        <p:spPr bwMode="auto">
          <a:xfrm>
            <a:off x="609600" y="3505200"/>
            <a:ext cx="8077200" cy="2438400"/>
          </a:xfrm>
          <a:prstGeom prst="rect">
            <a:avLst/>
          </a:prstGeom>
          <a:noFill/>
          <a:ln w="9525">
            <a:noFill/>
            <a:miter lim="800000"/>
            <a:headEnd/>
            <a:tailEnd/>
          </a:ln>
        </p:spPr>
        <p:txBody>
          <a:bodyPr vert="horz" wrap="square" lIns="36576" tIns="36576" rIns="36576" bIns="36576" numCol="1" anchor="b" anchorCtr="0" compatLnSpc="1">
            <a:prstTxWarp prst="textNoShape">
              <a:avLst/>
            </a:prstTxWarp>
          </a:bodyPr>
          <a:lstStyle/>
          <a:p>
            <a:pPr marL="0" marR="0" lvl="0" indent="0" algn="l" defTabSz="865188" rtl="0" eaLnBrk="1" fontAlgn="base" latinLnBrk="0" hangingPunct="1">
              <a:lnSpc>
                <a:spcPct val="105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BB0826"/>
                </a:solidFill>
                <a:effectLst/>
                <a:uLnTx/>
                <a:uFillTx/>
                <a:latin typeface="Georgia"/>
                <a:ea typeface="+mj-ea"/>
                <a:cs typeface="+mj-cs"/>
              </a:rPr>
              <a:t/>
            </a:r>
            <a:br>
              <a:rPr kumimoji="0" lang="en-US" sz="3200" b="0" i="0" u="none" strike="noStrike" kern="1200" cap="none" spc="0" normalizeH="0" baseline="0" noProof="0" dirty="0" smtClean="0">
                <a:ln>
                  <a:noFill/>
                </a:ln>
                <a:solidFill>
                  <a:srgbClr val="BB0826"/>
                </a:solidFill>
                <a:effectLst/>
                <a:uLnTx/>
                <a:uFillTx/>
                <a:latin typeface="Georgia"/>
                <a:ea typeface="+mj-ea"/>
                <a:cs typeface="+mj-cs"/>
              </a:rPr>
            </a:br>
            <a:r>
              <a:rPr kumimoji="0" lang="en-US" sz="3200" b="0" i="0" u="none" strike="noStrike" kern="1200" cap="none" spc="0" normalizeH="0" baseline="0" noProof="0" dirty="0" smtClean="0">
                <a:ln>
                  <a:noFill/>
                </a:ln>
                <a:solidFill>
                  <a:srgbClr val="BB0826"/>
                </a:solidFill>
                <a:effectLst/>
                <a:uLnTx/>
                <a:uFillTx/>
                <a:latin typeface="Georgia"/>
                <a:ea typeface="+mj-ea"/>
                <a:cs typeface="+mj-cs"/>
              </a:rPr>
              <a:t/>
            </a:r>
            <a:br>
              <a:rPr kumimoji="0" lang="en-US" sz="3200" b="0" i="0" u="none" strike="noStrike" kern="1200" cap="none" spc="0" normalizeH="0" baseline="0" noProof="0" dirty="0" smtClean="0">
                <a:ln>
                  <a:noFill/>
                </a:ln>
                <a:solidFill>
                  <a:srgbClr val="BB0826"/>
                </a:solidFill>
                <a:effectLst/>
                <a:uLnTx/>
                <a:uFillTx/>
                <a:latin typeface="Georgia"/>
                <a:ea typeface="+mj-ea"/>
                <a:cs typeface="+mj-cs"/>
              </a:rPr>
            </a:br>
            <a:r>
              <a:rPr kumimoji="0" lang="en-US" sz="3200" b="0" i="0" u="none" strike="noStrike" kern="1200" cap="none" spc="0" normalizeH="0" baseline="0" noProof="0" dirty="0" smtClean="0">
                <a:ln>
                  <a:noFill/>
                </a:ln>
                <a:solidFill>
                  <a:srgbClr val="BB0826"/>
                </a:solidFill>
                <a:effectLst/>
                <a:uLnTx/>
                <a:uFillTx/>
                <a:latin typeface="Georgia"/>
                <a:ea typeface="+mj-ea"/>
                <a:cs typeface="+mj-cs"/>
              </a:rPr>
              <a:t/>
            </a:r>
            <a:br>
              <a:rPr kumimoji="0" lang="en-US" sz="3200" b="0" i="0" u="none" strike="noStrike" kern="1200" cap="none" spc="0" normalizeH="0" baseline="0" noProof="0" dirty="0" smtClean="0">
                <a:ln>
                  <a:noFill/>
                </a:ln>
                <a:solidFill>
                  <a:srgbClr val="BB0826"/>
                </a:solidFill>
                <a:effectLst/>
                <a:uLnTx/>
                <a:uFillTx/>
                <a:latin typeface="Georgia"/>
                <a:ea typeface="+mj-ea"/>
                <a:cs typeface="+mj-cs"/>
              </a:rPr>
            </a:br>
            <a:r>
              <a:rPr kumimoji="0" lang="en-US" sz="2000" b="0" i="0" u="none" strike="noStrike" kern="1200" cap="none" spc="0" normalizeH="0" baseline="0" noProof="0" dirty="0" smtClean="0">
                <a:ln>
                  <a:noFill/>
                </a:ln>
                <a:effectLst/>
                <a:uLnTx/>
                <a:uFillTx/>
                <a:latin typeface="Georgia"/>
                <a:ea typeface="+mj-ea"/>
                <a:cs typeface="+mj-cs"/>
              </a:rPr>
              <a:t>Presented</a:t>
            </a:r>
            <a:r>
              <a:rPr kumimoji="0" lang="en-US" sz="2000" b="0" i="0" u="none" strike="noStrike" kern="1200" cap="none" spc="0" normalizeH="0" noProof="0" dirty="0" smtClean="0">
                <a:ln>
                  <a:noFill/>
                </a:ln>
                <a:effectLst/>
                <a:uLnTx/>
                <a:uFillTx/>
                <a:latin typeface="Georgia"/>
                <a:ea typeface="+mj-ea"/>
                <a:cs typeface="+mj-cs"/>
              </a:rPr>
              <a:t> by:</a:t>
            </a:r>
          </a:p>
          <a:p>
            <a:pPr defTabSz="865188" fontAlgn="base">
              <a:lnSpc>
                <a:spcPct val="105000"/>
              </a:lnSpc>
              <a:spcBef>
                <a:spcPct val="0"/>
              </a:spcBef>
              <a:spcAft>
                <a:spcPct val="0"/>
              </a:spcAft>
              <a:defRPr/>
            </a:pPr>
            <a:r>
              <a:rPr lang="en-US" sz="2000" baseline="0" smtClean="0">
                <a:latin typeface="Georgia"/>
                <a:ea typeface="+mj-ea"/>
                <a:cs typeface="+mj-cs"/>
              </a:rPr>
              <a:t>Mike Ludin, </a:t>
            </a:r>
            <a:r>
              <a:rPr lang="en-US" sz="2000" dirty="0" smtClean="0">
                <a:latin typeface="+mj-lt"/>
              </a:rPr>
              <a:t>White Nelson Diehl Evans LLP</a:t>
            </a:r>
          </a:p>
          <a:p>
            <a:pPr marL="0" marR="0" lvl="0" indent="0" algn="l" defTabSz="865188" rtl="0" eaLnBrk="1" fontAlgn="base" latinLnBrk="0" hangingPunct="1">
              <a:lnSpc>
                <a:spcPct val="105000"/>
              </a:lnSpc>
              <a:spcBef>
                <a:spcPct val="0"/>
              </a:spcBef>
              <a:spcAft>
                <a:spcPct val="0"/>
              </a:spcAft>
              <a:buClrTx/>
              <a:buSzTx/>
              <a:buFontTx/>
              <a:buNone/>
              <a:tabLst/>
              <a:defRPr/>
            </a:pPr>
            <a:r>
              <a:rPr kumimoji="0" lang="en-US" sz="2000" b="0" i="0" u="none" strike="noStrike" kern="1200" cap="none" spc="0" normalizeH="0" baseline="0" noProof="0" dirty="0" smtClean="0">
                <a:ln>
                  <a:noFill/>
                </a:ln>
                <a:effectLst/>
                <a:uLnTx/>
                <a:uFillTx/>
                <a:latin typeface="Georgia"/>
                <a:ea typeface="+mj-ea"/>
                <a:cs typeface="+mj-cs"/>
              </a:rPr>
              <a:t>Daniel Kopti, Wells Fargo Insurance Services USA, Inc.</a:t>
            </a:r>
            <a:endParaRPr lang="en-US" sz="2000" baseline="0" dirty="0" smtClean="0">
              <a:latin typeface="Georgia"/>
              <a:ea typeface="+mj-ea"/>
              <a:cs typeface="+mj-cs"/>
            </a:endParaRPr>
          </a:p>
          <a:p>
            <a:pPr marL="0" marR="0" lvl="0" indent="0" algn="l" defTabSz="865188" rtl="0" eaLnBrk="1" fontAlgn="base" latinLnBrk="0" hangingPunct="1">
              <a:lnSpc>
                <a:spcPct val="105000"/>
              </a:lnSpc>
              <a:spcBef>
                <a:spcPct val="0"/>
              </a:spcBef>
              <a:spcAft>
                <a:spcPct val="0"/>
              </a:spcAft>
              <a:buClrTx/>
              <a:buSzTx/>
              <a:buFontTx/>
              <a:buNone/>
              <a:tabLst/>
              <a:defRPr/>
            </a:pPr>
            <a:endParaRPr kumimoji="0" lang="en-US" sz="2000" b="0" i="0" u="none" strike="noStrike" kern="1200" cap="none" spc="0" normalizeH="0" noProof="0" dirty="0" smtClean="0">
              <a:ln>
                <a:noFill/>
              </a:ln>
              <a:effectLst/>
              <a:uLnTx/>
              <a:uFillTx/>
              <a:latin typeface="Georgia"/>
              <a:ea typeface="+mj-ea"/>
              <a:cs typeface="+mj-cs"/>
            </a:endParaRPr>
          </a:p>
          <a:p>
            <a:pPr marL="0" marR="0" lvl="0" indent="0" algn="l" defTabSz="865188" rtl="0" eaLnBrk="1" fontAlgn="base" latinLnBrk="0" hangingPunct="1">
              <a:lnSpc>
                <a:spcPct val="105000"/>
              </a:lnSpc>
              <a:spcBef>
                <a:spcPct val="0"/>
              </a:spcBef>
              <a:spcAft>
                <a:spcPct val="0"/>
              </a:spcAft>
              <a:buClrTx/>
              <a:buSzTx/>
              <a:buFontTx/>
              <a:buNone/>
              <a:tabLst/>
              <a:defRPr/>
            </a:pPr>
            <a:r>
              <a:rPr lang="en-US" sz="1600" baseline="0" dirty="0" smtClean="0">
                <a:solidFill>
                  <a:srgbClr val="C00000"/>
                </a:solidFill>
                <a:latin typeface="Georgia"/>
                <a:ea typeface="+mj-ea"/>
                <a:cs typeface="+mj-cs"/>
              </a:rPr>
              <a:t>February 21</a:t>
            </a:r>
            <a:r>
              <a:rPr lang="en-US" sz="1600" dirty="0" smtClean="0">
                <a:solidFill>
                  <a:srgbClr val="C00000"/>
                </a:solidFill>
                <a:latin typeface="Georgia"/>
                <a:ea typeface="+mj-ea"/>
                <a:cs typeface="+mj-cs"/>
              </a:rPr>
              <a:t>,2013</a:t>
            </a:r>
            <a:endParaRPr kumimoji="0" lang="en-US" sz="1600" b="0" i="0" u="none" strike="noStrike" kern="1200" cap="none" spc="0" normalizeH="0" baseline="0" noProof="0" dirty="0">
              <a:ln>
                <a:noFill/>
              </a:ln>
              <a:solidFill>
                <a:srgbClr val="C00000"/>
              </a:solidFill>
              <a:effectLst/>
              <a:uLnTx/>
              <a:uFillTx/>
              <a:latin typeface="Georgia" pitchFamily="18" charset="0"/>
              <a:ea typeface="MS PGothic"/>
              <a:cs typeface="MS PGothic"/>
            </a:endParaRPr>
          </a:p>
        </p:txBody>
      </p:sp>
      <p:sp>
        <p:nvSpPr>
          <p:cNvPr id="7" name="Text Box 11"/>
          <p:cNvSpPr txBox="1">
            <a:spLocks noChangeArrowheads="1"/>
          </p:cNvSpPr>
          <p:nvPr/>
        </p:nvSpPr>
        <p:spPr bwMode="auto">
          <a:xfrm>
            <a:off x="0" y="6629400"/>
            <a:ext cx="5452117" cy="215436"/>
          </a:xfrm>
          <a:prstGeom prst="rect">
            <a:avLst/>
          </a:prstGeom>
          <a:noFill/>
          <a:ln w="9525">
            <a:noFill/>
            <a:miter lim="800000"/>
            <a:headEnd/>
            <a:tailEnd/>
          </a:ln>
        </p:spPr>
        <p:txBody>
          <a:bodyPr wrap="none" lIns="91432" tIns="45716" rIns="91432" bIns="45716">
            <a:spAutoFit/>
          </a:bodyPr>
          <a:lstStyle/>
          <a:p>
            <a:pPr>
              <a:defRPr/>
            </a:pPr>
            <a:r>
              <a:rPr lang="en-US" sz="800" dirty="0">
                <a:solidFill>
                  <a:schemeClr val="accent6"/>
                </a:solidFill>
                <a:ea typeface="ヒラギノ角ゴ Pro W3" pitchFamily="1" charset="-128"/>
              </a:rPr>
              <a:t>© </a:t>
            </a:r>
            <a:r>
              <a:rPr lang="en-US" sz="800" dirty="0" smtClean="0">
                <a:solidFill>
                  <a:schemeClr val="accent6"/>
                </a:solidFill>
                <a:ea typeface="ヒラギノ角ゴ Pro W3" pitchFamily="1" charset="-128"/>
              </a:rPr>
              <a:t>2013 </a:t>
            </a:r>
            <a:r>
              <a:rPr lang="en-US" sz="800" dirty="0">
                <a:solidFill>
                  <a:schemeClr val="accent6"/>
                </a:solidFill>
                <a:ea typeface="ヒラギノ角ゴ Pro W3" pitchFamily="1" charset="-128"/>
              </a:rPr>
              <a:t>Wells Fargo Insurance </a:t>
            </a:r>
            <a:r>
              <a:rPr lang="en-US" sz="800" dirty="0" smtClean="0">
                <a:solidFill>
                  <a:schemeClr val="accent6"/>
                </a:solidFill>
                <a:ea typeface="ヒラギノ角ゴ Pro W3" pitchFamily="1" charset="-128"/>
              </a:rPr>
              <a:t>Services USA, Inc.</a:t>
            </a:r>
            <a:r>
              <a:rPr lang="en-US" sz="800" dirty="0">
                <a:solidFill>
                  <a:schemeClr val="accent6"/>
                </a:solidFill>
                <a:ea typeface="ヒラギノ角ゴ Pro W3" pitchFamily="1" charset="-128"/>
              </a:rPr>
              <a:t>  All rights </a:t>
            </a:r>
            <a:r>
              <a:rPr lang="en-US" sz="800" dirty="0" smtClean="0">
                <a:solidFill>
                  <a:schemeClr val="accent6"/>
                </a:solidFill>
                <a:ea typeface="ヒラギノ角ゴ Pro W3" pitchFamily="1" charset="-128"/>
              </a:rPr>
              <a:t>reserved. No reprints without permission</a:t>
            </a:r>
            <a:endParaRPr lang="en-US" sz="800" dirty="0">
              <a:solidFill>
                <a:schemeClr val="accent6"/>
              </a:solidFill>
              <a:ea typeface="ヒラギノ角ゴ Pro W3" pitchFamily="1" charset="-128"/>
            </a:endParaRPr>
          </a:p>
        </p:txBody>
      </p:sp>
      <p:sp>
        <p:nvSpPr>
          <p:cNvPr id="2" name="Title 1"/>
          <p:cNvSpPr>
            <a:spLocks noGrp="1"/>
          </p:cNvSpPr>
          <p:nvPr>
            <p:ph type="ctrTitle"/>
          </p:nvPr>
        </p:nvSpPr>
        <p:spPr>
          <a:xfrm>
            <a:off x="457200" y="2133600"/>
            <a:ext cx="7772400" cy="1676400"/>
          </a:xfrm>
        </p:spPr>
        <p:txBody>
          <a:bodyPr/>
          <a:lstStyle/>
          <a:p>
            <a:r>
              <a:rPr lang="en-US" sz="4400" dirty="0" smtClean="0"/>
              <a:t/>
            </a:r>
            <a:br>
              <a:rPr lang="en-US" sz="4400" dirty="0" smtClean="0"/>
            </a:br>
            <a:r>
              <a:rPr lang="en-US" sz="4400" dirty="0" smtClean="0"/>
              <a:t/>
            </a:r>
            <a:br>
              <a:rPr lang="en-US" sz="4400" dirty="0" smtClean="0"/>
            </a:br>
            <a:r>
              <a:rPr lang="en-US" sz="3200" dirty="0" smtClean="0"/>
              <a:t>How the 2010 Health Care Bills Are Currently Affecting Cities and Other Government Agencies</a:t>
            </a:r>
            <a:endParaRPr lang="en-US" sz="3200" dirty="0"/>
          </a:p>
        </p:txBody>
      </p:sp>
      <p:pic>
        <p:nvPicPr>
          <p:cNvPr id="6" name="Picture 1" descr="White Nelson Logo"/>
          <p:cNvPicPr>
            <a:picLocks noChangeAspect="1" noChangeArrowheads="1"/>
          </p:cNvPicPr>
          <p:nvPr/>
        </p:nvPicPr>
        <p:blipFill>
          <a:blip r:embed="rId3" cstate="print"/>
          <a:srcRect/>
          <a:stretch>
            <a:fillRect/>
          </a:stretch>
        </p:blipFill>
        <p:spPr bwMode="auto">
          <a:xfrm>
            <a:off x="533400" y="228600"/>
            <a:ext cx="4343400" cy="14189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ounded Rectangle 9"/>
          <p:cNvSpPr>
            <a:spLocks noChangeArrowheads="1"/>
          </p:cNvSpPr>
          <p:nvPr/>
        </p:nvSpPr>
        <p:spPr bwMode="auto">
          <a:xfrm>
            <a:off x="5562600" y="3733800"/>
            <a:ext cx="3324225" cy="1752600"/>
          </a:xfrm>
          <a:prstGeom prst="roundRect">
            <a:avLst>
              <a:gd name="adj" fmla="val 16667"/>
            </a:avLst>
          </a:prstGeom>
          <a:solidFill>
            <a:schemeClr val="bg2"/>
          </a:solidFill>
          <a:ln w="9525" algn="ctr">
            <a:noFill/>
            <a:round/>
            <a:headEnd/>
            <a:tailEnd/>
          </a:ln>
        </p:spPr>
        <p:txBody>
          <a:bodyPr lIns="82039" tIns="41020" rIns="82039" bIns="41020" anchor="ctr"/>
          <a:lstStyle/>
          <a:p>
            <a:pPr defTabSz="820738" eaLnBrk="0" hangingPunct="0"/>
            <a:r>
              <a:rPr lang="en-US" sz="1200" b="1" u="sng" dirty="0" smtClean="0">
                <a:solidFill>
                  <a:srgbClr val="FFFFFF"/>
                </a:solidFill>
                <a:ea typeface="MS PGothic"/>
                <a:cs typeface="MS PGothic"/>
              </a:rPr>
              <a:t>Employer pays a penalty of $3,000 </a:t>
            </a:r>
            <a:r>
              <a:rPr lang="en-US" sz="1200" b="1" u="sng" dirty="0">
                <a:solidFill>
                  <a:srgbClr val="FFFFFF"/>
                </a:solidFill>
                <a:ea typeface="MS PGothic"/>
                <a:cs typeface="MS PGothic"/>
              </a:rPr>
              <a:t>annually</a:t>
            </a:r>
            <a:r>
              <a:rPr lang="en-US" sz="1200" b="1" dirty="0">
                <a:solidFill>
                  <a:srgbClr val="FFFFFF"/>
                </a:solidFill>
                <a:ea typeface="MS PGothic"/>
                <a:cs typeface="MS PGothic"/>
              </a:rPr>
              <a:t> ($250 per month) </a:t>
            </a:r>
            <a:r>
              <a:rPr lang="en-US" sz="1200" b="1" dirty="0" smtClean="0">
                <a:solidFill>
                  <a:srgbClr val="FFFFFF"/>
                </a:solidFill>
                <a:ea typeface="MS PGothic"/>
                <a:cs typeface="MS PGothic"/>
              </a:rPr>
              <a:t>for </a:t>
            </a:r>
            <a:r>
              <a:rPr lang="en-US" sz="1200" b="1" dirty="0">
                <a:solidFill>
                  <a:srgbClr val="FFFFFF"/>
                </a:solidFill>
                <a:ea typeface="MS PGothic"/>
                <a:cs typeface="MS PGothic"/>
              </a:rPr>
              <a:t>each full-time </a:t>
            </a:r>
            <a:r>
              <a:rPr lang="en-US" sz="1200" b="1" dirty="0" smtClean="0">
                <a:solidFill>
                  <a:srgbClr val="FFFFFF"/>
                </a:solidFill>
                <a:ea typeface="MS PGothic"/>
                <a:cs typeface="MS PGothic"/>
              </a:rPr>
              <a:t>employee who receives a federal subsidy to purchase individual insurance from an insurance exchange</a:t>
            </a:r>
            <a:endParaRPr lang="en-US" sz="1100" dirty="0">
              <a:solidFill>
                <a:srgbClr val="FFFFFF"/>
              </a:solidFill>
              <a:ea typeface="MS PGothic"/>
              <a:cs typeface="MS PGothic"/>
            </a:endParaRPr>
          </a:p>
        </p:txBody>
      </p:sp>
      <p:cxnSp>
        <p:nvCxnSpPr>
          <p:cNvPr id="59394" name="Shape 21"/>
          <p:cNvCxnSpPr>
            <a:cxnSpLocks noChangeShapeType="1"/>
          </p:cNvCxnSpPr>
          <p:nvPr/>
        </p:nvCxnSpPr>
        <p:spPr bwMode="auto">
          <a:xfrm rot="16200000" flipH="1">
            <a:off x="3716338" y="2608264"/>
            <a:ext cx="152400" cy="3470275"/>
          </a:xfrm>
          <a:prstGeom prst="bentConnector2">
            <a:avLst/>
          </a:prstGeom>
          <a:noFill/>
          <a:ln w="31750" algn="ctr">
            <a:solidFill>
              <a:srgbClr val="5A5D62"/>
            </a:solidFill>
            <a:round/>
            <a:headEnd/>
            <a:tailEnd type="arrow" w="med" len="med"/>
          </a:ln>
        </p:spPr>
      </p:cxnSp>
      <p:sp>
        <p:nvSpPr>
          <p:cNvPr id="59395" name="TextBox 25"/>
          <p:cNvSpPr txBox="1">
            <a:spLocks noChangeArrowheads="1"/>
          </p:cNvSpPr>
          <p:nvPr/>
        </p:nvSpPr>
        <p:spPr bwMode="auto">
          <a:xfrm>
            <a:off x="2133600" y="4572000"/>
            <a:ext cx="3201987" cy="1560169"/>
          </a:xfrm>
          <a:prstGeom prst="rect">
            <a:avLst/>
          </a:prstGeom>
          <a:noFill/>
          <a:ln w="9525">
            <a:noFill/>
            <a:miter lim="800000"/>
            <a:headEnd/>
            <a:tailEnd/>
          </a:ln>
        </p:spPr>
        <p:txBody>
          <a:bodyPr lIns="82039" tIns="41020" rIns="82039" bIns="41020">
            <a:spAutoFit/>
          </a:bodyPr>
          <a:lstStyle/>
          <a:p>
            <a:pPr defTabSz="820738" eaLnBrk="0" hangingPunct="0"/>
            <a:r>
              <a:rPr lang="en-US" sz="1200" b="1" dirty="0" smtClean="0">
                <a:solidFill>
                  <a:srgbClr val="5A5D62"/>
                </a:solidFill>
                <a:ea typeface="MS PGothic"/>
                <a:cs typeface="MS PGothic"/>
              </a:rPr>
              <a:t>If the employer maintains a group medical plan, but (1) a full-time employee is NOT offered coverage under the plan, or (2) single coverage under the plan is </a:t>
            </a:r>
            <a:r>
              <a:rPr lang="en-US" sz="1200" b="1" u="sng" dirty="0" smtClean="0">
                <a:solidFill>
                  <a:srgbClr val="5A5D62"/>
                </a:solidFill>
                <a:ea typeface="MS PGothic"/>
                <a:cs typeface="MS PGothic"/>
              </a:rPr>
              <a:t>not</a:t>
            </a:r>
            <a:r>
              <a:rPr lang="en-US" sz="1200" b="1" dirty="0" smtClean="0">
                <a:solidFill>
                  <a:srgbClr val="5A5D62"/>
                </a:solidFill>
                <a:ea typeface="MS PGothic"/>
                <a:cs typeface="MS PGothic"/>
              </a:rPr>
              <a:t> affordable to a full-time employee (i.e. employee contributions exceed 9.5% of household income)</a:t>
            </a:r>
            <a:endParaRPr lang="en-US" sz="1200" b="1" dirty="0">
              <a:solidFill>
                <a:srgbClr val="5A5D62"/>
              </a:solidFill>
              <a:ea typeface="MS PGothic"/>
              <a:cs typeface="MS PGothic"/>
            </a:endParaRPr>
          </a:p>
        </p:txBody>
      </p:sp>
      <p:sp>
        <p:nvSpPr>
          <p:cNvPr id="59396" name="Rectangle 5"/>
          <p:cNvSpPr txBox="1">
            <a:spLocks noChangeArrowheads="1"/>
          </p:cNvSpPr>
          <p:nvPr/>
        </p:nvSpPr>
        <p:spPr bwMode="auto">
          <a:xfrm>
            <a:off x="306388" y="711200"/>
            <a:ext cx="8037512" cy="749300"/>
          </a:xfrm>
          <a:prstGeom prst="rect">
            <a:avLst/>
          </a:prstGeom>
          <a:noFill/>
          <a:ln w="9525">
            <a:noFill/>
            <a:miter lim="800000"/>
            <a:headEnd/>
            <a:tailEnd/>
          </a:ln>
        </p:spPr>
        <p:txBody>
          <a:bodyPr lIns="81916" tIns="40960" rIns="81916" bIns="40960"/>
          <a:lstStyle/>
          <a:p>
            <a:pPr defTabSz="887413">
              <a:lnSpc>
                <a:spcPct val="105000"/>
              </a:lnSpc>
            </a:pPr>
            <a:endParaRPr lang="en-US" sz="2300" dirty="0">
              <a:solidFill>
                <a:srgbClr val="BB0826"/>
              </a:solidFill>
              <a:latin typeface="Georgia" pitchFamily="18" charset="0"/>
              <a:ea typeface="MS PGothic"/>
              <a:cs typeface="MS PGothic"/>
            </a:endParaRPr>
          </a:p>
        </p:txBody>
      </p:sp>
      <p:sp>
        <p:nvSpPr>
          <p:cNvPr id="59397" name="TextBox 4"/>
          <p:cNvSpPr txBox="1">
            <a:spLocks noChangeArrowheads="1"/>
          </p:cNvSpPr>
          <p:nvPr/>
        </p:nvSpPr>
        <p:spPr bwMode="auto">
          <a:xfrm>
            <a:off x="398463" y="527050"/>
            <a:ext cx="8364537" cy="575284"/>
          </a:xfrm>
          <a:prstGeom prst="rect">
            <a:avLst/>
          </a:prstGeom>
          <a:noFill/>
          <a:ln w="9525">
            <a:noFill/>
            <a:miter lim="800000"/>
            <a:headEnd/>
            <a:tailEnd/>
          </a:ln>
        </p:spPr>
        <p:txBody>
          <a:bodyPr wrap="square" lIns="82039" tIns="41020" rIns="82039" bIns="41020">
            <a:spAutoFit/>
          </a:bodyPr>
          <a:lstStyle/>
          <a:p>
            <a:pPr defTabSz="820738" eaLnBrk="0" hangingPunct="0"/>
            <a:r>
              <a:rPr lang="en-US" sz="3200" dirty="0">
                <a:solidFill>
                  <a:srgbClr val="BB0826"/>
                </a:solidFill>
                <a:latin typeface="Georgia"/>
                <a:ea typeface="MS PGothic"/>
                <a:cs typeface="MS PGothic"/>
              </a:rPr>
              <a:t>Employer </a:t>
            </a:r>
            <a:r>
              <a:rPr lang="en-US" sz="3200" dirty="0" smtClean="0">
                <a:solidFill>
                  <a:srgbClr val="BB0826"/>
                </a:solidFill>
                <a:latin typeface="Georgia"/>
                <a:ea typeface="MS PGothic"/>
                <a:cs typeface="MS PGothic"/>
              </a:rPr>
              <a:t>Shared Responsibility</a:t>
            </a:r>
            <a:endParaRPr lang="en-US" sz="3200" dirty="0">
              <a:solidFill>
                <a:srgbClr val="BB0826"/>
              </a:solidFill>
              <a:latin typeface="Georgia"/>
              <a:ea typeface="MS PGothic"/>
              <a:cs typeface="MS PGothic"/>
            </a:endParaRPr>
          </a:p>
        </p:txBody>
      </p:sp>
      <p:sp>
        <p:nvSpPr>
          <p:cNvPr id="59398" name="Rounded Rectangle 8"/>
          <p:cNvSpPr>
            <a:spLocks noChangeArrowheads="1"/>
          </p:cNvSpPr>
          <p:nvPr/>
        </p:nvSpPr>
        <p:spPr bwMode="auto">
          <a:xfrm>
            <a:off x="5562600" y="2133600"/>
            <a:ext cx="3324225" cy="1008063"/>
          </a:xfrm>
          <a:prstGeom prst="roundRect">
            <a:avLst>
              <a:gd name="adj" fmla="val 16667"/>
            </a:avLst>
          </a:prstGeom>
          <a:solidFill>
            <a:schemeClr val="bg2"/>
          </a:solidFill>
          <a:ln w="9525" algn="ctr">
            <a:noFill/>
            <a:round/>
            <a:headEnd/>
            <a:tailEnd/>
          </a:ln>
        </p:spPr>
        <p:txBody>
          <a:bodyPr lIns="82039" tIns="41020" rIns="82039" bIns="41020" anchor="ctr"/>
          <a:lstStyle/>
          <a:p>
            <a:pPr defTabSz="820738" eaLnBrk="0" hangingPunct="0"/>
            <a:r>
              <a:rPr lang="en-US" sz="1200" b="1" u="sng" dirty="0" smtClean="0">
                <a:solidFill>
                  <a:srgbClr val="FFFFFF"/>
                </a:solidFill>
                <a:ea typeface="MS PGothic"/>
                <a:cs typeface="MS PGothic"/>
              </a:rPr>
              <a:t>Employer pays a penalty of $2,000 </a:t>
            </a:r>
            <a:r>
              <a:rPr lang="en-US" sz="1200" b="1" u="sng" dirty="0">
                <a:solidFill>
                  <a:srgbClr val="FFFFFF"/>
                </a:solidFill>
                <a:ea typeface="MS PGothic"/>
                <a:cs typeface="MS PGothic"/>
              </a:rPr>
              <a:t>annually</a:t>
            </a:r>
            <a:r>
              <a:rPr lang="en-US" sz="1200" b="1" dirty="0">
                <a:solidFill>
                  <a:srgbClr val="FFFFFF"/>
                </a:solidFill>
                <a:ea typeface="MS PGothic"/>
                <a:cs typeface="MS PGothic"/>
              </a:rPr>
              <a:t> ($166.67 per month) </a:t>
            </a:r>
            <a:r>
              <a:rPr lang="en-US" sz="1200" b="1" dirty="0" smtClean="0">
                <a:solidFill>
                  <a:srgbClr val="FFFFFF"/>
                </a:solidFill>
                <a:ea typeface="MS PGothic"/>
                <a:cs typeface="MS PGothic"/>
              </a:rPr>
              <a:t>for each full-time employee</a:t>
            </a:r>
            <a:endParaRPr lang="en-US" sz="1200" dirty="0">
              <a:solidFill>
                <a:srgbClr val="FFFFFF"/>
              </a:solidFill>
              <a:ea typeface="MS PGothic"/>
              <a:cs typeface="MS PGothic"/>
            </a:endParaRPr>
          </a:p>
          <a:p>
            <a:pPr defTabSz="820738" eaLnBrk="0" hangingPunct="0">
              <a:spcBef>
                <a:spcPts val="538"/>
              </a:spcBef>
              <a:buFont typeface="Arial" charset="0"/>
              <a:buChar char="•"/>
            </a:pPr>
            <a:r>
              <a:rPr lang="en-US" sz="1100" dirty="0">
                <a:solidFill>
                  <a:srgbClr val="FFFFFF"/>
                </a:solidFill>
                <a:ea typeface="MS PGothic"/>
                <a:cs typeface="MS PGothic"/>
              </a:rPr>
              <a:t>Exclude first 30 </a:t>
            </a:r>
            <a:r>
              <a:rPr lang="en-US" sz="1100" dirty="0" smtClean="0">
                <a:solidFill>
                  <a:srgbClr val="FFFFFF"/>
                </a:solidFill>
                <a:ea typeface="MS PGothic"/>
                <a:cs typeface="MS PGothic"/>
              </a:rPr>
              <a:t>full-time employees</a:t>
            </a:r>
            <a:endParaRPr lang="en-US" sz="1100" dirty="0">
              <a:solidFill>
                <a:srgbClr val="FFFFFF"/>
              </a:solidFill>
              <a:ea typeface="MS PGothic"/>
              <a:cs typeface="MS PGothic"/>
            </a:endParaRPr>
          </a:p>
        </p:txBody>
      </p:sp>
      <p:cxnSp>
        <p:nvCxnSpPr>
          <p:cNvPr id="59402" name="Shape 16"/>
          <p:cNvCxnSpPr>
            <a:cxnSpLocks noChangeShapeType="1"/>
          </p:cNvCxnSpPr>
          <p:nvPr/>
        </p:nvCxnSpPr>
        <p:spPr bwMode="auto">
          <a:xfrm rot="-5400000">
            <a:off x="3617119" y="1107281"/>
            <a:ext cx="212725" cy="3484562"/>
          </a:xfrm>
          <a:prstGeom prst="bentConnector2">
            <a:avLst/>
          </a:prstGeom>
          <a:noFill/>
          <a:ln w="31750" algn="ctr">
            <a:solidFill>
              <a:srgbClr val="5A5D62"/>
            </a:solidFill>
            <a:round/>
            <a:headEnd/>
            <a:tailEnd type="arrow" w="med" len="med"/>
          </a:ln>
        </p:spPr>
      </p:cxnSp>
      <p:sp>
        <p:nvSpPr>
          <p:cNvPr id="59403" name="TextBox 24"/>
          <p:cNvSpPr txBox="1">
            <a:spLocks noChangeArrowheads="1"/>
          </p:cNvSpPr>
          <p:nvPr/>
        </p:nvSpPr>
        <p:spPr bwMode="auto">
          <a:xfrm>
            <a:off x="1981200" y="1600200"/>
            <a:ext cx="3359150" cy="1006171"/>
          </a:xfrm>
          <a:prstGeom prst="rect">
            <a:avLst/>
          </a:prstGeom>
          <a:noFill/>
          <a:ln w="9525">
            <a:noFill/>
            <a:miter lim="800000"/>
            <a:headEnd/>
            <a:tailEnd/>
          </a:ln>
        </p:spPr>
        <p:txBody>
          <a:bodyPr wrap="square" lIns="82039" tIns="41020" rIns="82039" bIns="41020">
            <a:spAutoFit/>
          </a:bodyPr>
          <a:lstStyle/>
          <a:p>
            <a:pPr defTabSz="820738" eaLnBrk="0" hangingPunct="0"/>
            <a:r>
              <a:rPr lang="en-US" sz="1200" b="1" dirty="0" smtClean="0">
                <a:solidFill>
                  <a:srgbClr val="5A5D62"/>
                </a:solidFill>
                <a:ea typeface="MS PGothic"/>
                <a:cs typeface="MS PGothic"/>
              </a:rPr>
              <a:t>If the employer does NOT maintain a group medical plan, and at least one full-time employee receives a federal subsidy to purchase insurance from an insurance exchange</a:t>
            </a:r>
            <a:endParaRPr lang="en-US" sz="1200" b="1" dirty="0">
              <a:solidFill>
                <a:srgbClr val="5A5D62"/>
              </a:solidFill>
              <a:ea typeface="MS PGothic"/>
              <a:cs typeface="MS PGothic"/>
            </a:endParaRPr>
          </a:p>
        </p:txBody>
      </p:sp>
      <p:sp>
        <p:nvSpPr>
          <p:cNvPr id="59404" name="Rounded Rectangle 7"/>
          <p:cNvSpPr>
            <a:spLocks noChangeArrowheads="1"/>
          </p:cNvSpPr>
          <p:nvPr/>
        </p:nvSpPr>
        <p:spPr bwMode="auto">
          <a:xfrm>
            <a:off x="228600" y="3124200"/>
            <a:ext cx="3740150" cy="966787"/>
          </a:xfrm>
          <a:prstGeom prst="roundRect">
            <a:avLst>
              <a:gd name="adj" fmla="val 16667"/>
            </a:avLst>
          </a:prstGeom>
          <a:solidFill>
            <a:schemeClr val="accent4"/>
          </a:solidFill>
          <a:ln w="9525" algn="ctr">
            <a:noFill/>
            <a:round/>
            <a:headEnd/>
            <a:tailEnd/>
          </a:ln>
        </p:spPr>
        <p:txBody>
          <a:bodyPr lIns="82039" tIns="41020" rIns="82039" bIns="41020" anchor="ctr"/>
          <a:lstStyle/>
          <a:p>
            <a:pPr defTabSz="889000" eaLnBrk="0" hangingPunct="0"/>
            <a:r>
              <a:rPr lang="en-US" sz="1300" b="1" u="sng" dirty="0">
                <a:solidFill>
                  <a:prstClr val="white"/>
                </a:solidFill>
                <a:ea typeface="MS PGothic"/>
                <a:cs typeface="MS PGothic"/>
              </a:rPr>
              <a:t>Applicable large employer</a:t>
            </a:r>
            <a:endParaRPr lang="en-US" sz="1100" dirty="0">
              <a:solidFill>
                <a:prstClr val="white"/>
              </a:solidFill>
              <a:ea typeface="MS PGothic"/>
              <a:cs typeface="MS PGothic"/>
            </a:endParaRPr>
          </a:p>
          <a:p>
            <a:pPr defTabSz="889000" eaLnBrk="0" hangingPunct="0">
              <a:spcBef>
                <a:spcPts val="538"/>
              </a:spcBef>
              <a:buFont typeface="Arial" charset="0"/>
              <a:buChar char="•"/>
            </a:pPr>
            <a:r>
              <a:rPr lang="en-US" sz="1100" dirty="0">
                <a:solidFill>
                  <a:prstClr val="white"/>
                </a:solidFill>
                <a:ea typeface="MS PGothic"/>
                <a:cs typeface="MS PGothic"/>
              </a:rPr>
              <a:t> </a:t>
            </a:r>
            <a:r>
              <a:rPr lang="en-US" sz="1100" dirty="0" smtClean="0">
                <a:solidFill>
                  <a:prstClr val="white"/>
                </a:solidFill>
                <a:ea typeface="MS PGothic"/>
                <a:cs typeface="MS PGothic"/>
              </a:rPr>
              <a:t>50 or more full-time-equivalent employees (based on 30 or more hours per week)</a:t>
            </a:r>
            <a:endParaRPr lang="en-US" sz="1100" dirty="0">
              <a:solidFill>
                <a:prstClr val="white"/>
              </a:solidFill>
              <a:ea typeface="MS PGothic"/>
              <a:cs typeface="MS PGothic"/>
            </a:endParaRPr>
          </a:p>
          <a:p>
            <a:pPr defTabSz="889000" eaLnBrk="0" hangingPunct="0">
              <a:spcBef>
                <a:spcPts val="538"/>
              </a:spcBef>
            </a:pPr>
            <a:endParaRPr lang="en-US" sz="1100" dirty="0">
              <a:solidFill>
                <a:prstClr val="white"/>
              </a:solidFill>
              <a:ea typeface="MS PGothic"/>
              <a:cs typeface="MS PGothic"/>
            </a:endParaRPr>
          </a:p>
        </p:txBody>
      </p:sp>
      <p:sp>
        <p:nvSpPr>
          <p:cNvPr id="15" name="Slide Number Placeholder 14"/>
          <p:cNvSpPr>
            <a:spLocks noGrp="1"/>
          </p:cNvSpPr>
          <p:nvPr>
            <p:ph type="sldNum" sz="quarter" idx="12"/>
          </p:nvPr>
        </p:nvSpPr>
        <p:spPr/>
        <p:txBody>
          <a:bodyPr/>
          <a:lstStyle/>
          <a:p>
            <a:fld id="{0E49032C-FC1D-455E-94CE-D351C1237721}" type="slidenum">
              <a:rPr lang="en-US" smtClean="0">
                <a:solidFill>
                  <a:prstClr val="black">
                    <a:tint val="75000"/>
                  </a:prstClr>
                </a:solidFill>
              </a:rPr>
              <a:pPr/>
              <a:t>9</a:t>
            </a:fld>
            <a:endParaRPr lang="en-US" dirty="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smtClean="0"/>
              <a:t>Employer Shared Responsibility</a:t>
            </a:r>
          </a:p>
        </p:txBody>
      </p:sp>
      <p:sp>
        <p:nvSpPr>
          <p:cNvPr id="6148" name="Rectangle 3"/>
          <p:cNvSpPr>
            <a:spLocks noGrp="1" noChangeArrowheads="1"/>
          </p:cNvSpPr>
          <p:nvPr>
            <p:ph idx="1"/>
          </p:nvPr>
        </p:nvSpPr>
        <p:spPr>
          <a:xfrm>
            <a:off x="533400" y="990600"/>
            <a:ext cx="8229600" cy="5047672"/>
          </a:xfrm>
        </p:spPr>
        <p:txBody>
          <a:bodyPr>
            <a:noAutofit/>
          </a:bodyPr>
          <a:lstStyle/>
          <a:p>
            <a:pPr lvl="0"/>
            <a:r>
              <a:rPr lang="en-US" sz="1800" dirty="0" smtClean="0"/>
              <a:t>On January 2, 2013, IRS released proposed regulations on Employer Shared Responsibility under the Patient Protection and Affordable Care Act (ACA)</a:t>
            </a:r>
          </a:p>
          <a:p>
            <a:pPr lvl="0"/>
            <a:r>
              <a:rPr lang="en-US" sz="1800" dirty="0" smtClean="0"/>
              <a:t>Under ACA’s Employer Shared Responsibility, an employer may be subject to a tax penalty if it does not offer affordable health coverage that provides a minimum level of coverage to all of its full-time employees</a:t>
            </a:r>
          </a:p>
          <a:p>
            <a:pPr lvl="0"/>
            <a:r>
              <a:rPr lang="en-US" sz="1800" dirty="0" smtClean="0"/>
              <a:t>Employers are NOT required to change their group health plans to conform to ACA’s Employer Shared Responsibility, but they may be subject to a tax penalty if they fail to comply</a:t>
            </a:r>
          </a:p>
          <a:p>
            <a:pPr lvl="1"/>
            <a:r>
              <a:rPr lang="en-US" sz="1600" dirty="0" smtClean="0"/>
              <a:t>IRS will contact the employer to obtain information before assessing the penalty, and will notify the employer later if a penalty is assessed</a:t>
            </a:r>
          </a:p>
          <a:p>
            <a:pPr lvl="1"/>
            <a:r>
              <a:rPr lang="en-US" sz="1600" dirty="0" smtClean="0"/>
              <a:t>The employer is NOT required to self-report any penalty under ACA’s Employer Shared Responsibility on a tax return</a:t>
            </a:r>
            <a:endParaRPr lang="en-US" sz="1600" dirty="0"/>
          </a:p>
        </p:txBody>
      </p:sp>
      <p:sp>
        <p:nvSpPr>
          <p:cNvPr id="5" name="Slide Number Placeholder 4"/>
          <p:cNvSpPr>
            <a:spLocks noGrp="1"/>
          </p:cNvSpPr>
          <p:nvPr>
            <p:ph type="sldNum" sz="quarter" idx="12"/>
          </p:nvPr>
        </p:nvSpPr>
        <p:spPr/>
        <p:txBody>
          <a:bodyPr/>
          <a:lstStyle/>
          <a:p>
            <a:fld id="{0E49032C-FC1D-455E-94CE-D351C1237721}" type="slidenum">
              <a:rPr lang="en-US" smtClean="0"/>
              <a:pPr/>
              <a:t>10</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smtClean="0"/>
              <a:t>Employer Shared Responsibility</a:t>
            </a:r>
          </a:p>
        </p:txBody>
      </p:sp>
      <p:sp>
        <p:nvSpPr>
          <p:cNvPr id="6148" name="Rectangle 3"/>
          <p:cNvSpPr>
            <a:spLocks noGrp="1" noChangeArrowheads="1"/>
          </p:cNvSpPr>
          <p:nvPr>
            <p:ph idx="1"/>
          </p:nvPr>
        </p:nvSpPr>
        <p:spPr>
          <a:xfrm>
            <a:off x="533400" y="990600"/>
            <a:ext cx="8229600" cy="5047672"/>
          </a:xfrm>
        </p:spPr>
        <p:txBody>
          <a:bodyPr>
            <a:noAutofit/>
          </a:bodyPr>
          <a:lstStyle/>
          <a:p>
            <a:pPr lvl="0">
              <a:buNone/>
            </a:pPr>
            <a:r>
              <a:rPr lang="en-US" sz="1800" b="1" dirty="0" smtClean="0"/>
              <a:t>Threshold Issue – Who is an employee?</a:t>
            </a:r>
          </a:p>
          <a:p>
            <a:pPr lvl="0"/>
            <a:r>
              <a:rPr lang="en-US" sz="1800" dirty="0" smtClean="0"/>
              <a:t>ACA’s Employer Shared Responsibility imposes obligations on an employer with respect to its common law employees</a:t>
            </a:r>
          </a:p>
          <a:p>
            <a:pPr lvl="1"/>
            <a:r>
              <a:rPr lang="en-US" sz="1600" dirty="0" smtClean="0"/>
              <a:t>In a common law employee-employer relationship, the employer has the right to direct and  control the individual who performs the services, not only regarding the result to be accomplished, but also the details and means by which the result is accomplished</a:t>
            </a:r>
          </a:p>
          <a:p>
            <a:pPr lvl="1"/>
            <a:r>
              <a:rPr lang="en-US" sz="1600" dirty="0" smtClean="0"/>
              <a:t>IRS uses a 20-factor test in determining who is a common law employee; refer to IRS Publication 15-A and Revenue Ruling 87-41</a:t>
            </a:r>
          </a:p>
          <a:p>
            <a:pPr lvl="1"/>
            <a:r>
              <a:rPr lang="en-US" sz="1600" dirty="0" smtClean="0"/>
              <a:t>Employer </a:t>
            </a:r>
            <a:r>
              <a:rPr lang="en-US" sz="1600" u="sng" dirty="0" smtClean="0"/>
              <a:t>and</a:t>
            </a:r>
            <a:r>
              <a:rPr lang="en-US" sz="1600" dirty="0" smtClean="0"/>
              <a:t> employee may file Form SS-8 with IRS to request an official determination of common law employee status</a:t>
            </a:r>
          </a:p>
          <a:p>
            <a:r>
              <a:rPr lang="en-US" sz="1800" dirty="0" smtClean="0"/>
              <a:t>If a worker is NOT a common law employee of the employer, then the worker is ignored under ACA’s Employer Shared Responsibility</a:t>
            </a:r>
          </a:p>
        </p:txBody>
      </p:sp>
      <p:sp>
        <p:nvSpPr>
          <p:cNvPr id="5" name="Slide Number Placeholder 4"/>
          <p:cNvSpPr>
            <a:spLocks noGrp="1"/>
          </p:cNvSpPr>
          <p:nvPr>
            <p:ph type="sldNum" sz="quarter" idx="12"/>
          </p:nvPr>
        </p:nvSpPr>
        <p:spPr/>
        <p:txBody>
          <a:bodyPr/>
          <a:lstStyle/>
          <a:p>
            <a:fld id="{0E49032C-FC1D-455E-94CE-D351C1237721}" type="slidenum">
              <a:rPr lang="en-US" smtClean="0"/>
              <a:pPr/>
              <a:t>11</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idx="4294967295"/>
          </p:nvPr>
        </p:nvSpPr>
        <p:spPr>
          <a:xfrm>
            <a:off x="284163" y="317500"/>
            <a:ext cx="8523287" cy="744538"/>
          </a:xfrm>
        </p:spPr>
        <p:txBody>
          <a:bodyPr/>
          <a:lstStyle/>
          <a:p>
            <a:r>
              <a:rPr lang="en-US" dirty="0" smtClean="0"/>
              <a:t>Employer Shared Responsibility</a:t>
            </a:r>
            <a:endParaRPr lang="en-US" dirty="0"/>
          </a:p>
        </p:txBody>
      </p:sp>
      <p:sp>
        <p:nvSpPr>
          <p:cNvPr id="40962" name="Content Placeholder 3"/>
          <p:cNvSpPr>
            <a:spLocks noGrp="1"/>
          </p:cNvSpPr>
          <p:nvPr>
            <p:ph idx="4294967295"/>
          </p:nvPr>
        </p:nvSpPr>
        <p:spPr>
          <a:xfrm>
            <a:off x="358775" y="941388"/>
            <a:ext cx="8553450" cy="5038725"/>
          </a:xfrm>
        </p:spPr>
        <p:txBody>
          <a:bodyPr>
            <a:noAutofit/>
          </a:bodyPr>
          <a:lstStyle/>
          <a:p>
            <a:pPr lvl="0">
              <a:buNone/>
            </a:pPr>
            <a:r>
              <a:rPr lang="en-US" sz="1800" b="1" dirty="0" smtClean="0"/>
              <a:t>Threshold Issue – Does the “small employer” exemption apply?</a:t>
            </a:r>
          </a:p>
          <a:p>
            <a:pPr lvl="0"/>
            <a:r>
              <a:rPr lang="en-US" sz="1800" dirty="0" smtClean="0"/>
              <a:t>ACA’s Employer Shared Responsibility does NOT apply to an employer that qualifies for the small employer exemption</a:t>
            </a:r>
          </a:p>
          <a:p>
            <a:pPr lvl="0"/>
            <a:r>
              <a:rPr lang="en-US" sz="1800" dirty="0" smtClean="0"/>
              <a:t>The small employer exemption applies if the employer had an average of fewer than 50 full-time and full-time-equivalent (FTE) employees in the previous calendar year</a:t>
            </a:r>
          </a:p>
          <a:p>
            <a:pPr lvl="1"/>
            <a:r>
              <a:rPr lang="en-US" sz="1600" dirty="0" smtClean="0"/>
              <a:t>Special transition rule for 2014 – rather than use the full 12-months of 2013 to determine whether the small employer exemption applies for 2014, the employer may use any consecutive 6-month period in 2013 (such as 1/1/2013 to 6/30/2013)</a:t>
            </a:r>
          </a:p>
          <a:p>
            <a:pPr lvl="1"/>
            <a:endParaRPr lang="en-US" sz="1600" dirty="0" smtClean="0"/>
          </a:p>
          <a:p>
            <a:pPr lvl="1"/>
            <a:endParaRPr lang="en-US" sz="1600" dirty="0" smtClean="0"/>
          </a:p>
          <a:p>
            <a:pPr lvl="1"/>
            <a:endParaRPr lang="en-US" sz="1600" u="sng" dirty="0" smtClean="0"/>
          </a:p>
          <a:p>
            <a:pPr lvl="1"/>
            <a:endParaRPr lang="en-US" dirty="0" smtClean="0"/>
          </a:p>
        </p:txBody>
      </p:sp>
      <p:sp>
        <p:nvSpPr>
          <p:cNvPr id="2" name="Slide Number Placeholder 1"/>
          <p:cNvSpPr txBox="1">
            <a:spLocks noGrp="1"/>
          </p:cNvSpPr>
          <p:nvPr/>
        </p:nvSpPr>
        <p:spPr bwMode="auto">
          <a:xfrm>
            <a:off x="8324850" y="6591300"/>
            <a:ext cx="815975" cy="261938"/>
          </a:xfrm>
          <a:prstGeom prst="rect">
            <a:avLst/>
          </a:prstGeom>
          <a:noFill/>
          <a:ln>
            <a:miter lim="800000"/>
            <a:headEnd/>
            <a:tailEnd/>
          </a:ln>
        </p:spPr>
        <p:txBody>
          <a:bodyPr lIns="86493" tIns="43247" rIns="86493" bIns="43247"/>
          <a:lstStyle/>
          <a:p>
            <a:pPr algn="r" eaLnBrk="0" hangingPunct="0">
              <a:defRPr/>
            </a:pPr>
            <a:fld id="{C6840275-737B-41C7-8E11-3EEB1D6CF957}" type="slidenum">
              <a:rPr lang="en-US" sz="1200">
                <a:latin typeface="+mn-lt"/>
                <a:ea typeface="+mj-ea"/>
                <a:cs typeface="+mn-cs"/>
              </a:rPr>
              <a:pPr algn="r" eaLnBrk="0" hangingPunct="0">
                <a:defRPr/>
              </a:pPr>
              <a:t>12</a:t>
            </a:fld>
            <a:endParaRPr lang="en-US" sz="1200" dirty="0">
              <a:solidFill>
                <a:srgbClr val="000000"/>
              </a:solidFill>
              <a:latin typeface="+mn-lt"/>
              <a:ea typeface="+mj-ea"/>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idx="4294967295"/>
          </p:nvPr>
        </p:nvSpPr>
        <p:spPr>
          <a:xfrm>
            <a:off x="284163" y="317500"/>
            <a:ext cx="8523287" cy="744538"/>
          </a:xfrm>
        </p:spPr>
        <p:txBody>
          <a:bodyPr/>
          <a:lstStyle/>
          <a:p>
            <a:r>
              <a:rPr lang="en-US" dirty="0" smtClean="0"/>
              <a:t>Employer Shared Responsibility</a:t>
            </a:r>
          </a:p>
        </p:txBody>
      </p:sp>
      <p:sp>
        <p:nvSpPr>
          <p:cNvPr id="40962" name="Content Placeholder 3"/>
          <p:cNvSpPr>
            <a:spLocks noGrp="1"/>
          </p:cNvSpPr>
          <p:nvPr>
            <p:ph idx="4294967295"/>
          </p:nvPr>
        </p:nvSpPr>
        <p:spPr>
          <a:xfrm>
            <a:off x="358775" y="941388"/>
            <a:ext cx="8553450" cy="5038725"/>
          </a:xfrm>
        </p:spPr>
        <p:txBody>
          <a:bodyPr>
            <a:noAutofit/>
          </a:bodyPr>
          <a:lstStyle/>
          <a:p>
            <a:pPr lvl="0"/>
            <a:r>
              <a:rPr lang="en-US" sz="1800" dirty="0" smtClean="0"/>
              <a:t>In determining whether the small employer exemption applies:</a:t>
            </a:r>
          </a:p>
          <a:p>
            <a:pPr lvl="1"/>
            <a:r>
              <a:rPr lang="en-US" sz="1600" dirty="0" smtClean="0"/>
              <a:t>For each calendar month, count the number of full-time employees (i.e. employed an average of 30 or more hours of service per week) including seasonal employees</a:t>
            </a:r>
          </a:p>
          <a:p>
            <a:pPr lvl="1"/>
            <a:r>
              <a:rPr lang="en-US" sz="1600" dirty="0" smtClean="0"/>
              <a:t>Add the number of FTE employees in the calendar month (i.e. counting all hours of service by non-full-time employees in the calendar month up to 120 hours for each employee, and dividing by 120); retain any fraction in the result</a:t>
            </a:r>
          </a:p>
          <a:p>
            <a:pPr lvl="1"/>
            <a:r>
              <a:rPr lang="en-US" sz="1600" dirty="0" smtClean="0"/>
              <a:t>Determine the sum of all calendar months in the previous calendar year, and divide by the number of calendar months; round any fraction down to the next whole number</a:t>
            </a:r>
          </a:p>
          <a:p>
            <a:r>
              <a:rPr lang="en-US" sz="1800" dirty="0" smtClean="0"/>
              <a:t>Seasonal worker rule – An employer qualifies for the small employer exemption if the sum of full-time and FTE employees exceeds 50 for only 4 months (or 120 calendar days) or less (not necessarily consecutive months or days) during the preceding calendar year, and the employees in excess of 50 who were employed in that 4 month (or 120 calendar day) period are seasonal workers</a:t>
            </a:r>
          </a:p>
          <a:p>
            <a:pPr lvl="1"/>
            <a:endParaRPr lang="en-US" sz="1600" dirty="0" smtClean="0"/>
          </a:p>
          <a:p>
            <a:pPr lvl="1"/>
            <a:endParaRPr lang="en-US" sz="1600" dirty="0" smtClean="0"/>
          </a:p>
          <a:p>
            <a:endParaRPr lang="en-US" sz="1000" dirty="0" smtClean="0"/>
          </a:p>
          <a:p>
            <a:pPr lvl="1"/>
            <a:endParaRPr lang="en-US" sz="1600" dirty="0" smtClean="0"/>
          </a:p>
        </p:txBody>
      </p:sp>
      <p:sp>
        <p:nvSpPr>
          <p:cNvPr id="2" name="Slide Number Placeholder 1"/>
          <p:cNvSpPr txBox="1">
            <a:spLocks noGrp="1"/>
          </p:cNvSpPr>
          <p:nvPr/>
        </p:nvSpPr>
        <p:spPr bwMode="auto">
          <a:xfrm>
            <a:off x="8324850" y="6591300"/>
            <a:ext cx="815975" cy="261938"/>
          </a:xfrm>
          <a:prstGeom prst="rect">
            <a:avLst/>
          </a:prstGeom>
          <a:noFill/>
          <a:ln>
            <a:miter lim="800000"/>
            <a:headEnd/>
            <a:tailEnd/>
          </a:ln>
        </p:spPr>
        <p:txBody>
          <a:bodyPr lIns="86493" tIns="43247" rIns="86493" bIns="43247"/>
          <a:lstStyle/>
          <a:p>
            <a:pPr algn="r" eaLnBrk="0" hangingPunct="0">
              <a:defRPr/>
            </a:pPr>
            <a:fld id="{C6840275-737B-41C7-8E11-3EEB1D6CF957}" type="slidenum">
              <a:rPr lang="en-US" sz="1200">
                <a:latin typeface="+mn-lt"/>
                <a:ea typeface="+mj-ea"/>
                <a:cs typeface="+mn-cs"/>
              </a:rPr>
              <a:pPr algn="r" eaLnBrk="0" hangingPunct="0">
                <a:defRPr/>
              </a:pPr>
              <a:t>13</a:t>
            </a:fld>
            <a:endParaRPr lang="en-US" sz="1200" dirty="0">
              <a:solidFill>
                <a:srgbClr val="000000"/>
              </a:solidFill>
              <a:latin typeface="+mn-lt"/>
              <a:ea typeface="+mj-ea"/>
              <a:cs typeface="+mn-cs"/>
            </a:endParaRPr>
          </a:p>
        </p:txBody>
      </p:sp>
      <p:sp>
        <p:nvSpPr>
          <p:cNvPr id="6" name="TextBox 5"/>
          <p:cNvSpPr txBox="1"/>
          <p:nvPr/>
        </p:nvSpPr>
        <p:spPr>
          <a:xfrm>
            <a:off x="152400" y="6629400"/>
            <a:ext cx="1524000" cy="228600"/>
          </a:xfrm>
          <a:prstGeom prst="rect">
            <a:avLst/>
          </a:prstGeom>
        </p:spPr>
        <p:txBody>
          <a:bodyPr vert="horz" wrap="none" lIns="91440" tIns="45720" rIns="91440" bIns="45720" rtlCol="0">
            <a:normAutofit fontScale="77500" lnSpcReduction="20000"/>
          </a:bodyPr>
          <a:lstStyle/>
          <a:p>
            <a:pPr marL="342900" indent="-342900" algn="l" defTabSz="914400" rtl="0" eaLnBrk="1" latinLnBrk="0" hangingPunct="1">
              <a:spcBef>
                <a:spcPts val="800"/>
              </a:spcBef>
              <a:buFont typeface="Wingdings" pitchFamily="2" charset="2"/>
              <a:buChar char="§"/>
            </a:pPr>
            <a:endParaRPr lang="en-US" sz="1400" kern="1200" dirty="0" smtClean="0">
              <a:solidFill>
                <a:schemeClr val="tx1"/>
              </a:solidFill>
              <a:latin typeface="Verdana" pitchFamily="34" charset="0"/>
              <a:ea typeface="+mn-ea"/>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idx="4294967295"/>
          </p:nvPr>
        </p:nvSpPr>
        <p:spPr>
          <a:xfrm>
            <a:off x="284163" y="317500"/>
            <a:ext cx="8523287" cy="744538"/>
          </a:xfrm>
        </p:spPr>
        <p:txBody>
          <a:bodyPr/>
          <a:lstStyle/>
          <a:p>
            <a:r>
              <a:rPr lang="en-US" dirty="0" smtClean="0"/>
              <a:t>Liability for $2,000 Per Year Penalty</a:t>
            </a:r>
          </a:p>
        </p:txBody>
      </p:sp>
      <p:sp>
        <p:nvSpPr>
          <p:cNvPr id="40962" name="Content Placeholder 3"/>
          <p:cNvSpPr>
            <a:spLocks noGrp="1"/>
          </p:cNvSpPr>
          <p:nvPr>
            <p:ph idx="4294967295"/>
          </p:nvPr>
        </p:nvSpPr>
        <p:spPr>
          <a:xfrm>
            <a:off x="358775" y="941388"/>
            <a:ext cx="8553450" cy="5038725"/>
          </a:xfrm>
        </p:spPr>
        <p:txBody>
          <a:bodyPr>
            <a:noAutofit/>
          </a:bodyPr>
          <a:lstStyle/>
          <a:p>
            <a:pPr lvl="0"/>
            <a:r>
              <a:rPr lang="en-US" sz="1800" dirty="0" smtClean="0"/>
              <a:t>For any calendar month, an employer must pay a tax penalty of $166.67 (i.e. $2,000 over 12 months) for </a:t>
            </a:r>
            <a:r>
              <a:rPr lang="en-US" sz="1800" u="sng" dirty="0" smtClean="0"/>
              <a:t>each full-time employee </a:t>
            </a:r>
            <a:r>
              <a:rPr lang="en-US" sz="1800" dirty="0" smtClean="0"/>
              <a:t>if both of the following requirements are met:</a:t>
            </a:r>
          </a:p>
          <a:p>
            <a:pPr lvl="1"/>
            <a:r>
              <a:rPr lang="en-US" sz="1600" dirty="0" smtClean="0"/>
              <a:t>The employer does NOT maintain a group health plan for that month that offers minimum essential coverage</a:t>
            </a:r>
          </a:p>
          <a:p>
            <a:pPr lvl="1">
              <a:buNone/>
            </a:pPr>
            <a:r>
              <a:rPr lang="en-US" sz="1600" dirty="0" smtClean="0"/>
              <a:t>	Note:  An employer is deemed NOT to maintain a group medical plan if fewer than 95% of all full-time employees (and their children up to age 26) are offered coverage under the plan</a:t>
            </a:r>
          </a:p>
          <a:p>
            <a:pPr lvl="1"/>
            <a:r>
              <a:rPr lang="en-US" sz="1600" dirty="0" smtClean="0"/>
              <a:t>The employer has received a Section 1411 Certification with respect to at least one full-time employee (indicating that the employee is receiving a premium tax credit to help pay for individual insurance coverage from an Insurance Exchange) </a:t>
            </a:r>
          </a:p>
          <a:p>
            <a:pPr lvl="0"/>
            <a:r>
              <a:rPr lang="en-US" sz="1800" dirty="0" smtClean="0"/>
              <a:t>The first 30 full-time employees are ignored for penalty purposes</a:t>
            </a:r>
          </a:p>
          <a:p>
            <a:pPr lvl="1"/>
            <a:endParaRPr lang="en-US" sz="1600" dirty="0" smtClean="0"/>
          </a:p>
          <a:p>
            <a:pPr lvl="1"/>
            <a:endParaRPr lang="en-US" sz="1600" dirty="0" smtClean="0"/>
          </a:p>
          <a:p>
            <a:endParaRPr lang="en-US" sz="1000" dirty="0" smtClean="0"/>
          </a:p>
          <a:p>
            <a:pPr lvl="1"/>
            <a:endParaRPr lang="en-US" sz="1600" dirty="0" smtClean="0"/>
          </a:p>
        </p:txBody>
      </p:sp>
      <p:sp>
        <p:nvSpPr>
          <p:cNvPr id="2" name="Slide Number Placeholder 1"/>
          <p:cNvSpPr txBox="1">
            <a:spLocks noGrp="1"/>
          </p:cNvSpPr>
          <p:nvPr/>
        </p:nvSpPr>
        <p:spPr bwMode="auto">
          <a:xfrm>
            <a:off x="8324850" y="6591300"/>
            <a:ext cx="815975" cy="261938"/>
          </a:xfrm>
          <a:prstGeom prst="rect">
            <a:avLst/>
          </a:prstGeom>
          <a:noFill/>
          <a:ln>
            <a:miter lim="800000"/>
            <a:headEnd/>
            <a:tailEnd/>
          </a:ln>
        </p:spPr>
        <p:txBody>
          <a:bodyPr lIns="86493" tIns="43247" rIns="86493" bIns="43247"/>
          <a:lstStyle/>
          <a:p>
            <a:pPr algn="r" eaLnBrk="0" hangingPunct="0">
              <a:defRPr/>
            </a:pPr>
            <a:fld id="{C6840275-737B-41C7-8E11-3EEB1D6CF957}" type="slidenum">
              <a:rPr lang="en-US" sz="1200">
                <a:latin typeface="+mn-lt"/>
                <a:ea typeface="+mj-ea"/>
                <a:cs typeface="+mn-cs"/>
              </a:rPr>
              <a:pPr algn="r" eaLnBrk="0" hangingPunct="0">
                <a:defRPr/>
              </a:pPr>
              <a:t>14</a:t>
            </a:fld>
            <a:endParaRPr lang="en-US" sz="1200" dirty="0">
              <a:solidFill>
                <a:srgbClr val="000000"/>
              </a:solidFill>
              <a:latin typeface="+mn-lt"/>
              <a:ea typeface="+mj-ea"/>
              <a:cs typeface="+mn-cs"/>
            </a:endParaRPr>
          </a:p>
        </p:txBody>
      </p:sp>
      <p:sp>
        <p:nvSpPr>
          <p:cNvPr id="6" name="TextBox 5"/>
          <p:cNvSpPr txBox="1"/>
          <p:nvPr/>
        </p:nvSpPr>
        <p:spPr>
          <a:xfrm>
            <a:off x="152400" y="6629400"/>
            <a:ext cx="1524000" cy="228600"/>
          </a:xfrm>
          <a:prstGeom prst="rect">
            <a:avLst/>
          </a:prstGeom>
        </p:spPr>
        <p:txBody>
          <a:bodyPr vert="horz" wrap="none" lIns="91440" tIns="45720" rIns="91440" bIns="45720" rtlCol="0">
            <a:normAutofit fontScale="77500" lnSpcReduction="20000"/>
          </a:bodyPr>
          <a:lstStyle/>
          <a:p>
            <a:pPr marL="342900" indent="-342900" algn="l" defTabSz="914400" rtl="0" eaLnBrk="1" latinLnBrk="0" hangingPunct="1">
              <a:spcBef>
                <a:spcPts val="800"/>
              </a:spcBef>
              <a:buFont typeface="Wingdings" pitchFamily="2" charset="2"/>
              <a:buChar char="§"/>
            </a:pPr>
            <a:endParaRPr lang="en-US" sz="1400" kern="1200" dirty="0" smtClean="0">
              <a:solidFill>
                <a:schemeClr val="tx1"/>
              </a:solidFill>
              <a:latin typeface="Verdana" pitchFamily="34" charset="0"/>
              <a:ea typeface="+mn-ea"/>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idx="4294967295"/>
          </p:nvPr>
        </p:nvSpPr>
        <p:spPr>
          <a:xfrm>
            <a:off x="284163" y="317500"/>
            <a:ext cx="8523287" cy="744538"/>
          </a:xfrm>
        </p:spPr>
        <p:txBody>
          <a:bodyPr/>
          <a:lstStyle/>
          <a:p>
            <a:r>
              <a:rPr lang="en-US" dirty="0" smtClean="0"/>
              <a:t>Liability for $2,000 Per Year Penalty</a:t>
            </a:r>
          </a:p>
        </p:txBody>
      </p:sp>
      <p:sp>
        <p:nvSpPr>
          <p:cNvPr id="40962" name="Content Placeholder 3"/>
          <p:cNvSpPr>
            <a:spLocks noGrp="1"/>
          </p:cNvSpPr>
          <p:nvPr>
            <p:ph idx="4294967295"/>
          </p:nvPr>
        </p:nvSpPr>
        <p:spPr>
          <a:xfrm>
            <a:off x="358775" y="941388"/>
            <a:ext cx="8553450" cy="5038725"/>
          </a:xfrm>
        </p:spPr>
        <p:txBody>
          <a:bodyPr>
            <a:noAutofit/>
          </a:bodyPr>
          <a:lstStyle/>
          <a:p>
            <a:pPr lvl="0"/>
            <a:r>
              <a:rPr lang="en-US" sz="1800" dirty="0" smtClean="0"/>
              <a:t>Can an employer save money by terminating its group medical plan and paying the $2,000 tax penalty for each full-time employee?</a:t>
            </a:r>
          </a:p>
          <a:p>
            <a:pPr lvl="1"/>
            <a:r>
              <a:rPr lang="en-US" sz="1600" dirty="0" smtClean="0"/>
              <a:t>For almost all employers, the answer is “yes”</a:t>
            </a:r>
          </a:p>
          <a:p>
            <a:pPr lvl="1"/>
            <a:r>
              <a:rPr lang="en-US" sz="1600" dirty="0" smtClean="0"/>
              <a:t>Note that employee pre-tax contributions to the plan save the employer on FICA taxes, which need to be factored into the net savings</a:t>
            </a:r>
          </a:p>
          <a:p>
            <a:pPr lvl="0"/>
            <a:r>
              <a:rPr lang="en-US" sz="1800" dirty="0" smtClean="0"/>
              <a:t>Follow-up question to answer:  Where will employees obtain medical coverage?</a:t>
            </a:r>
          </a:p>
          <a:p>
            <a:pPr lvl="1"/>
            <a:r>
              <a:rPr lang="en-US" sz="1600" dirty="0" smtClean="0"/>
              <a:t>Employees in lowest paid group will qualify for free Medicaid coverage</a:t>
            </a:r>
          </a:p>
          <a:p>
            <a:pPr lvl="1"/>
            <a:r>
              <a:rPr lang="en-US" sz="1600" dirty="0" smtClean="0"/>
              <a:t>Remaining employees can obtain individual insurance through a state insurance exchange</a:t>
            </a:r>
          </a:p>
          <a:p>
            <a:r>
              <a:rPr lang="en-US" sz="1800" dirty="0" smtClean="0"/>
              <a:t>Ultimate question to answer:  What role does the group medical plan have in the organization’s human resources strategy for recruiting and retaining employees</a:t>
            </a:r>
          </a:p>
          <a:p>
            <a:pPr lvl="1"/>
            <a:endParaRPr lang="en-US" sz="1600" dirty="0" smtClean="0"/>
          </a:p>
          <a:p>
            <a:pPr lvl="1"/>
            <a:endParaRPr lang="en-US" sz="1600" dirty="0" smtClean="0"/>
          </a:p>
          <a:p>
            <a:endParaRPr lang="en-US" sz="1000" dirty="0" smtClean="0"/>
          </a:p>
          <a:p>
            <a:pPr lvl="1"/>
            <a:endParaRPr lang="en-US" sz="1600" dirty="0" smtClean="0"/>
          </a:p>
        </p:txBody>
      </p:sp>
      <p:sp>
        <p:nvSpPr>
          <p:cNvPr id="2" name="Slide Number Placeholder 1"/>
          <p:cNvSpPr txBox="1">
            <a:spLocks noGrp="1"/>
          </p:cNvSpPr>
          <p:nvPr/>
        </p:nvSpPr>
        <p:spPr bwMode="auto">
          <a:xfrm>
            <a:off x="8324850" y="6591300"/>
            <a:ext cx="815975" cy="261938"/>
          </a:xfrm>
          <a:prstGeom prst="rect">
            <a:avLst/>
          </a:prstGeom>
          <a:noFill/>
          <a:ln>
            <a:miter lim="800000"/>
            <a:headEnd/>
            <a:tailEnd/>
          </a:ln>
        </p:spPr>
        <p:txBody>
          <a:bodyPr lIns="86493" tIns="43247" rIns="86493" bIns="43247"/>
          <a:lstStyle/>
          <a:p>
            <a:pPr algn="r" eaLnBrk="0" hangingPunct="0">
              <a:defRPr/>
            </a:pPr>
            <a:fld id="{C6840275-737B-41C7-8E11-3EEB1D6CF957}" type="slidenum">
              <a:rPr lang="en-US" sz="1200">
                <a:latin typeface="+mn-lt"/>
                <a:ea typeface="+mj-ea"/>
                <a:cs typeface="+mn-cs"/>
              </a:rPr>
              <a:pPr algn="r" eaLnBrk="0" hangingPunct="0">
                <a:defRPr/>
              </a:pPr>
              <a:t>15</a:t>
            </a:fld>
            <a:endParaRPr lang="en-US" sz="1200" dirty="0">
              <a:solidFill>
                <a:srgbClr val="000000"/>
              </a:solidFill>
              <a:latin typeface="+mn-lt"/>
              <a:ea typeface="+mj-ea"/>
              <a:cs typeface="+mn-cs"/>
            </a:endParaRPr>
          </a:p>
        </p:txBody>
      </p:sp>
      <p:sp>
        <p:nvSpPr>
          <p:cNvPr id="6" name="TextBox 5"/>
          <p:cNvSpPr txBox="1"/>
          <p:nvPr/>
        </p:nvSpPr>
        <p:spPr>
          <a:xfrm>
            <a:off x="152400" y="6629400"/>
            <a:ext cx="1524000" cy="228600"/>
          </a:xfrm>
          <a:prstGeom prst="rect">
            <a:avLst/>
          </a:prstGeom>
        </p:spPr>
        <p:txBody>
          <a:bodyPr vert="horz" wrap="none" lIns="91440" tIns="45720" rIns="91440" bIns="45720" rtlCol="0">
            <a:normAutofit fontScale="77500" lnSpcReduction="20000"/>
          </a:bodyPr>
          <a:lstStyle/>
          <a:p>
            <a:pPr marL="342900" indent="-342900" algn="l" defTabSz="914400" rtl="0" eaLnBrk="1" latinLnBrk="0" hangingPunct="1">
              <a:spcBef>
                <a:spcPts val="800"/>
              </a:spcBef>
              <a:buFont typeface="Wingdings" pitchFamily="2" charset="2"/>
              <a:buChar char="§"/>
            </a:pPr>
            <a:endParaRPr lang="en-US" sz="1400" kern="1200" dirty="0" smtClean="0">
              <a:solidFill>
                <a:schemeClr val="tx1"/>
              </a:solidFill>
              <a:latin typeface="Verdana" pitchFamily="34" charset="0"/>
              <a:ea typeface="+mn-ea"/>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4800" y="685800"/>
            <a:ext cx="8077200" cy="584775"/>
          </a:xfrm>
          <a:prstGeom prst="rect">
            <a:avLst/>
          </a:prstGeom>
          <a:noFill/>
        </p:spPr>
        <p:txBody>
          <a:bodyPr wrap="square" rtlCol="0">
            <a:spAutoFit/>
          </a:bodyPr>
          <a:lstStyle/>
          <a:p>
            <a:r>
              <a:rPr lang="en-US" sz="1600" dirty="0" smtClean="0">
                <a:solidFill>
                  <a:prstClr val="black"/>
                </a:solidFill>
                <a:latin typeface="Verdana" pitchFamily="34" charset="0"/>
              </a:rPr>
              <a:t>Employee Modified Adjusted Gross Household Income Distribution for Sample Employer</a:t>
            </a:r>
          </a:p>
        </p:txBody>
      </p:sp>
      <p:sp>
        <p:nvSpPr>
          <p:cNvPr id="18" name="CompassHeading"/>
          <p:cNvSpPr txBox="1"/>
          <p:nvPr/>
        </p:nvSpPr>
        <p:spPr>
          <a:xfrm>
            <a:off x="381000" y="1295401"/>
            <a:ext cx="3505200" cy="3733799"/>
          </a:xfrm>
          <a:prstGeom prst="rect">
            <a:avLst/>
          </a:prstGeom>
        </p:spPr>
        <p:txBody>
          <a:bodyPr/>
          <a:lstStyle/>
          <a:p>
            <a:pPr marL="290513" indent="-290513">
              <a:spcBef>
                <a:spcPts val="300"/>
              </a:spcBef>
              <a:spcAft>
                <a:spcPts val="300"/>
              </a:spcAft>
              <a:buFont typeface="Wingdings" pitchFamily="2" charset="2"/>
              <a:buChar char="§"/>
              <a:tabLst>
                <a:tab pos="234950" algn="l"/>
              </a:tabLst>
            </a:pPr>
            <a:r>
              <a:rPr lang="en-US" sz="1400" dirty="0" smtClean="0">
                <a:solidFill>
                  <a:srgbClr val="000000"/>
                </a:solidFill>
                <a:latin typeface="Verdana" pitchFamily="34" charset="0"/>
              </a:rPr>
              <a:t>Key Considerations</a:t>
            </a:r>
          </a:p>
          <a:p>
            <a:pPr marL="623888" lvl="1" indent="-277813">
              <a:spcBef>
                <a:spcPts val="300"/>
              </a:spcBef>
              <a:spcAft>
                <a:spcPts val="300"/>
              </a:spcAft>
              <a:buFont typeface="Verdana" pitchFamily="34" charset="0"/>
              <a:buChar char="–"/>
              <a:tabLst>
                <a:tab pos="623888" algn="l"/>
              </a:tabLst>
            </a:pPr>
            <a:r>
              <a:rPr lang="en-US" sz="1200" dirty="0" smtClean="0">
                <a:latin typeface="Verdana" pitchFamily="34" charset="0"/>
              </a:rPr>
              <a:t>This slide shows where employees’  anticipated household income currently fall in relation to the Federal Poverty Level.</a:t>
            </a:r>
          </a:p>
          <a:p>
            <a:pPr marL="623888" lvl="1" indent="-277813">
              <a:spcBef>
                <a:spcPts val="300"/>
              </a:spcBef>
              <a:spcAft>
                <a:spcPts val="300"/>
              </a:spcAft>
              <a:buFont typeface="Verdana" pitchFamily="34" charset="0"/>
              <a:buChar char="–"/>
              <a:tabLst>
                <a:tab pos="623888" algn="l"/>
              </a:tabLst>
            </a:pPr>
            <a:r>
              <a:rPr lang="en-US" sz="1200" dirty="0" smtClean="0">
                <a:solidFill>
                  <a:schemeClr val="tx1"/>
                </a:solidFill>
                <a:latin typeface="Verdana" pitchFamily="34" charset="0"/>
              </a:rPr>
              <a:t>Employees &gt;138%  and &lt;400% of the FPL will have access to varying levels of subsidies. </a:t>
            </a:r>
          </a:p>
          <a:p>
            <a:pPr marL="623888" lvl="1" indent="-277813">
              <a:spcBef>
                <a:spcPts val="300"/>
              </a:spcBef>
              <a:spcAft>
                <a:spcPts val="300"/>
              </a:spcAft>
              <a:buFont typeface="Verdana" pitchFamily="34" charset="0"/>
              <a:buChar char="–"/>
              <a:tabLst>
                <a:tab pos="623888" algn="l"/>
              </a:tabLst>
            </a:pPr>
            <a:r>
              <a:rPr lang="en-US" sz="1200" dirty="0" smtClean="0">
                <a:solidFill>
                  <a:schemeClr val="tx1"/>
                </a:solidFill>
                <a:latin typeface="Verdana" pitchFamily="34" charset="0"/>
              </a:rPr>
              <a:t>Employees  &lt;138% of the FPL will be eligible for Medicaid.</a:t>
            </a:r>
          </a:p>
        </p:txBody>
      </p:sp>
      <p:sp>
        <p:nvSpPr>
          <p:cNvPr id="20" name="VendorLogo"/>
          <p:cNvSpPr txBox="1"/>
          <p:nvPr/>
        </p:nvSpPr>
        <p:spPr>
          <a:xfrm>
            <a:off x="7848600" y="6858000"/>
            <a:ext cx="1143000" cy="369332"/>
          </a:xfrm>
          <a:prstGeom prst="rect">
            <a:avLst/>
          </a:prstGeom>
          <a:noFill/>
        </p:spPr>
        <p:txBody>
          <a:bodyPr wrap="square" rtlCol="0">
            <a:spAutoFit/>
          </a:bodyPr>
          <a:lstStyle/>
          <a:p>
            <a:endParaRPr lang="en-US" dirty="0">
              <a:solidFill>
                <a:prstClr val="black"/>
              </a:solidFill>
            </a:endParaRPr>
          </a:p>
        </p:txBody>
      </p:sp>
      <p:sp>
        <p:nvSpPr>
          <p:cNvPr id="21" name="SalaryDistribution" hidden="1"/>
          <p:cNvSpPr txBox="1"/>
          <p:nvPr/>
        </p:nvSpPr>
        <p:spPr>
          <a:xfrm>
            <a:off x="533400" y="6096000"/>
            <a:ext cx="1600200" cy="646331"/>
          </a:xfrm>
          <a:prstGeom prst="rect">
            <a:avLst/>
          </a:prstGeom>
          <a:noFill/>
        </p:spPr>
        <p:txBody>
          <a:bodyPr wrap="square" rtlCol="0">
            <a:spAutoFit/>
          </a:bodyPr>
          <a:lstStyle/>
          <a:p>
            <a:r>
              <a:rPr lang="en-US" dirty="0" smtClean="0">
                <a:solidFill>
                  <a:srgbClr val="EEEEEE"/>
                </a:solidFill>
              </a:rPr>
              <a:t>EEAffordability</a:t>
            </a:r>
          </a:p>
        </p:txBody>
      </p:sp>
      <p:sp>
        <p:nvSpPr>
          <p:cNvPr id="29" name="TextBox 28"/>
          <p:cNvSpPr txBox="1"/>
          <p:nvPr/>
        </p:nvSpPr>
        <p:spPr>
          <a:xfrm>
            <a:off x="4572000" y="1371600"/>
            <a:ext cx="4343400" cy="276999"/>
          </a:xfrm>
          <a:prstGeom prst="rect">
            <a:avLst/>
          </a:prstGeom>
          <a:noFill/>
        </p:spPr>
        <p:txBody>
          <a:bodyPr wrap="square" rtlCol="0">
            <a:spAutoFit/>
          </a:bodyPr>
          <a:lstStyle/>
          <a:p>
            <a:pPr algn="ctr"/>
            <a:r>
              <a:rPr lang="en-US" sz="1200" dirty="0" smtClean="0">
                <a:solidFill>
                  <a:prstClr val="black"/>
                </a:solidFill>
                <a:latin typeface="Verdana" pitchFamily="34" charset="0"/>
              </a:rPr>
              <a:t>Employee Distribution by Federal Poverty Level </a:t>
            </a:r>
          </a:p>
        </p:txBody>
      </p:sp>
      <p:sp>
        <p:nvSpPr>
          <p:cNvPr id="24" name="Rectangle 23"/>
          <p:cNvSpPr/>
          <p:nvPr/>
        </p:nvSpPr>
        <p:spPr>
          <a:xfrm>
            <a:off x="260978" y="0"/>
            <a:ext cx="6856364" cy="584775"/>
          </a:xfrm>
          <a:prstGeom prst="rect">
            <a:avLst/>
          </a:prstGeom>
        </p:spPr>
        <p:txBody>
          <a:bodyPr wrap="none">
            <a:spAutoFit/>
          </a:bodyPr>
          <a:lstStyle/>
          <a:p>
            <a:r>
              <a:rPr lang="en-US" sz="3200" dirty="0" smtClean="0">
                <a:solidFill>
                  <a:srgbClr val="BB0826"/>
                </a:solidFill>
                <a:latin typeface="Georgia" pitchFamily="18" charset="0"/>
              </a:rPr>
              <a:t>Liability for $2,000 Per Year Penalty</a:t>
            </a:r>
            <a:endParaRPr lang="en-US" sz="3200" dirty="0">
              <a:solidFill>
                <a:srgbClr val="BB0826"/>
              </a:solidFill>
              <a:latin typeface="Georgia" pitchFamily="18" charset="0"/>
            </a:endParaRPr>
          </a:p>
        </p:txBody>
      </p:sp>
      <p:sp>
        <p:nvSpPr>
          <p:cNvPr id="30" name="Rectangle 29"/>
          <p:cNvSpPr/>
          <p:nvPr/>
        </p:nvSpPr>
        <p:spPr>
          <a:xfrm>
            <a:off x="8686800" y="6535579"/>
            <a:ext cx="380232" cy="276999"/>
          </a:xfrm>
          <a:prstGeom prst="rect">
            <a:avLst/>
          </a:prstGeom>
        </p:spPr>
        <p:txBody>
          <a:bodyPr wrap="none">
            <a:spAutoFit/>
          </a:bodyPr>
          <a:lstStyle/>
          <a:p>
            <a:pPr>
              <a:defRPr/>
            </a:pPr>
            <a:fld id="{4713E318-FAB1-4C8F-891A-8D1BC3233B36}" type="slidenum">
              <a:rPr lang="en-US" sz="1200" smtClean="0">
                <a:solidFill>
                  <a:srgbClr val="5A5D62"/>
                </a:solidFill>
                <a:latin typeface="Verdana" pitchFamily="34" charset="0"/>
              </a:rPr>
              <a:pPr>
                <a:defRPr/>
              </a:pPr>
              <a:t>16</a:t>
            </a:fld>
            <a:endParaRPr lang="en-US" sz="1200" dirty="0">
              <a:solidFill>
                <a:srgbClr val="5A5D62"/>
              </a:solidFill>
              <a:latin typeface="Verdana" pitchFamily="34" charset="0"/>
            </a:endParaRPr>
          </a:p>
        </p:txBody>
      </p:sp>
      <p:pic>
        <p:nvPicPr>
          <p:cNvPr id="11" name="New picture"/>
          <p:cNvPicPr/>
          <p:nvPr/>
        </p:nvPicPr>
        <p:blipFill>
          <a:blip r:embed="rId3" cstate="print">
            <a:lum contrast="14000"/>
          </a:blip>
          <a:srcRect/>
          <a:stretch>
            <a:fillRect/>
          </a:stretch>
        </p:blipFill>
        <p:spPr>
          <a:xfrm>
            <a:off x="4648201" y="1823549"/>
            <a:ext cx="4191000" cy="3281851"/>
          </a:xfrm>
          <a:prstGeom prst="rect">
            <a:avLst/>
          </a:prstGeom>
          <a:ln w="12700">
            <a:solidFill>
              <a:srgbClr val="688FCF"/>
            </a:solidFill>
          </a:ln>
        </p:spPr>
      </p:pic>
    </p:spTree>
    <p:extLst>
      <p:ext uri="{BB962C8B-B14F-4D97-AF65-F5344CB8AC3E}">
        <p14:creationId xmlns:p14="http://schemas.microsoft.com/office/powerpoint/2010/main" val="1126869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idx="4294967295"/>
          </p:nvPr>
        </p:nvSpPr>
        <p:spPr>
          <a:xfrm>
            <a:off x="284163" y="317500"/>
            <a:ext cx="8523287" cy="744538"/>
          </a:xfrm>
        </p:spPr>
        <p:txBody>
          <a:bodyPr/>
          <a:lstStyle/>
          <a:p>
            <a:r>
              <a:rPr lang="en-US" dirty="0" smtClean="0"/>
              <a:t>Liability for $3,000 Per Year Penalty</a:t>
            </a:r>
          </a:p>
        </p:txBody>
      </p:sp>
      <p:sp>
        <p:nvSpPr>
          <p:cNvPr id="40962" name="Content Placeholder 3"/>
          <p:cNvSpPr>
            <a:spLocks noGrp="1"/>
          </p:cNvSpPr>
          <p:nvPr>
            <p:ph idx="4294967295"/>
          </p:nvPr>
        </p:nvSpPr>
        <p:spPr>
          <a:xfrm>
            <a:off x="358775" y="941388"/>
            <a:ext cx="8553450" cy="5038725"/>
          </a:xfrm>
        </p:spPr>
        <p:txBody>
          <a:bodyPr>
            <a:noAutofit/>
          </a:bodyPr>
          <a:lstStyle/>
          <a:p>
            <a:pPr lvl="0"/>
            <a:r>
              <a:rPr lang="en-US" sz="1800" dirty="0" smtClean="0"/>
              <a:t>For any calendar month, an employer must pay a tax penalty of $250.00 (i.e. $3,000 over 12 months) for </a:t>
            </a:r>
            <a:r>
              <a:rPr lang="en-US" sz="1800" u="sng" dirty="0" smtClean="0"/>
              <a:t>each full-time employee </a:t>
            </a:r>
            <a:r>
              <a:rPr lang="en-US" sz="1800" dirty="0" smtClean="0"/>
              <a:t>if:</a:t>
            </a:r>
          </a:p>
          <a:p>
            <a:pPr lvl="1"/>
            <a:r>
              <a:rPr lang="en-US" sz="1600" dirty="0" smtClean="0"/>
              <a:t>The employer offers, to at least 95% of its full-time employees (and their children up to age 26), the opportunity to enroll in minimum essential coverage under a group health plan for that month; AND</a:t>
            </a:r>
          </a:p>
          <a:p>
            <a:pPr lvl="1"/>
            <a:r>
              <a:rPr lang="en-US" sz="1600" dirty="0" smtClean="0"/>
              <a:t>The employer has received a Section 1411 Certification with respect to the full-time employee (indicating that the employee is receiving a premium tax credit to help pay for individual insurance coverage from an Insurance Exchange) AND</a:t>
            </a:r>
          </a:p>
          <a:p>
            <a:pPr lvl="0"/>
            <a:r>
              <a:rPr lang="en-US" sz="1800" dirty="0" smtClean="0"/>
              <a:t>The amount of this penalty for any month is capped at the number of the employer’s full-time employees for the month (minus 30), multiplied by $166.67; the cap ensures that the tax penalty for an employer that offers coverage cannot exceed the tax penalty the employer would pay if it did NOT offer coverage</a:t>
            </a:r>
          </a:p>
          <a:p>
            <a:pPr lvl="1"/>
            <a:endParaRPr lang="en-US" sz="1600" dirty="0" smtClean="0"/>
          </a:p>
          <a:p>
            <a:endParaRPr lang="en-US" sz="1000" dirty="0" smtClean="0"/>
          </a:p>
          <a:p>
            <a:pPr lvl="1"/>
            <a:endParaRPr lang="en-US" sz="1600" dirty="0" smtClean="0"/>
          </a:p>
        </p:txBody>
      </p:sp>
      <p:sp>
        <p:nvSpPr>
          <p:cNvPr id="2" name="Slide Number Placeholder 1"/>
          <p:cNvSpPr txBox="1">
            <a:spLocks noGrp="1"/>
          </p:cNvSpPr>
          <p:nvPr/>
        </p:nvSpPr>
        <p:spPr bwMode="auto">
          <a:xfrm>
            <a:off x="8324850" y="6591300"/>
            <a:ext cx="815975" cy="261938"/>
          </a:xfrm>
          <a:prstGeom prst="rect">
            <a:avLst/>
          </a:prstGeom>
          <a:noFill/>
          <a:ln>
            <a:miter lim="800000"/>
            <a:headEnd/>
            <a:tailEnd/>
          </a:ln>
        </p:spPr>
        <p:txBody>
          <a:bodyPr lIns="86493" tIns="43247" rIns="86493" bIns="43247"/>
          <a:lstStyle/>
          <a:p>
            <a:pPr algn="r" eaLnBrk="0" hangingPunct="0">
              <a:defRPr/>
            </a:pPr>
            <a:fld id="{C6840275-737B-41C7-8E11-3EEB1D6CF957}" type="slidenum">
              <a:rPr lang="en-US" sz="1200">
                <a:latin typeface="+mn-lt"/>
                <a:ea typeface="+mj-ea"/>
                <a:cs typeface="+mn-cs"/>
              </a:rPr>
              <a:pPr algn="r" eaLnBrk="0" hangingPunct="0">
                <a:defRPr/>
              </a:pPr>
              <a:t>17</a:t>
            </a:fld>
            <a:endParaRPr lang="en-US" sz="1200" dirty="0">
              <a:solidFill>
                <a:srgbClr val="000000"/>
              </a:solidFill>
              <a:latin typeface="+mn-lt"/>
              <a:ea typeface="+mj-ea"/>
              <a:cs typeface="+mn-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smtClean="0"/>
              <a:t>Liability for $3,000 Per Year Penalty</a:t>
            </a:r>
          </a:p>
        </p:txBody>
      </p:sp>
      <p:sp>
        <p:nvSpPr>
          <p:cNvPr id="6148" name="Rectangle 3"/>
          <p:cNvSpPr>
            <a:spLocks noGrp="1" noChangeArrowheads="1"/>
          </p:cNvSpPr>
          <p:nvPr>
            <p:ph idx="1"/>
          </p:nvPr>
        </p:nvSpPr>
        <p:spPr>
          <a:xfrm>
            <a:off x="533400" y="990600"/>
            <a:ext cx="8229600" cy="5047672"/>
          </a:xfrm>
        </p:spPr>
        <p:txBody>
          <a:bodyPr>
            <a:noAutofit/>
          </a:bodyPr>
          <a:lstStyle/>
          <a:p>
            <a:pPr lvl="0"/>
            <a:r>
              <a:rPr lang="en-US" sz="1800" dirty="0" smtClean="0"/>
              <a:t>An employee can receive a Section 1411 Certification in these circumstances if:</a:t>
            </a:r>
          </a:p>
          <a:p>
            <a:pPr lvl="1"/>
            <a:r>
              <a:rPr lang="en-US" sz="1600" dirty="0" smtClean="0"/>
              <a:t>The employee’s modified adjusted gross household income is less than 400% of Federal Poverty Level, AND </a:t>
            </a:r>
          </a:p>
          <a:p>
            <a:pPr lvl="1"/>
            <a:r>
              <a:rPr lang="en-US" sz="1600" dirty="0" smtClean="0"/>
              <a:t>The employee does NOT qualify for free Medicaid coverage, AND one of the following is met:</a:t>
            </a:r>
          </a:p>
          <a:p>
            <a:pPr lvl="1"/>
            <a:r>
              <a:rPr lang="en-US" sz="1600" dirty="0" smtClean="0"/>
              <a:t>The employee is NOT eligible for coverage under the employer’s group medical plan (providing minimum essential coverage), OR</a:t>
            </a:r>
          </a:p>
          <a:p>
            <a:pPr lvl="1"/>
            <a:r>
              <a:rPr lang="en-US" sz="1600" dirty="0" smtClean="0"/>
              <a:t>The employee is eligible for such coverage but the employee is NOT covered by that plan, AND the coverage is either NOT affordable OR does NOT provide minimum value (i.e. at least a 60% actuarial value)</a:t>
            </a:r>
          </a:p>
          <a:p>
            <a:pPr lvl="1">
              <a:spcBef>
                <a:spcPts val="600"/>
              </a:spcBef>
              <a:buClr>
                <a:schemeClr val="tx1"/>
              </a:buClr>
            </a:pPr>
            <a:endParaRPr lang="en-US" sz="1800" dirty="0" smtClean="0"/>
          </a:p>
          <a:p>
            <a:pPr>
              <a:spcBef>
                <a:spcPts val="600"/>
              </a:spcBef>
              <a:buClr>
                <a:schemeClr val="tx1"/>
              </a:buClr>
              <a:buNone/>
            </a:pPr>
            <a:endParaRPr lang="en-US" sz="1800" dirty="0" smtClean="0"/>
          </a:p>
        </p:txBody>
      </p:sp>
      <p:sp>
        <p:nvSpPr>
          <p:cNvPr id="5" name="Slide Number Placeholder 4"/>
          <p:cNvSpPr>
            <a:spLocks noGrp="1"/>
          </p:cNvSpPr>
          <p:nvPr>
            <p:ph type="sldNum" sz="quarter" idx="12"/>
          </p:nvPr>
        </p:nvSpPr>
        <p:spPr/>
        <p:txBody>
          <a:bodyPr/>
          <a:lstStyle/>
          <a:p>
            <a:fld id="{0E49032C-FC1D-455E-94CE-D351C1237721}" type="slidenum">
              <a:rPr lang="en-US" smtClean="0"/>
              <a:pPr/>
              <a:t>18</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smtClean="0"/>
              <a:t>Agenda</a:t>
            </a:r>
          </a:p>
        </p:txBody>
      </p:sp>
      <p:sp>
        <p:nvSpPr>
          <p:cNvPr id="6148" name="Rectangle 3"/>
          <p:cNvSpPr>
            <a:spLocks noGrp="1" noChangeArrowheads="1"/>
          </p:cNvSpPr>
          <p:nvPr>
            <p:ph type="body" idx="1"/>
          </p:nvPr>
        </p:nvSpPr>
        <p:spPr>
          <a:xfrm>
            <a:off x="533400" y="1143000"/>
            <a:ext cx="7924800" cy="5486400"/>
          </a:xfrm>
        </p:spPr>
        <p:txBody>
          <a:bodyPr>
            <a:normAutofit/>
          </a:bodyPr>
          <a:lstStyle/>
          <a:p>
            <a:pPr eaLnBrk="1" hangingPunct="1">
              <a:spcBef>
                <a:spcPts val="600"/>
              </a:spcBef>
              <a:buClr>
                <a:schemeClr val="tx1"/>
              </a:buClr>
            </a:pPr>
            <a:r>
              <a:rPr lang="en-US" sz="1800" dirty="0" smtClean="0"/>
              <a:t>Patient-Centered Outcomes Research Trust Fund Fee</a:t>
            </a:r>
          </a:p>
          <a:p>
            <a:pPr eaLnBrk="1" hangingPunct="1">
              <a:spcBef>
                <a:spcPts val="600"/>
              </a:spcBef>
              <a:buClr>
                <a:schemeClr val="tx1"/>
              </a:buClr>
            </a:pPr>
            <a:r>
              <a:rPr lang="en-US" sz="1800" dirty="0" smtClean="0"/>
              <a:t>Individual Mandate</a:t>
            </a:r>
          </a:p>
          <a:p>
            <a:pPr eaLnBrk="1" hangingPunct="1">
              <a:spcBef>
                <a:spcPts val="600"/>
              </a:spcBef>
              <a:buClr>
                <a:schemeClr val="tx1"/>
              </a:buClr>
            </a:pPr>
            <a:r>
              <a:rPr lang="en-US" sz="1800" dirty="0" smtClean="0"/>
              <a:t>Insurance Exchanges</a:t>
            </a:r>
          </a:p>
          <a:p>
            <a:pPr eaLnBrk="1" hangingPunct="1">
              <a:spcBef>
                <a:spcPts val="600"/>
              </a:spcBef>
              <a:buClr>
                <a:schemeClr val="tx1"/>
              </a:buClr>
            </a:pPr>
            <a:r>
              <a:rPr lang="en-US" sz="1800" dirty="0" smtClean="0"/>
              <a:t>Employer Shared Responsibility</a:t>
            </a:r>
          </a:p>
          <a:p>
            <a:pPr eaLnBrk="1" hangingPunct="1">
              <a:spcBef>
                <a:spcPts val="600"/>
              </a:spcBef>
              <a:buClr>
                <a:schemeClr val="tx1"/>
              </a:buClr>
            </a:pPr>
            <a:r>
              <a:rPr lang="en-US" sz="1800" dirty="0" smtClean="0"/>
              <a:t>Liability for $2,000 Per Year Penalty</a:t>
            </a:r>
          </a:p>
          <a:p>
            <a:pPr eaLnBrk="1" hangingPunct="1">
              <a:spcBef>
                <a:spcPts val="600"/>
              </a:spcBef>
              <a:buClr>
                <a:schemeClr val="tx1"/>
              </a:buClr>
            </a:pPr>
            <a:r>
              <a:rPr lang="en-US" sz="1800" dirty="0" smtClean="0"/>
              <a:t>Liability for $3,000 Per Year Penalty</a:t>
            </a:r>
          </a:p>
          <a:p>
            <a:pPr eaLnBrk="1" hangingPunct="1">
              <a:spcBef>
                <a:spcPts val="600"/>
              </a:spcBef>
              <a:buClr>
                <a:schemeClr val="tx1"/>
              </a:buClr>
            </a:pPr>
            <a:r>
              <a:rPr lang="en-US" sz="1800" dirty="0" smtClean="0"/>
              <a:t>Who is a Full-Time Employee</a:t>
            </a:r>
          </a:p>
          <a:p>
            <a:pPr eaLnBrk="1" hangingPunct="1">
              <a:spcBef>
                <a:spcPts val="600"/>
              </a:spcBef>
              <a:buClr>
                <a:schemeClr val="tx1"/>
              </a:buClr>
            </a:pPr>
            <a:r>
              <a:rPr lang="en-US" sz="1800" dirty="0" smtClean="0"/>
              <a:t>Effective Date</a:t>
            </a:r>
          </a:p>
          <a:p>
            <a:pPr>
              <a:spcBef>
                <a:spcPts val="600"/>
              </a:spcBef>
              <a:buClr>
                <a:schemeClr val="tx1"/>
              </a:buClr>
            </a:pPr>
            <a:r>
              <a:rPr lang="en-US" sz="1800" dirty="0" smtClean="0"/>
              <a:t>Questions</a:t>
            </a:r>
          </a:p>
          <a:p>
            <a:pPr lvl="1">
              <a:spcBef>
                <a:spcPts val="600"/>
              </a:spcBef>
              <a:buClr>
                <a:schemeClr val="tx1"/>
              </a:buClr>
            </a:pPr>
            <a:endParaRPr lang="en-US" sz="1600" dirty="0" smtClean="0"/>
          </a:p>
          <a:p>
            <a:pPr lvl="1">
              <a:spcBef>
                <a:spcPts val="600"/>
              </a:spcBef>
              <a:buClr>
                <a:schemeClr val="tx1"/>
              </a:buClr>
            </a:pPr>
            <a:endParaRPr lang="en-US" sz="1600" dirty="0" smtClean="0"/>
          </a:p>
          <a:p>
            <a:pPr lvl="1">
              <a:spcBef>
                <a:spcPts val="600"/>
              </a:spcBef>
              <a:buClr>
                <a:schemeClr val="tx1"/>
              </a:buClr>
            </a:pPr>
            <a:endParaRPr lang="en-US" sz="1400" dirty="0" smtClean="0"/>
          </a:p>
          <a:p>
            <a:pPr eaLnBrk="1" hangingPunct="1">
              <a:spcBef>
                <a:spcPts val="600"/>
              </a:spcBef>
              <a:buClr>
                <a:schemeClr val="tx1"/>
              </a:buClr>
            </a:pPr>
            <a:endParaRPr lang="en-US" sz="1800" dirty="0" smtClean="0"/>
          </a:p>
        </p:txBody>
      </p:sp>
      <p:sp>
        <p:nvSpPr>
          <p:cNvPr id="5" name="Slide Number Placeholder 4"/>
          <p:cNvSpPr>
            <a:spLocks noGrp="1"/>
          </p:cNvSpPr>
          <p:nvPr>
            <p:ph type="sldNum" sz="quarter" idx="12"/>
          </p:nvPr>
        </p:nvSpPr>
        <p:spPr/>
        <p:txBody>
          <a:bodyPr/>
          <a:lstStyle/>
          <a:p>
            <a:fld id="{0E49032C-FC1D-455E-94CE-D351C1237721}" type="slidenum">
              <a:rPr lang="en-US" smtClean="0"/>
              <a:pPr/>
              <a:t>1</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smtClean="0"/>
              <a:t>Liability for $3,000 Per Year Penalty</a:t>
            </a:r>
          </a:p>
        </p:txBody>
      </p:sp>
      <p:sp>
        <p:nvSpPr>
          <p:cNvPr id="6148" name="Rectangle 3"/>
          <p:cNvSpPr>
            <a:spLocks noGrp="1" noChangeArrowheads="1"/>
          </p:cNvSpPr>
          <p:nvPr>
            <p:ph idx="1"/>
          </p:nvPr>
        </p:nvSpPr>
        <p:spPr>
          <a:xfrm>
            <a:off x="533400" y="990600"/>
            <a:ext cx="8229600" cy="5047672"/>
          </a:xfrm>
        </p:spPr>
        <p:txBody>
          <a:bodyPr>
            <a:noAutofit/>
          </a:bodyPr>
          <a:lstStyle/>
          <a:p>
            <a:pPr lvl="0"/>
            <a:r>
              <a:rPr lang="en-US" sz="1800" dirty="0" smtClean="0"/>
              <a:t>An employee’s coverage under the group health plan is “affordable” if the employee’s required contribution for the lowest cost, self-only coverage under the plan does not exceed 9.5 percent of the employee’s household income for the year, as determined under one of the following safe harbors</a:t>
            </a:r>
          </a:p>
          <a:p>
            <a:pPr lvl="1"/>
            <a:r>
              <a:rPr lang="en-US" sz="1600" dirty="0" smtClean="0"/>
              <a:t>Form W-2 safe harbor – The employee’s household income is deemed to be his/her Form W-2 box 1 wages for that year (adjusted, as necessary, for the employee’s period of coverage during the year)</a:t>
            </a:r>
          </a:p>
          <a:p>
            <a:pPr lvl="1"/>
            <a:r>
              <a:rPr lang="en-US" sz="1600" dirty="0" smtClean="0"/>
              <a:t>Rate of Pay safe harbor – The employee’s household income is deemed to be 130 hours multiplied by his/her hourly rate of pay as of the first day of his/her coverage during the year</a:t>
            </a:r>
          </a:p>
          <a:p>
            <a:pPr lvl="1"/>
            <a:r>
              <a:rPr lang="en-US" sz="1600" dirty="0" smtClean="0"/>
              <a:t>Federal Poverty Line safe harbor – The employee’s household income is deemed to be 100% of the Federal poverty line for a single individual in the state in which he/she is employed ($11,170 in 2012 for DC and all states other than Alaska and Hawaii)</a:t>
            </a:r>
          </a:p>
          <a:p>
            <a:pPr lvl="1">
              <a:spcBef>
                <a:spcPts val="600"/>
              </a:spcBef>
              <a:buClr>
                <a:schemeClr val="tx1"/>
              </a:buClr>
            </a:pPr>
            <a:endParaRPr lang="en-US" sz="1600" dirty="0" smtClean="0"/>
          </a:p>
          <a:p>
            <a:pPr lvl="1">
              <a:spcBef>
                <a:spcPts val="600"/>
              </a:spcBef>
              <a:buClr>
                <a:schemeClr val="tx1"/>
              </a:buClr>
            </a:pPr>
            <a:endParaRPr lang="en-US" sz="1600" dirty="0" smtClean="0"/>
          </a:p>
          <a:p>
            <a:pPr>
              <a:spcBef>
                <a:spcPts val="600"/>
              </a:spcBef>
              <a:buClr>
                <a:schemeClr val="tx1"/>
              </a:buClr>
              <a:buNone/>
            </a:pPr>
            <a:endParaRPr lang="en-US" sz="2000" dirty="0" smtClean="0"/>
          </a:p>
        </p:txBody>
      </p:sp>
      <p:sp>
        <p:nvSpPr>
          <p:cNvPr id="5" name="Slide Number Placeholder 4"/>
          <p:cNvSpPr>
            <a:spLocks noGrp="1"/>
          </p:cNvSpPr>
          <p:nvPr>
            <p:ph type="sldNum" sz="quarter" idx="12"/>
          </p:nvPr>
        </p:nvSpPr>
        <p:spPr/>
        <p:txBody>
          <a:bodyPr/>
          <a:lstStyle/>
          <a:p>
            <a:fld id="{0E49032C-FC1D-455E-94CE-D351C1237721}" type="slidenum">
              <a:rPr lang="en-US" smtClean="0"/>
              <a:pPr/>
              <a:t>19</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a:bodyPr>
          <a:lstStyle/>
          <a:p>
            <a:pPr lvl="0"/>
            <a:r>
              <a:rPr lang="en-US" sz="1800" dirty="0" smtClean="0"/>
              <a:t>A “full-time employee” means an employee with an average of at least 30 hours of service per week</a:t>
            </a:r>
          </a:p>
          <a:p>
            <a:pPr lvl="1"/>
            <a:r>
              <a:rPr lang="en-US" sz="1600" dirty="0" smtClean="0"/>
              <a:t>An “hour of service” means each hour for which an employee is paid, or entitled to payment, for the performance of duties for the employer; and each hour for which an employee is paid, or entitled to payment, for a period during which no duties are performed due to vacation, holiday, illness, incapacity (including disability), layoff, jury duty, military duty, or leave of absence</a:t>
            </a:r>
          </a:p>
          <a:p>
            <a:pPr lvl="1"/>
            <a:r>
              <a:rPr lang="en-US" sz="1600" dirty="0" smtClean="0"/>
              <a:t>Hours of service do NOT include work performed outside of the U.S., even if the employee is a U.S. citizen</a:t>
            </a:r>
          </a:p>
          <a:p>
            <a:pPr lvl="0"/>
            <a:r>
              <a:rPr lang="en-US" sz="1800" dirty="0" smtClean="0"/>
              <a:t>For employees paid on an hourly basis, the employer must calculate his/her actual hours of service from records of hours worked and hours for which payment is made or due</a:t>
            </a:r>
          </a:p>
          <a:p>
            <a:pPr eaLnBrk="1" hangingPunct="1"/>
            <a:endParaRPr lang="en-US" sz="1800" dirty="0" smtClean="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20</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lnSpcReduction="10000"/>
          </a:bodyPr>
          <a:lstStyle/>
          <a:p>
            <a:pPr lvl="0"/>
            <a:r>
              <a:rPr lang="en-US" sz="1900" dirty="0" smtClean="0"/>
              <a:t>For employees paid on a non-hourly basis, the employer must calculate his/her hours of service by using one of the following methods (unless the method clearly understates an employee’s hours of service):</a:t>
            </a:r>
          </a:p>
          <a:p>
            <a:pPr lvl="1"/>
            <a:r>
              <a:rPr lang="en-US" sz="1700" dirty="0" smtClean="0"/>
              <a:t>Actual hours of service, from records of hours worked and hours for which payment is made or due</a:t>
            </a:r>
          </a:p>
          <a:p>
            <a:pPr lvl="1"/>
            <a:r>
              <a:rPr lang="en-US" sz="1700" dirty="0" smtClean="0"/>
              <a:t>Days-worked equivalency, where the employee is credited with 8 hours of service for each day in which the employee would be credited with at least one hour of service</a:t>
            </a:r>
          </a:p>
          <a:p>
            <a:pPr lvl="1"/>
            <a:r>
              <a:rPr lang="en-US" sz="1700" dirty="0" smtClean="0"/>
              <a:t>Weeks-worked equivalency, where the employee is credited with 40 hours of service for each week in which the employee would be credited with at least one hour of service</a:t>
            </a:r>
          </a:p>
          <a:p>
            <a:pPr lvl="0"/>
            <a:r>
              <a:rPr lang="en-US" sz="1900" dirty="0" smtClean="0"/>
              <a:t>The employer may apply different methods for different classifications of non-hourly employees, provided the classifications are reasonable and consistently applied, and without regard to what other members of the same controlled group of companies are doing</a:t>
            </a:r>
          </a:p>
          <a:p>
            <a:pPr eaLnBrk="1" hangingPunct="1"/>
            <a:endParaRPr lang="en-US" sz="1800" dirty="0" smtClean="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21</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a:bodyPr>
          <a:lstStyle/>
          <a:p>
            <a:pPr lvl="0"/>
            <a:r>
              <a:rPr lang="en-US" sz="1800" dirty="0" smtClean="0"/>
              <a:t>Determining which employees are full-time employees under ACA’s Employer Shared Responsibility is administratively burdensome </a:t>
            </a:r>
          </a:p>
          <a:p>
            <a:pPr lvl="0"/>
            <a:r>
              <a:rPr lang="en-US" sz="1800" dirty="0" smtClean="0"/>
              <a:t>Employers can </a:t>
            </a:r>
            <a:r>
              <a:rPr lang="en-US" sz="1800" u="sng" dirty="0" smtClean="0"/>
              <a:t>eliminate</a:t>
            </a:r>
            <a:r>
              <a:rPr lang="en-US" sz="1800" dirty="0" smtClean="0"/>
              <a:t> this administrative burden by doing the following:</a:t>
            </a:r>
          </a:p>
          <a:p>
            <a:pPr lvl="1"/>
            <a:r>
              <a:rPr lang="en-US" sz="1600" dirty="0" smtClean="0"/>
              <a:t>Allow ALL employees to obtain coverage under the employer’s group health plan (for example, a high deductible health plan) that provides minimum essential coverage for employees and their dependent children</a:t>
            </a:r>
          </a:p>
          <a:p>
            <a:pPr lvl="1"/>
            <a:r>
              <a:rPr lang="en-US" sz="1600" dirty="0" smtClean="0"/>
              <a:t>Verify that coverage is affordable and provides minimum value for each employee</a:t>
            </a:r>
          </a:p>
          <a:p>
            <a:pPr lvl="0"/>
            <a:r>
              <a:rPr lang="en-US" sz="1800" dirty="0" smtClean="0"/>
              <a:t>Problem with this strategy – Employer contributions to assure affordable coverage may be costly in the aggregate</a:t>
            </a:r>
          </a:p>
          <a:p>
            <a:pPr eaLnBrk="1" hangingPunct="1"/>
            <a:endParaRPr lang="en-US" sz="1800" dirty="0" smtClean="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22</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a:bodyPr>
          <a:lstStyle/>
          <a:p>
            <a:pPr lvl="0"/>
            <a:r>
              <a:rPr lang="en-US" sz="1800" dirty="0" smtClean="0"/>
              <a:t>Employers can </a:t>
            </a:r>
            <a:r>
              <a:rPr lang="en-US" sz="1800" u="sng" dirty="0" smtClean="0"/>
              <a:t>limit</a:t>
            </a:r>
            <a:r>
              <a:rPr lang="en-US" sz="1800" dirty="0" smtClean="0"/>
              <a:t> the administrative burden of determining which employees are full-time, by doing the following:</a:t>
            </a:r>
          </a:p>
          <a:p>
            <a:pPr lvl="1"/>
            <a:r>
              <a:rPr lang="en-US" sz="1600" dirty="0" smtClean="0"/>
              <a:t>For those employees who are NOT eligible for coverage under the group medical plan, rely on front-line supervisors to limit their hours of service to below 30 per week</a:t>
            </a:r>
          </a:p>
          <a:p>
            <a:pPr lvl="1"/>
            <a:r>
              <a:rPr lang="en-US" sz="1600" dirty="0" smtClean="0"/>
              <a:t>Periodically monitor the employer’s human resources information system to verify that these ineligible employees are properly treated as NOT full-time </a:t>
            </a:r>
          </a:p>
          <a:p>
            <a:pPr lvl="1"/>
            <a:r>
              <a:rPr lang="en-US" sz="1600" dirty="0" smtClean="0"/>
              <a:t>For the remaining employees who are eligible for coverage under the group health plan, verify that their coverage is affordable and provides minimum value for each employee</a:t>
            </a:r>
          </a:p>
          <a:p>
            <a:pPr lvl="0"/>
            <a:r>
              <a:rPr lang="en-US" sz="1800" dirty="0" smtClean="0"/>
              <a:t>Problem with this strategy – Front-line supervisors may give greater priority to the employer’s business needs, compared to the employer’s desire to avoid penalties under ACA’s Employer Shared Responsibility</a:t>
            </a:r>
          </a:p>
          <a:p>
            <a:endParaRPr lang="en-US" sz="1800" dirty="0" smtClean="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23</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a:bodyPr>
          <a:lstStyle/>
          <a:p>
            <a:pPr lvl="0"/>
            <a:r>
              <a:rPr lang="en-US" sz="1800" b="1" dirty="0" smtClean="0"/>
              <a:t>For on-going employees </a:t>
            </a:r>
            <a:r>
              <a:rPr lang="en-US" sz="1800" dirty="0" smtClean="0"/>
              <a:t>(i.e. those employed for at least one standard measurement period), the employer determines each employee’s full-time status by looking back at the </a:t>
            </a:r>
            <a:r>
              <a:rPr lang="en-US" sz="1800" u="sng" dirty="0" smtClean="0"/>
              <a:t>standard measurement period</a:t>
            </a:r>
            <a:r>
              <a:rPr lang="en-US" sz="1800" dirty="0" smtClean="0"/>
              <a:t> (at least 3 months and not more than 12 consecutive months)</a:t>
            </a:r>
          </a:p>
          <a:p>
            <a:pPr lvl="1"/>
            <a:r>
              <a:rPr lang="en-US" sz="1600" dirty="0" smtClean="0"/>
              <a:t>Employees who are employed an average of </a:t>
            </a:r>
            <a:r>
              <a:rPr lang="en-US" sz="1600" i="1" dirty="0" smtClean="0"/>
              <a:t>at least </a:t>
            </a:r>
            <a:r>
              <a:rPr lang="en-US" sz="1600" dirty="0" smtClean="0"/>
              <a:t>30 hours of service per week during the standard measurement period must be treated as full-time employees for a </a:t>
            </a:r>
            <a:r>
              <a:rPr lang="en-US" sz="1600" u="sng" dirty="0" smtClean="0"/>
              <a:t>stability period </a:t>
            </a:r>
            <a:r>
              <a:rPr lang="en-US" sz="1600" dirty="0" smtClean="0"/>
              <a:t>(at least 6 consecutive calendar months but no shorter than the standard measurement period) that begins immediately after the standard measurement period and any administrative period (which is no longer than 90 days)</a:t>
            </a:r>
          </a:p>
          <a:p>
            <a:pPr lvl="1"/>
            <a:r>
              <a:rPr lang="en-US" sz="1600" dirty="0" smtClean="0"/>
              <a:t>Employees who are employed an average of </a:t>
            </a:r>
            <a:r>
              <a:rPr lang="en-US" sz="1600" i="1" dirty="0" smtClean="0"/>
              <a:t>fewer than </a:t>
            </a:r>
            <a:r>
              <a:rPr lang="en-US" sz="1600" dirty="0" smtClean="0"/>
              <a:t>30 hours of service per week during the standard measurement period may be treated as NOT a full-time employee for that stability period</a:t>
            </a:r>
          </a:p>
          <a:p>
            <a:pPr eaLnBrk="1" hangingPunct="1"/>
            <a:endParaRPr lang="en-US" sz="1800" dirty="0" smtClean="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24</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lnSpcReduction="10000"/>
          </a:bodyPr>
          <a:lstStyle/>
          <a:p>
            <a:pPr lvl="0"/>
            <a:r>
              <a:rPr lang="en-US" sz="1800" dirty="0" smtClean="0"/>
              <a:t>Example of on-going employees</a:t>
            </a:r>
          </a:p>
          <a:p>
            <a:pPr lvl="0">
              <a:buNone/>
            </a:pPr>
            <a:endParaRPr lang="en-US" sz="1400" dirty="0" smtClean="0"/>
          </a:p>
          <a:p>
            <a:pPr lvl="0">
              <a:buNone/>
            </a:pPr>
            <a:r>
              <a:rPr lang="en-US" sz="1300" dirty="0" smtClean="0"/>
              <a:t>     Standard Measurement Period             Administrative Period	    Stability Period</a:t>
            </a:r>
          </a:p>
          <a:p>
            <a:pPr lvl="0">
              <a:buNone/>
            </a:pPr>
            <a:r>
              <a:rPr lang="en-US" sz="1300" dirty="0" smtClean="0"/>
              <a:t>          11/1/2012 – 10/31/2013          11/1/2013 – 12/31/2013    1/1/2014 – 12/31/2014</a:t>
            </a:r>
          </a:p>
          <a:p>
            <a:pPr lvl="0">
              <a:buNone/>
            </a:pPr>
            <a:r>
              <a:rPr lang="en-US" sz="1300" dirty="0" smtClean="0"/>
              <a:t>          11/1/2013 – 10/31/2014 	         11/1/2014 – 12/31/2014    1/1/2015 – 12/31/2015</a:t>
            </a:r>
          </a:p>
          <a:p>
            <a:pPr lvl="0">
              <a:buNone/>
            </a:pPr>
            <a:r>
              <a:rPr lang="en-US" sz="1300" dirty="0" smtClean="0"/>
              <a:t>	    11/1/2014 – 10/31/2015	         11/1/2015 – 12/31/2015    1/1/2016 – 12/31/2016		            </a:t>
            </a:r>
          </a:p>
          <a:p>
            <a:pPr lvl="0"/>
            <a:r>
              <a:rPr lang="en-US" sz="1800" dirty="0" smtClean="0"/>
              <a:t>The employer may use standard measurement periods, administrative periods, and stability periods that differ in length, or in their starting and ending dates, for different categories of on-going employees:</a:t>
            </a:r>
          </a:p>
          <a:p>
            <a:pPr lvl="1"/>
            <a:r>
              <a:rPr lang="en-US" sz="1700" dirty="0" smtClean="0"/>
              <a:t>Collectively bargained and non-collectively bargained employees</a:t>
            </a:r>
          </a:p>
          <a:p>
            <a:pPr lvl="1"/>
            <a:r>
              <a:rPr lang="en-US" sz="1700" dirty="0" smtClean="0"/>
              <a:t>Each group of employees covered by a different collective bargaining agreement</a:t>
            </a:r>
          </a:p>
          <a:p>
            <a:pPr lvl="1"/>
            <a:r>
              <a:rPr lang="en-US" sz="1700" dirty="0" smtClean="0"/>
              <a:t>Salaried employees and hourly employees</a:t>
            </a:r>
          </a:p>
          <a:p>
            <a:pPr lvl="1"/>
            <a:r>
              <a:rPr lang="en-US" sz="1700" dirty="0" smtClean="0"/>
              <a:t>Employees who primary places of employment are in different states</a:t>
            </a:r>
          </a:p>
          <a:p>
            <a:pPr eaLnBrk="1" hangingPunct="1"/>
            <a:endParaRPr lang="en-US" sz="1800" dirty="0" smtClean="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25</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a:bodyPr>
          <a:lstStyle/>
          <a:p>
            <a:pPr lvl="0"/>
            <a:r>
              <a:rPr lang="en-US" sz="1800" b="1" dirty="0" smtClean="0"/>
              <a:t>For new employees </a:t>
            </a:r>
            <a:r>
              <a:rPr lang="en-US" sz="1800" dirty="0" smtClean="0"/>
              <a:t>(i.e. those employed for less than one standard measurement period):</a:t>
            </a:r>
          </a:p>
          <a:p>
            <a:pPr lvl="0"/>
            <a:r>
              <a:rPr lang="en-US" sz="1800" dirty="0" smtClean="0"/>
              <a:t>If a new employee is reasonably expected at his/her start date to be employed an average of 30 hours of service or more per week, then the employee must be treated as a “full-time employee” at the end of his/her initial three full calendar months of employment</a:t>
            </a:r>
          </a:p>
          <a:p>
            <a:pPr eaLnBrk="1" hangingPunct="1"/>
            <a:endParaRPr lang="en-US" sz="1800" dirty="0" smtClean="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26</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a:bodyPr>
          <a:lstStyle/>
          <a:p>
            <a:pPr lvl="0"/>
            <a:r>
              <a:rPr lang="en-US" sz="1800" dirty="0" smtClean="0"/>
              <a:t>If a new employee is variable hour or seasonal, the employer may determine the employee’s full-time status by using an </a:t>
            </a:r>
            <a:r>
              <a:rPr lang="en-US" sz="1800" u="sng" dirty="0" smtClean="0"/>
              <a:t>initial measurement period </a:t>
            </a:r>
            <a:r>
              <a:rPr lang="en-US" sz="1800" dirty="0" smtClean="0"/>
              <a:t>(at least 3 months and not more than 12 consecutive months) that begins on any date between the employee’s start date and the first day of the first calendar month after the start date</a:t>
            </a:r>
          </a:p>
          <a:p>
            <a:pPr lvl="1"/>
            <a:r>
              <a:rPr lang="en-US" sz="1600" dirty="0" smtClean="0"/>
              <a:t>“Variable hour employee” means an employee if, based on the facts and circumstances on his/her start date, the employer cannot determine whether the employee is reasonably expected to be employed an average of at least 30 hours of service per week during the initial measurement period because his/her hours are variable or otherwise uncertain</a:t>
            </a:r>
          </a:p>
          <a:p>
            <a:pPr lvl="1"/>
            <a:r>
              <a:rPr lang="en-US" sz="1600" dirty="0" smtClean="0"/>
              <a:t>“Seasonal employee” is not defined by the proposed regulations</a:t>
            </a:r>
          </a:p>
          <a:p>
            <a:pPr eaLnBrk="1" hangingPunct="1"/>
            <a:endParaRPr lang="en-US" sz="1800" dirty="0" smtClean="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27</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a:bodyPr>
          <a:lstStyle/>
          <a:p>
            <a:r>
              <a:rPr lang="en-US" sz="1800" dirty="0" smtClean="0"/>
              <a:t>Employees who are employed an average of </a:t>
            </a:r>
            <a:r>
              <a:rPr lang="en-US" sz="1800" i="1" dirty="0" smtClean="0"/>
              <a:t>at least </a:t>
            </a:r>
            <a:r>
              <a:rPr lang="en-US" sz="1800" dirty="0" smtClean="0"/>
              <a:t>30 hours of service per week during the initial measurement period must be treated as full-time employees for a </a:t>
            </a:r>
            <a:r>
              <a:rPr lang="en-US" sz="1800" u="sng" dirty="0" smtClean="0"/>
              <a:t>stability period </a:t>
            </a:r>
            <a:r>
              <a:rPr lang="en-US" sz="1800" dirty="0" smtClean="0"/>
              <a:t>(at least 6 consecutive calendar months but no shorter than the initial measurement period) that begins immediately after the standard measurement period and any administrative period (which is no longer than 90 days)</a:t>
            </a:r>
          </a:p>
          <a:p>
            <a:r>
              <a:rPr lang="en-US" sz="1800" dirty="0" smtClean="0"/>
              <a:t>Employees who are employed an average of </a:t>
            </a:r>
            <a:r>
              <a:rPr lang="en-US" sz="1800" i="1" dirty="0" smtClean="0"/>
              <a:t>fewer than </a:t>
            </a:r>
            <a:r>
              <a:rPr lang="en-US" sz="1800" dirty="0" smtClean="0"/>
              <a:t>30 hours of service per week during the standard measurement period may be treated as NOT a full-time employee for that stability period</a:t>
            </a:r>
          </a:p>
          <a:p>
            <a:pPr lvl="0"/>
            <a:r>
              <a:rPr lang="en-US" sz="1800" dirty="0" smtClean="0"/>
              <a:t>Examples of new employees who are variable hour or seasonal</a:t>
            </a:r>
          </a:p>
          <a:p>
            <a:pPr lvl="0">
              <a:buNone/>
            </a:pPr>
            <a:endParaRPr lang="en-US" sz="1400" dirty="0" smtClean="0"/>
          </a:p>
          <a:p>
            <a:pPr lvl="1">
              <a:buNone/>
            </a:pPr>
            <a:r>
              <a:rPr lang="en-US" sz="1100" dirty="0" smtClean="0"/>
              <a:t>First Day of Work        Initial Measurement Period         Administrative Period	 Stability Period</a:t>
            </a:r>
          </a:p>
          <a:p>
            <a:pPr lvl="0">
              <a:buNone/>
            </a:pPr>
            <a:r>
              <a:rPr lang="en-US" sz="1100" dirty="0" smtClean="0"/>
              <a:t>          2/15/2014                 3/1/2014 – 2/28/2015              3/1/2015 – 3/31/2015     4/1/2015 – 3/31/2016</a:t>
            </a:r>
          </a:p>
          <a:p>
            <a:pPr lvl="0">
              <a:buNone/>
            </a:pPr>
            <a:r>
              <a:rPr lang="en-US" sz="1100" dirty="0" smtClean="0"/>
              <a:t>          7/05/2014	     8/1/2014 – 7/31/2015              8/1/2015 – 8/31/2015     9/1/2015 – 8/31/2016</a:t>
            </a:r>
          </a:p>
          <a:p>
            <a:pPr lvl="0">
              <a:buNone/>
            </a:pPr>
            <a:r>
              <a:rPr lang="en-US" sz="1300" dirty="0" smtClean="0"/>
              <a:t>	    		            </a:t>
            </a:r>
          </a:p>
          <a:p>
            <a:pPr eaLnBrk="1" hangingPunct="1"/>
            <a:endParaRPr lang="en-US" sz="1800" dirty="0" smtClean="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28</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
          <p:cNvSpPr>
            <a:spLocks noGrp="1"/>
          </p:cNvSpPr>
          <p:nvPr>
            <p:ph type="title"/>
          </p:nvPr>
        </p:nvSpPr>
        <p:spPr>
          <a:xfrm>
            <a:off x="199000" y="550863"/>
            <a:ext cx="8255000" cy="744537"/>
          </a:xfrm>
        </p:spPr>
        <p:txBody>
          <a:bodyPr/>
          <a:lstStyle/>
          <a:p>
            <a:r>
              <a:rPr lang="en-US" dirty="0" smtClean="0"/>
              <a:t>Patient-Centered Outcomes Research Trust Fund Fee</a:t>
            </a:r>
            <a:br>
              <a:rPr lang="en-US" dirty="0" smtClean="0"/>
            </a:br>
            <a:endParaRPr lang="en-US" dirty="0" smtClean="0"/>
          </a:p>
        </p:txBody>
      </p:sp>
      <p:sp>
        <p:nvSpPr>
          <p:cNvPr id="24578" name="Content Placeholder 3"/>
          <p:cNvSpPr>
            <a:spLocks noGrp="1"/>
          </p:cNvSpPr>
          <p:nvPr>
            <p:ph idx="1"/>
          </p:nvPr>
        </p:nvSpPr>
        <p:spPr>
          <a:xfrm>
            <a:off x="457200" y="1752600"/>
            <a:ext cx="8229600" cy="4648200"/>
          </a:xfrm>
        </p:spPr>
        <p:txBody>
          <a:bodyPr>
            <a:normAutofit lnSpcReduction="10000"/>
          </a:bodyPr>
          <a:lstStyle/>
          <a:p>
            <a:pPr lvl="0"/>
            <a:r>
              <a:rPr lang="en-US" sz="1900" dirty="0" smtClean="0"/>
              <a:t>Payable by the insurance carrier for any group insurance policy</a:t>
            </a:r>
          </a:p>
          <a:p>
            <a:pPr lvl="0"/>
            <a:r>
              <a:rPr lang="en-US" sz="1900" dirty="0" smtClean="0"/>
              <a:t>Payable by the employer for any self-insured group health plan</a:t>
            </a:r>
          </a:p>
          <a:p>
            <a:pPr lvl="1"/>
            <a:r>
              <a:rPr lang="en-US" sz="1600" dirty="0" smtClean="0"/>
              <a:t>Not including health flexible spending arrangements, if maximum reimbursement does NOT exceed the greater of (</a:t>
            </a:r>
            <a:r>
              <a:rPr lang="en-US" sz="1600" dirty="0" err="1" smtClean="0"/>
              <a:t>i</a:t>
            </a:r>
            <a:r>
              <a:rPr lang="en-US" sz="1600" dirty="0" smtClean="0"/>
              <a:t>) 2 times the participant’s salary reduction, or (ii) the amount of the participant’s salary reduction plus $500</a:t>
            </a:r>
          </a:p>
          <a:p>
            <a:pPr lvl="1"/>
            <a:r>
              <a:rPr lang="en-US" sz="1600" dirty="0" smtClean="0"/>
              <a:t>Not including self-insured dental or vision care plans, if employees have the right to elect NOT to receive the coverage, AND employees who elect the coverage must make a contribution </a:t>
            </a:r>
          </a:p>
          <a:p>
            <a:pPr lvl="1"/>
            <a:r>
              <a:rPr lang="en-US" sz="1600" dirty="0" smtClean="0"/>
              <a:t>Includes health reimbursement arrangements (HRAs)</a:t>
            </a:r>
          </a:p>
          <a:p>
            <a:r>
              <a:rPr lang="en-US" sz="1900" dirty="0" smtClean="0"/>
              <a:t>Filing Requirement</a:t>
            </a:r>
          </a:p>
          <a:p>
            <a:pPr lvl="1"/>
            <a:r>
              <a:rPr lang="en-US" sz="1700" dirty="0" smtClean="0"/>
              <a:t>Submit IRS Form 720 by </a:t>
            </a:r>
            <a:r>
              <a:rPr lang="en-US" sz="1700" u="sng" dirty="0" smtClean="0"/>
              <a:t>July 31, 2013 </a:t>
            </a:r>
            <a:r>
              <a:rPr lang="en-US" sz="1700" dirty="0" smtClean="0"/>
              <a:t>for plan years ending between October 1, 2012 and December 31, 2012 (inclusive)</a:t>
            </a:r>
          </a:p>
          <a:p>
            <a:pPr lvl="1"/>
            <a:r>
              <a:rPr lang="en-US" sz="1700" dirty="0" smtClean="0"/>
              <a:t>Submit IRS Form 720 by </a:t>
            </a:r>
            <a:r>
              <a:rPr lang="en-US" sz="1700" u="sng" dirty="0" smtClean="0"/>
              <a:t>July 31, 2014 </a:t>
            </a:r>
            <a:r>
              <a:rPr lang="en-US" sz="1700" dirty="0" smtClean="0"/>
              <a:t>for plan years ending between January 1, 2013 and December 31, 2013 (inclusive)</a:t>
            </a:r>
          </a:p>
          <a:p>
            <a:pPr lvl="1">
              <a:buClr>
                <a:schemeClr val="tx2">
                  <a:lumMod val="75000"/>
                </a:schemeClr>
              </a:buClr>
              <a:defRPr/>
            </a:pPr>
            <a:endParaRPr lang="en-US" sz="1600" dirty="0" smtClean="0"/>
          </a:p>
          <a:p>
            <a:pPr lvl="1">
              <a:defRPr/>
            </a:pPr>
            <a:endParaRPr lang="en-US" dirty="0" smtClean="0"/>
          </a:p>
        </p:txBody>
      </p:sp>
      <p:sp>
        <p:nvSpPr>
          <p:cNvPr id="5" name="Slide Number Placeholder 4"/>
          <p:cNvSpPr>
            <a:spLocks noGrp="1"/>
          </p:cNvSpPr>
          <p:nvPr>
            <p:ph type="sldNum" sz="quarter" idx="12"/>
          </p:nvPr>
        </p:nvSpPr>
        <p:spPr/>
        <p:txBody>
          <a:bodyPr/>
          <a:lstStyle/>
          <a:p>
            <a:fld id="{0E49032C-FC1D-455E-94CE-D351C1237721}" type="slidenum">
              <a:rPr lang="en-US" smtClean="0"/>
              <a:pPr/>
              <a:t>2</a:t>
            </a:fld>
            <a:endParaRPr lang="en-US" dirty="0"/>
          </a:p>
        </p:txBody>
      </p:sp>
      <p:sp>
        <p:nvSpPr>
          <p:cNvPr id="6" name="Footer Placeholder 3"/>
          <p:cNvSpPr txBox="1"/>
          <p:nvPr/>
        </p:nvSpPr>
        <p:spPr>
          <a:xfrm>
            <a:off x="5105400" y="6477001"/>
            <a:ext cx="3657600" cy="381000"/>
          </a:xfrm>
          <a:prstGeom prst="rect">
            <a:avLst/>
          </a:prstGeom>
        </p:spPr>
        <p:txBody>
          <a:bodyPr vert="horz" anchor="b"/>
          <a:lstStyle/>
          <a:p>
            <a:pPr marL="0" marR="0" lvl="0" indent="0" algn="r" defTabSz="914400" rtl="0" eaLnBrk="1" fontAlgn="auto" latinLnBrk="0" hangingPunct="1">
              <a:lnSpc>
                <a:spcPct val="100000"/>
              </a:lnSpc>
              <a:spcBef>
                <a:spcPct val="0"/>
              </a:spcBef>
              <a:spcAft>
                <a:spcPct val="0"/>
              </a:spcAft>
              <a:buClrTx/>
              <a:buSzTx/>
              <a:buFontTx/>
              <a:buNone/>
            </a:pPr>
            <a:endParaRPr kumimoji="0" lang="en-US" sz="1000" b="0" i="0" u="none" strike="noStrike" kern="1200" cap="none" spc="0" normalizeH="0" baseline="0" noProof="0" dirty="0" smtClean="0">
              <a:ln>
                <a:noFill/>
              </a:ln>
              <a:solidFill>
                <a:schemeClr val="tx1"/>
              </a:solidFill>
              <a:uLnTx/>
              <a:uFillTx/>
              <a:latin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a:bodyPr>
          <a:lstStyle/>
          <a:p>
            <a:pPr lvl="0"/>
            <a:r>
              <a:rPr lang="en-US" sz="1800" dirty="0" smtClean="0"/>
              <a:t>Special rules for determining whether new employees are full-time</a:t>
            </a:r>
          </a:p>
          <a:p>
            <a:pPr lvl="1"/>
            <a:r>
              <a:rPr lang="en-US" sz="1600" dirty="0" smtClean="0"/>
              <a:t>The administrative period includes any period between the employee’s start date and when his/her initial measurement period begins, as well as the period between the end of the initial measurement period and the start of the stability period</a:t>
            </a:r>
          </a:p>
          <a:p>
            <a:pPr lvl="1"/>
            <a:r>
              <a:rPr lang="en-US" sz="1600" dirty="0" smtClean="0"/>
              <a:t>The initial measurement period and administrative period together cannot extend beyond the last day of the first calendar month beginning on or after the first anniversary of the employee’s start date; note that the first example below is compliant, but the second example violates this rule</a:t>
            </a:r>
          </a:p>
          <a:p>
            <a:pPr lvl="1"/>
            <a:endParaRPr lang="en-US" sz="1800" dirty="0" smtClean="0"/>
          </a:p>
          <a:p>
            <a:pPr lvl="1">
              <a:buNone/>
            </a:pPr>
            <a:r>
              <a:rPr lang="en-US" sz="1100" dirty="0" smtClean="0"/>
              <a:t>First Day of Work        Initial Measurement Period        Administrative Period	 Stability Period</a:t>
            </a:r>
          </a:p>
          <a:p>
            <a:pPr lvl="0">
              <a:buNone/>
            </a:pPr>
            <a:r>
              <a:rPr lang="en-US" sz="1100" dirty="0" smtClean="0"/>
              <a:t>          2/15/2014                 3/1/2014 – 2/28/2015              3/1/2015 – 3/31/2015     4/1/2015 – 3/31/2016</a:t>
            </a:r>
          </a:p>
          <a:p>
            <a:pPr lvl="0">
              <a:buNone/>
            </a:pPr>
            <a:r>
              <a:rPr lang="en-US" sz="1100" dirty="0" smtClean="0"/>
              <a:t>          2/15/2014	     3/1/2014 – 2/28/2015              3/1/2015 – 4/30/2015     5/1/2015 – 4/30/2016</a:t>
            </a:r>
          </a:p>
          <a:p>
            <a:pPr eaLnBrk="1" hangingPunct="1"/>
            <a:endParaRPr lang="en-US" sz="1800" dirty="0" smtClean="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29</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fontScale="77500" lnSpcReduction="20000"/>
          </a:bodyPr>
          <a:lstStyle/>
          <a:p>
            <a:r>
              <a:rPr lang="en-US" sz="2300" b="1" dirty="0" smtClean="0"/>
              <a:t>What happens if the employee’s hours of service change during the stability period, and the employee is still actively working for the employer?</a:t>
            </a:r>
          </a:p>
          <a:p>
            <a:r>
              <a:rPr lang="en-US" sz="2300" dirty="0" smtClean="0"/>
              <a:t>General rule – the employee continues to be treated as full-time (or as NOT full-time) for the entire stability period, as determined under the look-back measurement period</a:t>
            </a:r>
          </a:p>
          <a:p>
            <a:pPr lvl="0"/>
            <a:r>
              <a:rPr lang="en-US" sz="2300" dirty="0" smtClean="0"/>
              <a:t>Exception – If the position of employment or other employment status of a new variable hour or seasonal employee materially changes before the end of the initial measurement period, and the employee would have reasonably been expected to be a full-time if he/she had begun employment in the new position or status, then the employee must be treated as full-time by no later than the earlier of the following:</a:t>
            </a:r>
          </a:p>
          <a:p>
            <a:pPr lvl="1"/>
            <a:r>
              <a:rPr lang="en-US" sz="2100" dirty="0" smtClean="0"/>
              <a:t>The first day of the fourth month following the change in position or status, or</a:t>
            </a:r>
          </a:p>
          <a:p>
            <a:pPr lvl="1"/>
            <a:r>
              <a:rPr lang="en-US" sz="2100" dirty="0" smtClean="0"/>
              <a:t>The first day of the first month following the end of the initial measurement period (and associated administrative period), but only if the employee is determined to be full-time based on the initial measurement period</a:t>
            </a:r>
          </a:p>
          <a:p>
            <a:pPr eaLnBrk="1" hangingPunct="1"/>
            <a:endParaRPr lang="en-US" sz="1800" dirty="0" smtClean="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30</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a:bodyPr>
          <a:lstStyle/>
          <a:p>
            <a:pPr lvl="0"/>
            <a:r>
              <a:rPr lang="en-US" sz="1800" b="1" dirty="0" smtClean="0"/>
              <a:t>What happens if the employee’s hours of service drop to zero during the stability period because of a leave of absence or termination of employment?</a:t>
            </a:r>
          </a:p>
          <a:p>
            <a:pPr lvl="0"/>
            <a:r>
              <a:rPr lang="en-US" sz="1800" dirty="0" smtClean="0"/>
              <a:t>General rule – A full-time employee is no longer treated as full-time, beginning on the first day of the calendar month after his/her last hour of service as an active employee</a:t>
            </a:r>
          </a:p>
          <a:p>
            <a:pPr lvl="0"/>
            <a:r>
              <a:rPr lang="en-US" sz="1800" dirty="0" smtClean="0"/>
              <a:t>Unclear whether the full-time employee continues to be treated as full-time during an unpaid FMLA leave, unpaid USERRA leave, or unpaid leave on account of jury duty</a:t>
            </a:r>
          </a:p>
          <a:p>
            <a:pPr eaLnBrk="1" hangingPunct="1"/>
            <a:endParaRPr lang="en-US" sz="1800" dirty="0" smtClean="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31</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a:bodyPr>
          <a:lstStyle/>
          <a:p>
            <a:pPr lvl="0"/>
            <a:r>
              <a:rPr lang="en-US" sz="1800" b="1" dirty="0" smtClean="0"/>
              <a:t>What happens when an employee resumes actively working for the employer after an unpaid leave of absence or termination of employment?</a:t>
            </a:r>
          </a:p>
          <a:p>
            <a:pPr lvl="0"/>
            <a:r>
              <a:rPr lang="en-US" sz="1800" dirty="0" smtClean="0"/>
              <a:t>General rule – The employee is treated as a new employee and NOT as a continuing employee, if the employee did not have an hour of service for the employer:</a:t>
            </a:r>
          </a:p>
          <a:p>
            <a:pPr lvl="1"/>
            <a:r>
              <a:rPr lang="en-US" sz="1600" dirty="0" smtClean="0"/>
              <a:t>For a period of at least 26 consecutive weeks immediately preceding the resumption of services, OR</a:t>
            </a:r>
          </a:p>
          <a:p>
            <a:pPr lvl="1"/>
            <a:r>
              <a:rPr lang="en-US" sz="1600" dirty="0" smtClean="0"/>
              <a:t>If chosen by the employer, for a shorter period (measured in weeks) of at least four consecutive weeks that exceeds the number of weeks of that employee’s period of employment with the employer immediately preceding the period in which the employee was not credited with an hour of service</a:t>
            </a:r>
          </a:p>
          <a:p>
            <a:pPr eaLnBrk="1" hangingPunct="1"/>
            <a:endParaRPr lang="en-US" sz="1800" dirty="0" smtClean="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32</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a:bodyPr>
          <a:lstStyle/>
          <a:p>
            <a:pPr lvl="0"/>
            <a:r>
              <a:rPr lang="en-US" sz="1800" dirty="0" smtClean="0"/>
              <a:t>If the employee is treated as a continuing employee upon resuming active work for the employer, then the employee retains the status (as full-time or NOT full-time) that he/she had with respect to any stability period that is underway</a:t>
            </a:r>
          </a:p>
          <a:p>
            <a:pPr lvl="0"/>
            <a:r>
              <a:rPr lang="en-US" sz="1800" dirty="0" smtClean="0"/>
              <a:t>A continuing employee who is treated as full-time will be treated as having been offered coverage under the employer’s group health plan upon resumption of services if he/she is offered coverage as of the first day that the employee is credited with an hour of service, or (if later) as soon as administratively practicable</a:t>
            </a:r>
          </a:p>
          <a:p>
            <a:pPr lvl="0"/>
            <a:r>
              <a:rPr lang="en-US" sz="1800" dirty="0" smtClean="0"/>
              <a:t>The fact that the employee is treated as a continuing employee does NOT mean that the employee must be treated as full-time during the period in which he/she had no hours of service</a:t>
            </a:r>
          </a:p>
          <a:p>
            <a:pPr eaLnBrk="1" hangingPunct="1"/>
            <a:endParaRPr lang="en-US" sz="1800" dirty="0" smtClean="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33</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a:bodyPr>
          <a:lstStyle/>
          <a:p>
            <a:pPr lvl="0"/>
            <a:r>
              <a:rPr lang="en-US" sz="1800" b="1" dirty="0" smtClean="0"/>
              <a:t>What effect does an employee’s unpaid absence have on the hours worked by the employee during the standard measurement period?</a:t>
            </a:r>
          </a:p>
          <a:p>
            <a:pPr lvl="0"/>
            <a:r>
              <a:rPr lang="en-US" sz="1800" dirty="0" smtClean="0"/>
              <a:t>General rule - The absence will count as zero hours of service during the period of absence, making it more difficult for the employee to satisfy the 30-hours per week threshold for “full-time employee” status</a:t>
            </a:r>
          </a:p>
          <a:p>
            <a:pPr lvl="0"/>
            <a:r>
              <a:rPr lang="en-US" sz="1800" dirty="0" smtClean="0"/>
              <a:t>Exception - If the employee is absent on unpaid FMLA leave, unpaid USERRA leave, or unpaid leave on account of jury duty, then the absence must NOT be factored into the employee’s measurement period</a:t>
            </a:r>
          </a:p>
          <a:p>
            <a:pPr lvl="0"/>
            <a:r>
              <a:rPr lang="en-US" sz="1800" dirty="0" smtClean="0"/>
              <a:t>Exception - If the employer is an </a:t>
            </a:r>
            <a:r>
              <a:rPr lang="en-US" sz="1800" u="sng" dirty="0" smtClean="0"/>
              <a:t>educational organization</a:t>
            </a:r>
            <a:r>
              <a:rPr lang="en-US" sz="1800" dirty="0" smtClean="0"/>
              <a:t>, and the employee is absent on an employment break period, then up to 501 hours of an employment break must NOT be factored into the employee’s measurement period</a:t>
            </a:r>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34</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a:bodyPr>
          <a:lstStyle/>
          <a:p>
            <a:pPr lvl="0"/>
            <a:r>
              <a:rPr lang="en-US" sz="1800" dirty="0" smtClean="0"/>
              <a:t>Averaging Rule #1 - If the employee is treated as a continuing employee upon resuming active work for the employer, then the employer determines the employee’s average hours of service during the look-back measurement period after excluding:</a:t>
            </a:r>
          </a:p>
          <a:p>
            <a:pPr lvl="1"/>
            <a:r>
              <a:rPr lang="en-US" sz="1600" dirty="0" smtClean="0"/>
              <a:t>Any unpaid FMLA leave, unpaid USERRA leave, or unpaid leave on account of jury duty that takes place during the measurement period (“special unpaid leave”), and</a:t>
            </a:r>
          </a:p>
          <a:p>
            <a:pPr lvl="1"/>
            <a:r>
              <a:rPr lang="en-US" sz="1600" dirty="0" smtClean="0"/>
              <a:t>For educational organizations, any employment break period that occurs during the measurement period,</a:t>
            </a:r>
          </a:p>
          <a:p>
            <a:r>
              <a:rPr lang="en-US" sz="1800" dirty="0" smtClean="0"/>
              <a:t>and by using that average as the average for the entire measurement period</a:t>
            </a:r>
          </a:p>
          <a:p>
            <a:pPr lvl="0"/>
            <a:r>
              <a:rPr lang="en-US" sz="1800" dirty="0" smtClean="0"/>
              <a:t>An “employment break period” is a period of at least four consecutive weeks (not including unpaid FMLA leave, unpaid USERRA leave, or unpaid leave on account of jury duty) during which an employee of an educational organization is NOT credited with hours of service for the employer</a:t>
            </a:r>
            <a:endParaRPr lang="en-US" sz="1800" dirty="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35</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Who is a Full-Time Employee</a:t>
            </a:r>
            <a:endParaRPr dirty="0" smtClean="0"/>
          </a:p>
        </p:txBody>
      </p:sp>
      <p:sp>
        <p:nvSpPr>
          <p:cNvPr id="26626" name="Content Placeholder 2"/>
          <p:cNvSpPr>
            <a:spLocks noGrp="1"/>
          </p:cNvSpPr>
          <p:nvPr>
            <p:ph idx="1"/>
          </p:nvPr>
        </p:nvSpPr>
        <p:spPr/>
        <p:txBody>
          <a:bodyPr>
            <a:normAutofit/>
          </a:bodyPr>
          <a:lstStyle/>
          <a:p>
            <a:pPr lvl="0"/>
            <a:r>
              <a:rPr lang="en-US" sz="1900" dirty="0" smtClean="0"/>
              <a:t>Averaging Rule #2 – Alternatively, if the employee is treated as a continuing employee upon resuming active work for the employer, then the employer may determine the employee’s average hours of service for the measurement period by crediting the employee with hours of service for:</a:t>
            </a:r>
          </a:p>
          <a:p>
            <a:pPr lvl="1"/>
            <a:r>
              <a:rPr lang="en-US" sz="1600" dirty="0" smtClean="0"/>
              <a:t>Any unpaid FMLA leave, unpaid USERRA leave, or unpaid leave on account of jury duty that takes place during the measurement period (“special unpaid leave”), and</a:t>
            </a:r>
          </a:p>
          <a:p>
            <a:pPr lvl="1"/>
            <a:r>
              <a:rPr lang="en-US" sz="1600" dirty="0" smtClean="0"/>
              <a:t>For educational organizations, any employment break period that occurs during the measurement period</a:t>
            </a:r>
          </a:p>
          <a:p>
            <a:r>
              <a:rPr lang="en-US" sz="1900" dirty="0" smtClean="0"/>
              <a:t>at a rate equal to the average weekly rate at which the employee was credited with hours of service during the weeks in the measurement period that are NOT part of the special unpaid leave or employment break period</a:t>
            </a:r>
          </a:p>
          <a:p>
            <a:pPr eaLnBrk="1" hangingPunct="1"/>
            <a:endParaRPr lang="en-US" sz="1800" dirty="0" smtClean="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36</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Effective Date</a:t>
            </a:r>
            <a:endParaRPr dirty="0" smtClean="0"/>
          </a:p>
        </p:txBody>
      </p:sp>
      <p:sp>
        <p:nvSpPr>
          <p:cNvPr id="26626" name="Content Placeholder 2"/>
          <p:cNvSpPr>
            <a:spLocks noGrp="1"/>
          </p:cNvSpPr>
          <p:nvPr>
            <p:ph idx="1"/>
          </p:nvPr>
        </p:nvSpPr>
        <p:spPr/>
        <p:txBody>
          <a:bodyPr>
            <a:normAutofit/>
          </a:bodyPr>
          <a:lstStyle/>
          <a:p>
            <a:pPr lvl="0"/>
            <a:r>
              <a:rPr lang="en-US" sz="1800" dirty="0" smtClean="0"/>
              <a:t>ACA’s Employer Shared Responsibility is effective on January 1, 2014 for all employers that do not qualify for the small employer exemption</a:t>
            </a:r>
          </a:p>
          <a:p>
            <a:pPr lvl="0"/>
            <a:r>
              <a:rPr lang="en-US" sz="1800" dirty="0" smtClean="0"/>
              <a:t>Special rule for cafeteria plans with fiscal years:</a:t>
            </a:r>
          </a:p>
          <a:p>
            <a:pPr lvl="1"/>
            <a:r>
              <a:rPr lang="en-US" sz="1600" dirty="0" smtClean="0"/>
              <a:t>IRS is allowing employers to amend their cafeteria plans (by 12/31/2014) to allow employees who previously elected NOT to participate in the employer’s group medical plan, to begin participating in the plan effective 1/1/2014</a:t>
            </a:r>
          </a:p>
          <a:p>
            <a:pPr lvl="1"/>
            <a:r>
              <a:rPr lang="en-US" sz="1600" dirty="0" smtClean="0"/>
              <a:t> IRS is allowing employers to amend their cafeteria plans (by 12/31/2014) to allow employees covered under the employer’s group medical plan to cancel their election, effective 12/31/2013, so that they can purchase individual insurance coverage through an Exchange</a:t>
            </a:r>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37</a:t>
            </a:fld>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Effective Date</a:t>
            </a:r>
            <a:endParaRPr dirty="0" smtClean="0"/>
          </a:p>
        </p:txBody>
      </p:sp>
      <p:sp>
        <p:nvSpPr>
          <p:cNvPr id="26626" name="Content Placeholder 2"/>
          <p:cNvSpPr>
            <a:spLocks noGrp="1"/>
          </p:cNvSpPr>
          <p:nvPr>
            <p:ph idx="1"/>
          </p:nvPr>
        </p:nvSpPr>
        <p:spPr/>
        <p:txBody>
          <a:bodyPr>
            <a:normAutofit/>
          </a:bodyPr>
          <a:lstStyle/>
          <a:p>
            <a:pPr lvl="0"/>
            <a:r>
              <a:rPr lang="en-US" sz="1800" dirty="0" smtClean="0"/>
              <a:t>Special transition rule for 2014 for employers with a fiscal year plan in existence on 12/27/2012</a:t>
            </a:r>
          </a:p>
          <a:p>
            <a:pPr lvl="1"/>
            <a:r>
              <a:rPr lang="en-US" sz="1600" dirty="0" smtClean="0"/>
              <a:t>For any employee eligible to participate in the plan based on its terms on 12/27/2012, the employer is NOT subject to any tax penalty under ACA’s Employer Shared Responsibility for the period in 2014 preceding the start of the fiscal year, if the employee is offered affordable, minimum value coverage beginning on the first day of the 2014 fiscal year</a:t>
            </a:r>
          </a:p>
          <a:p>
            <a:pPr lvl="1"/>
            <a:endParaRPr lang="en-US" sz="1600" dirty="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38</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
          <p:cNvSpPr>
            <a:spLocks noGrp="1"/>
          </p:cNvSpPr>
          <p:nvPr>
            <p:ph type="title"/>
          </p:nvPr>
        </p:nvSpPr>
        <p:spPr>
          <a:xfrm>
            <a:off x="199000" y="550863"/>
            <a:ext cx="8255000" cy="744537"/>
          </a:xfrm>
        </p:spPr>
        <p:txBody>
          <a:bodyPr/>
          <a:lstStyle/>
          <a:p>
            <a:r>
              <a:rPr lang="en-US" dirty="0" smtClean="0"/>
              <a:t>Patient-Centered Outcomes Research Trust Fund Fee</a:t>
            </a:r>
            <a:br>
              <a:rPr lang="en-US" dirty="0" smtClean="0"/>
            </a:br>
            <a:endParaRPr lang="en-US" dirty="0" smtClean="0"/>
          </a:p>
        </p:txBody>
      </p:sp>
      <p:sp>
        <p:nvSpPr>
          <p:cNvPr id="24578" name="Content Placeholder 3"/>
          <p:cNvSpPr>
            <a:spLocks noGrp="1"/>
          </p:cNvSpPr>
          <p:nvPr>
            <p:ph idx="1"/>
          </p:nvPr>
        </p:nvSpPr>
        <p:spPr>
          <a:xfrm>
            <a:off x="457200" y="1752600"/>
            <a:ext cx="8229600" cy="4648200"/>
          </a:xfrm>
        </p:spPr>
        <p:txBody>
          <a:bodyPr>
            <a:normAutofit/>
          </a:bodyPr>
          <a:lstStyle/>
          <a:p>
            <a:r>
              <a:rPr lang="en-US" sz="1800" dirty="0" smtClean="0"/>
              <a:t>Amount of Fee</a:t>
            </a:r>
          </a:p>
          <a:p>
            <a:pPr lvl="1"/>
            <a:r>
              <a:rPr lang="en-US" sz="1600" dirty="0" smtClean="0"/>
              <a:t>For plan years ending between October 1, 2012 and September 30, 2013 (inclusive) - $1 multiplied by the average number of covered lives (employees and family members) </a:t>
            </a:r>
          </a:p>
          <a:p>
            <a:pPr lvl="1"/>
            <a:r>
              <a:rPr lang="en-US" sz="1600" dirty="0" smtClean="0"/>
              <a:t>For plan years ending between September 30, 2013 and October 1, 2019 (inclusive) - $2 multiplied by the average number of covered lives (employees and family members) (subject to inflation adjustment)</a:t>
            </a:r>
          </a:p>
          <a:p>
            <a:r>
              <a:rPr lang="en-US" sz="1800" dirty="0" smtClean="0"/>
              <a:t>Options for Calculating the Average Number of Covered Lives</a:t>
            </a:r>
          </a:p>
          <a:p>
            <a:pPr lvl="1"/>
            <a:r>
              <a:rPr lang="en-US" sz="1600" dirty="0" smtClean="0"/>
              <a:t>Actual count method – number of covered lives for each day of the year, divided by the number of days in the year</a:t>
            </a:r>
          </a:p>
          <a:p>
            <a:pPr lvl="1"/>
            <a:r>
              <a:rPr lang="en-US" sz="1600" dirty="0" smtClean="0"/>
              <a:t>Snapshot method – number of covered lives on one (or more) days in each quarter, divided by the number of days; days chosen in quarters 2, 3 and 4 must fall within 3 days of the date chosen for the first quarter (example – January 5, April 3, July 2, October 6) </a:t>
            </a:r>
          </a:p>
          <a:p>
            <a:pPr lvl="1">
              <a:buClr>
                <a:schemeClr val="tx2">
                  <a:lumMod val="75000"/>
                </a:schemeClr>
              </a:buClr>
              <a:defRPr/>
            </a:pPr>
            <a:endParaRPr lang="en-US" sz="1600" dirty="0" smtClean="0"/>
          </a:p>
          <a:p>
            <a:pPr lvl="1">
              <a:defRPr/>
            </a:pPr>
            <a:endParaRPr lang="en-US" dirty="0" smtClean="0"/>
          </a:p>
        </p:txBody>
      </p:sp>
      <p:sp>
        <p:nvSpPr>
          <p:cNvPr id="5" name="Slide Number Placeholder 4"/>
          <p:cNvSpPr>
            <a:spLocks noGrp="1"/>
          </p:cNvSpPr>
          <p:nvPr>
            <p:ph type="sldNum" sz="quarter" idx="12"/>
          </p:nvPr>
        </p:nvSpPr>
        <p:spPr/>
        <p:txBody>
          <a:bodyPr/>
          <a:lstStyle/>
          <a:p>
            <a:fld id="{0E49032C-FC1D-455E-94CE-D351C1237721}" type="slidenum">
              <a:rPr lang="en-US" smtClean="0"/>
              <a:pPr/>
              <a:t>3</a:t>
            </a:fld>
            <a:endParaRPr lang="en-US" dirty="0"/>
          </a:p>
        </p:txBody>
      </p:sp>
      <p:sp>
        <p:nvSpPr>
          <p:cNvPr id="6" name="Footer Placeholder 3"/>
          <p:cNvSpPr txBox="1"/>
          <p:nvPr/>
        </p:nvSpPr>
        <p:spPr>
          <a:xfrm>
            <a:off x="5105400" y="6477001"/>
            <a:ext cx="3657600" cy="381000"/>
          </a:xfrm>
          <a:prstGeom prst="rect">
            <a:avLst/>
          </a:prstGeom>
        </p:spPr>
        <p:txBody>
          <a:bodyPr vert="horz" anchor="b"/>
          <a:lstStyle/>
          <a:p>
            <a:pPr marL="0" marR="0" lvl="0" indent="0" algn="r" defTabSz="914400" rtl="0" eaLnBrk="1" fontAlgn="auto" latinLnBrk="0" hangingPunct="1">
              <a:lnSpc>
                <a:spcPct val="100000"/>
              </a:lnSpc>
              <a:spcBef>
                <a:spcPct val="0"/>
              </a:spcBef>
              <a:spcAft>
                <a:spcPct val="0"/>
              </a:spcAft>
              <a:buClrTx/>
              <a:buSzTx/>
              <a:buFontTx/>
              <a:buNone/>
            </a:pPr>
            <a:endParaRPr kumimoji="0" lang="en-US" sz="1000" b="0" i="0" u="none" strike="noStrike" kern="1200" cap="none" spc="0" normalizeH="0" baseline="0" noProof="0" dirty="0" smtClean="0">
              <a:ln>
                <a:noFill/>
              </a:ln>
              <a:solidFill>
                <a:schemeClr val="tx1"/>
              </a:solidFill>
              <a:uLnTx/>
              <a:uFillTx/>
              <a:latin typeface="Calibri"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000" dirty="0" smtClean="0"/>
              <a:t/>
            </a:r>
            <a:br>
              <a:rPr lang="en-US" sz="2000" dirty="0" smtClean="0"/>
            </a:br>
            <a:r>
              <a:rPr lang="en-US" dirty="0" smtClean="0"/>
              <a:t> Effective Date</a:t>
            </a:r>
            <a:endParaRPr dirty="0" smtClean="0"/>
          </a:p>
        </p:txBody>
      </p:sp>
      <p:sp>
        <p:nvSpPr>
          <p:cNvPr id="26626" name="Content Placeholder 2"/>
          <p:cNvSpPr>
            <a:spLocks noGrp="1"/>
          </p:cNvSpPr>
          <p:nvPr>
            <p:ph idx="1"/>
          </p:nvPr>
        </p:nvSpPr>
        <p:spPr>
          <a:xfrm>
            <a:off x="457200" y="1219200"/>
            <a:ext cx="8229600" cy="5257800"/>
          </a:xfrm>
        </p:spPr>
        <p:txBody>
          <a:bodyPr>
            <a:noAutofit/>
          </a:bodyPr>
          <a:lstStyle/>
          <a:p>
            <a:pPr lvl="0"/>
            <a:r>
              <a:rPr lang="en-US" sz="1800" dirty="0" smtClean="0"/>
              <a:t>Special transition rule for 2014 for employers with a fiscal year plan in existence on 12/27/2012</a:t>
            </a:r>
          </a:p>
          <a:p>
            <a:pPr lvl="1"/>
            <a:r>
              <a:rPr lang="en-US" sz="1600" dirty="0" smtClean="0"/>
              <a:t>For any employee who is NOT eligible to participate in the plan based on its terms on 12/27/2012, but who is offered affordable, minimum value coverage beginning on the first day of the 2014 fiscal year, the employer is NOT subject to any tax penalty under ACA’s Employer Shared Responsibility for the period in 2014 preceding the start of the fiscal year, but only if:</a:t>
            </a:r>
          </a:p>
          <a:p>
            <a:pPr lvl="2"/>
            <a:r>
              <a:rPr lang="en-US" sz="1600" dirty="0" smtClean="0"/>
              <a:t>The fiscal year plan (including all other fiscal year plans with the same plan year) was </a:t>
            </a:r>
            <a:r>
              <a:rPr lang="en-US" sz="1600" u="sng" dirty="0" smtClean="0"/>
              <a:t>offered</a:t>
            </a:r>
            <a:r>
              <a:rPr lang="en-US" sz="1600" dirty="0" smtClean="0"/>
              <a:t> to at least one-third of the employer’s full-time and part-time employees at the most recent open-enrollment period preceding 12/27/2012, OR</a:t>
            </a:r>
          </a:p>
          <a:p>
            <a:pPr lvl="2"/>
            <a:r>
              <a:rPr lang="en-US" sz="1600" dirty="0" smtClean="0"/>
              <a:t>The fiscal year plan (including all other fiscal year plans with the same plan year) </a:t>
            </a:r>
            <a:r>
              <a:rPr lang="en-US" sz="1600" u="sng" dirty="0" smtClean="0"/>
              <a:t>covered</a:t>
            </a:r>
            <a:r>
              <a:rPr lang="en-US" sz="1600" dirty="0" smtClean="0"/>
              <a:t> at least one-quarter of the employer’s full-time and part-time employees on any day between 10/31/2012 and 12/27/2012</a:t>
            </a:r>
            <a:endParaRPr lang="en-US" sz="1600" dirty="0"/>
          </a:p>
        </p:txBody>
      </p:sp>
      <p:sp>
        <p:nvSpPr>
          <p:cNvPr id="5" name="Slide Number Placeholder 4"/>
          <p:cNvSpPr>
            <a:spLocks noGrp="1"/>
          </p:cNvSpPr>
          <p:nvPr>
            <p:ph type="sldNum" sz="quarter" idx="12"/>
          </p:nvPr>
        </p:nvSpPr>
        <p:spPr>
          <a:prstGeom prst="rect">
            <a:avLst/>
          </a:prstGeom>
        </p:spPr>
        <p:txBody>
          <a:bodyPr/>
          <a:lstStyle/>
          <a:p>
            <a:pPr>
              <a:defRPr/>
            </a:pPr>
            <a:fld id="{77C4CAF1-7DF6-44E7-B14B-B31EE8982432}" type="slidenum">
              <a:rPr lang="en-US"/>
              <a:pPr>
                <a:defRPr/>
              </a:pPr>
              <a:t>39</a:t>
            </a:fld>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title"/>
          </p:nvPr>
        </p:nvSpPr>
        <p:spPr>
          <a:xfrm>
            <a:off x="2743200" y="1752600"/>
            <a:ext cx="5340308" cy="1338828"/>
          </a:xfrm>
          <a:solidFill>
            <a:schemeClr val="accent1"/>
          </a:solidFill>
        </p:spPr>
        <p:txBody>
          <a:bodyPr lIns="182880" tIns="182880" rIns="182880" bIns="182880">
            <a:spAutoFit/>
          </a:bodyPr>
          <a:lstStyle/>
          <a:p>
            <a:pPr eaLnBrk="1" hangingPunct="1"/>
            <a:r>
              <a:rPr lang="en-US" sz="6000" dirty="0" smtClean="0">
                <a:solidFill>
                  <a:schemeClr val="bg1"/>
                </a:solidFill>
              </a:rPr>
              <a:t>Questions?</a:t>
            </a:r>
          </a:p>
        </p:txBody>
      </p:sp>
      <p:pic>
        <p:nvPicPr>
          <p:cNvPr id="4101" name="Picture 5" descr="C:\Documents and Settings\a439264\Local Settings\Temporary Internet Files\Content.IE5\KPLCTKAM\MP900439536[1].jpg"/>
          <p:cNvPicPr>
            <a:picLocks noChangeAspect="1" noChangeArrowheads="1"/>
          </p:cNvPicPr>
          <p:nvPr/>
        </p:nvPicPr>
        <p:blipFill>
          <a:blip r:embed="rId3" cstate="print"/>
          <a:srcRect r="43537"/>
          <a:stretch>
            <a:fillRect/>
          </a:stretch>
        </p:blipFill>
        <p:spPr bwMode="auto">
          <a:xfrm>
            <a:off x="1219200" y="1752600"/>
            <a:ext cx="1400847" cy="1335024"/>
          </a:xfrm>
          <a:prstGeom prst="rect">
            <a:avLst/>
          </a:prstGeom>
          <a:noFill/>
        </p:spPr>
      </p:pic>
      <p:sp>
        <p:nvSpPr>
          <p:cNvPr id="7" name="Text Box 3"/>
          <p:cNvSpPr txBox="1">
            <a:spLocks noChangeArrowheads="1"/>
          </p:cNvSpPr>
          <p:nvPr/>
        </p:nvSpPr>
        <p:spPr bwMode="auto">
          <a:xfrm>
            <a:off x="457200" y="4121765"/>
            <a:ext cx="8225086" cy="2431435"/>
          </a:xfrm>
          <a:prstGeom prst="rect">
            <a:avLst/>
          </a:prstGeom>
          <a:noFill/>
          <a:ln w="63500">
            <a:noFill/>
            <a:miter lim="800000"/>
            <a:headEnd/>
            <a:tailEnd/>
          </a:ln>
        </p:spPr>
        <p:txBody>
          <a:bodyPr wrap="square" lIns="0" rIns="0">
            <a:spAutoFit/>
          </a:bodyPr>
          <a:lstStyle/>
          <a:p>
            <a:pPr>
              <a:spcBef>
                <a:spcPct val="50000"/>
              </a:spcBef>
            </a:pPr>
            <a:r>
              <a:rPr lang="en-US" sz="800" dirty="0"/>
              <a:t>The</a:t>
            </a:r>
            <a:r>
              <a:rPr lang="en-US" sz="800" dirty="0">
                <a:solidFill>
                  <a:prstClr val="white"/>
                </a:solidFill>
              </a:rPr>
              <a:t> </a:t>
            </a:r>
            <a:r>
              <a:rPr lang="en-US" sz="800" dirty="0"/>
              <a:t>material is provided for informational purposes only based on our understanding of applicable guidance in effect at the time of publication, and should not be construed as ERISA, tax, or legal advice.  Customers and other interested parties must consult and rely solely upon their own independent advisors regarding their particular situation and the concepts presented here.  Although care has been taken in preparing and presenting this material accurately (based on the laws and regulations, and judicial and administrative interpretations thereof, as of the date set forth above), Wells Fargo Insurance Services USA, Inc. </a:t>
            </a:r>
            <a:r>
              <a:rPr lang="en-US" sz="800" dirty="0" smtClean="0"/>
              <a:t>and White Nelson Diehl Evans LLP disclaim </a:t>
            </a:r>
            <a:r>
              <a:rPr lang="en-US" sz="800" dirty="0"/>
              <a:t>any express or implied warranty as to the accuracy of any material contained herein and any liability with respect to it, and any responsibility to update this material for subsequent developments.</a:t>
            </a:r>
          </a:p>
          <a:p>
            <a:pPr>
              <a:spcBef>
                <a:spcPct val="50000"/>
              </a:spcBef>
            </a:pPr>
            <a:r>
              <a:rPr lang="en-US" sz="800" dirty="0"/>
              <a:t>To comply with IRS regulations, we are required to notify you that any advice contained in this material that concerns federal tax issues was not intended or written to be used, and cannot be used, for the purpose of (i) avoiding tax-related penalties under the Internal Revenue Code, or (ii) promoting, marketing, or recommending to another party any matters addressed </a:t>
            </a:r>
            <a:r>
              <a:rPr lang="en-US" sz="800" dirty="0" smtClean="0"/>
              <a:t>herein.</a:t>
            </a:r>
          </a:p>
          <a:p>
            <a:pPr>
              <a:spcBef>
                <a:spcPct val="50000"/>
              </a:spcBef>
            </a:pPr>
            <a:endParaRPr lang="en-US" sz="800" dirty="0" smtClean="0"/>
          </a:p>
          <a:p>
            <a:r>
              <a:rPr lang="en-US" sz="800" dirty="0" smtClean="0"/>
              <a:t>Products and services are offered through Wells Fargo Insurance Services USA, Inc. and Wells Fargo Insurance Services of West Virginia, Inc., non-bank insurance agency affiliates of Wells Fargo &amp; Company.  </a:t>
            </a:r>
          </a:p>
          <a:p>
            <a:r>
              <a:rPr lang="en-US" sz="800" dirty="0" smtClean="0"/>
              <a:t> </a:t>
            </a:r>
          </a:p>
          <a:p>
            <a:r>
              <a:rPr lang="en-US" sz="800" dirty="0" smtClean="0"/>
              <a:t>Products and services are underwritten by unaffiliated insurance companies, except crop and flood insurance which may be underwritten by their affiliate, Rural Community Insurance Company. Some services may require additional fees and may be offered directly through third party providers. Banking and insurance decisions are made independently and do not influence each other.</a:t>
            </a:r>
          </a:p>
          <a:p>
            <a:r>
              <a:rPr lang="en-US" sz="800" dirty="0" smtClean="0"/>
              <a:t> </a:t>
            </a:r>
          </a:p>
          <a:p>
            <a:r>
              <a:rPr lang="en-US" sz="800" dirty="0" smtClean="0"/>
              <a:t>©2013 Wells Fargo Insurance Services USA, Inc. All rights reserved. </a:t>
            </a:r>
            <a:endParaRPr lang="en-US" sz="800" dirty="0"/>
          </a:p>
        </p:txBody>
      </p:sp>
      <p:sp>
        <p:nvSpPr>
          <p:cNvPr id="6" name="Slide Number Placeholder 5"/>
          <p:cNvSpPr>
            <a:spLocks noGrp="1"/>
          </p:cNvSpPr>
          <p:nvPr>
            <p:ph type="sldNum" sz="quarter" idx="10"/>
          </p:nvPr>
        </p:nvSpPr>
        <p:spPr/>
        <p:txBody>
          <a:bodyPr/>
          <a:lstStyle/>
          <a:p>
            <a:pPr>
              <a:defRPr/>
            </a:pPr>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
          <p:cNvSpPr>
            <a:spLocks noGrp="1"/>
          </p:cNvSpPr>
          <p:nvPr>
            <p:ph type="title"/>
          </p:nvPr>
        </p:nvSpPr>
        <p:spPr>
          <a:xfrm>
            <a:off x="199000" y="550863"/>
            <a:ext cx="8255000" cy="744537"/>
          </a:xfrm>
        </p:spPr>
        <p:txBody>
          <a:bodyPr/>
          <a:lstStyle/>
          <a:p>
            <a:r>
              <a:rPr lang="en-US" dirty="0" smtClean="0"/>
              <a:t>Individual Mandate</a:t>
            </a:r>
            <a:br>
              <a:rPr lang="en-US" dirty="0" smtClean="0"/>
            </a:br>
            <a:endParaRPr lang="en-US" dirty="0" smtClean="0"/>
          </a:p>
        </p:txBody>
      </p:sp>
      <p:sp>
        <p:nvSpPr>
          <p:cNvPr id="24578" name="Content Placeholder 3"/>
          <p:cNvSpPr>
            <a:spLocks noGrp="1"/>
          </p:cNvSpPr>
          <p:nvPr>
            <p:ph idx="1"/>
          </p:nvPr>
        </p:nvSpPr>
        <p:spPr>
          <a:xfrm>
            <a:off x="457200" y="1295400"/>
            <a:ext cx="8229600" cy="5105400"/>
          </a:xfrm>
        </p:spPr>
        <p:txBody>
          <a:bodyPr>
            <a:normAutofit lnSpcReduction="10000"/>
          </a:bodyPr>
          <a:lstStyle/>
          <a:p>
            <a:pPr marL="195263" indent="-214313" defTabSz="865188"/>
            <a:r>
              <a:rPr lang="en-US" sz="1800" dirty="0" smtClean="0">
                <a:solidFill>
                  <a:srgbClr val="000000"/>
                </a:solidFill>
              </a:rPr>
              <a:t>U.S. citizens and legal residents are required to have "minimum essential coverage” beginning on January 1, 2014</a:t>
            </a:r>
          </a:p>
          <a:p>
            <a:pPr marL="652463" lvl="1" indent="-214313" defTabSz="865188">
              <a:buFont typeface="Wingdings" pitchFamily="2" charset="2"/>
              <a:buChar char="§"/>
            </a:pPr>
            <a:r>
              <a:rPr lang="en-US" sz="1600" dirty="0" smtClean="0">
                <a:solidFill>
                  <a:srgbClr val="000000"/>
                </a:solidFill>
              </a:rPr>
              <a:t>Constitutional according to the U.S. Supreme in the case of National Federal of Independent Business v. Sebelius</a:t>
            </a:r>
          </a:p>
          <a:p>
            <a:pPr marL="652463" lvl="1" indent="-214313" defTabSz="865188">
              <a:buFont typeface="Wingdings" pitchFamily="2" charset="2"/>
              <a:buChar char="§"/>
            </a:pPr>
            <a:r>
              <a:rPr lang="en-US" sz="1600" dirty="0" smtClean="0">
                <a:solidFill>
                  <a:srgbClr val="000000"/>
                </a:solidFill>
              </a:rPr>
              <a:t>Minimum essential coverage can be obtained from employer-sponsored group health plans (including grandfathered plans), individual-market insurance policies, or certain governmental programs (including Medicare, Medicaid, TRICARE, others)</a:t>
            </a:r>
          </a:p>
          <a:p>
            <a:pPr marL="652463" lvl="1" indent="-214313" defTabSz="865188">
              <a:buFont typeface="Wingdings" pitchFamily="2" charset="2"/>
              <a:buChar char="§"/>
            </a:pPr>
            <a:r>
              <a:rPr lang="en-US" sz="1600" dirty="0" smtClean="0">
                <a:solidFill>
                  <a:srgbClr val="000000"/>
                </a:solidFill>
              </a:rPr>
              <a:t>Limited exceptions apply (e.g., Native Americans, certain religious groups, individuals unable to obtain coverage costing less than 8% of household income, individuals with household income below tax filing threshold, short (&lt; 3 month) lapses, expatriates)</a:t>
            </a:r>
          </a:p>
          <a:p>
            <a:pPr marL="195263" indent="-214313" defTabSz="865188"/>
            <a:r>
              <a:rPr lang="en-US" sz="1800" dirty="0" smtClean="0">
                <a:solidFill>
                  <a:srgbClr val="000000"/>
                </a:solidFill>
              </a:rPr>
              <a:t>Tax penalty for noncompliance is:</a:t>
            </a:r>
          </a:p>
          <a:p>
            <a:pPr marL="528638" lvl="1" indent="-220663" defTabSz="865188">
              <a:buFont typeface="Wingdings" pitchFamily="2" charset="2"/>
              <a:buChar char="§"/>
            </a:pPr>
            <a:r>
              <a:rPr lang="en-US" sz="1600" dirty="0" smtClean="0">
                <a:solidFill>
                  <a:srgbClr val="000000"/>
                </a:solidFill>
              </a:rPr>
              <a:t>Greater of</a:t>
            </a:r>
          </a:p>
          <a:p>
            <a:pPr marL="741363" lvl="2" indent="-161925" defTabSz="865188"/>
            <a:r>
              <a:rPr lang="en-US" sz="1600" dirty="0" smtClean="0">
                <a:solidFill>
                  <a:srgbClr val="000000"/>
                </a:solidFill>
              </a:rPr>
              <a:t>a percentage of income in excess of taxpayer’s filing threshold (1.0% in 2014, 2.0% in 2015, and 2.5% in 2016 and beyond); or</a:t>
            </a:r>
          </a:p>
          <a:p>
            <a:pPr marL="741363" lvl="2" indent="-161925" defTabSz="865188"/>
            <a:r>
              <a:rPr lang="en-US" sz="1600" dirty="0" smtClean="0">
                <a:solidFill>
                  <a:srgbClr val="000000"/>
                </a:solidFill>
              </a:rPr>
              <a:t>a flat dollar amount ($95 in 2014, $325 in 2015, $695 in 2016, and adjusted for inflation thereafter)</a:t>
            </a:r>
          </a:p>
          <a:p>
            <a:pPr lvl="1">
              <a:buClr>
                <a:schemeClr val="tx2">
                  <a:lumMod val="75000"/>
                </a:schemeClr>
              </a:buClr>
              <a:defRPr/>
            </a:pPr>
            <a:endParaRPr lang="en-US" dirty="0" smtClean="0"/>
          </a:p>
          <a:p>
            <a:pPr lvl="1">
              <a:defRPr/>
            </a:pPr>
            <a:endParaRPr lang="en-US" dirty="0" smtClean="0"/>
          </a:p>
        </p:txBody>
      </p:sp>
      <p:sp>
        <p:nvSpPr>
          <p:cNvPr id="5" name="Slide Number Placeholder 4"/>
          <p:cNvSpPr>
            <a:spLocks noGrp="1"/>
          </p:cNvSpPr>
          <p:nvPr>
            <p:ph type="sldNum" sz="quarter" idx="12"/>
          </p:nvPr>
        </p:nvSpPr>
        <p:spPr/>
        <p:txBody>
          <a:bodyPr/>
          <a:lstStyle/>
          <a:p>
            <a:fld id="{0E49032C-FC1D-455E-94CE-D351C1237721}" type="slidenum">
              <a:rPr lang="en-US" smtClean="0"/>
              <a:pPr/>
              <a:t>4</a:t>
            </a:fld>
            <a:endParaRPr lang="en-US" dirty="0"/>
          </a:p>
        </p:txBody>
      </p:sp>
      <p:sp>
        <p:nvSpPr>
          <p:cNvPr id="6" name="Footer Placeholder 3"/>
          <p:cNvSpPr txBox="1"/>
          <p:nvPr/>
        </p:nvSpPr>
        <p:spPr>
          <a:xfrm>
            <a:off x="5105400" y="6477001"/>
            <a:ext cx="3657600" cy="381000"/>
          </a:xfrm>
          <a:prstGeom prst="rect">
            <a:avLst/>
          </a:prstGeom>
        </p:spPr>
        <p:txBody>
          <a:bodyPr vert="horz" anchor="b"/>
          <a:lstStyle/>
          <a:p>
            <a:pPr marL="0" marR="0" lvl="0" indent="0" algn="r" defTabSz="914400" rtl="0" eaLnBrk="1" fontAlgn="auto" latinLnBrk="0" hangingPunct="1">
              <a:lnSpc>
                <a:spcPct val="100000"/>
              </a:lnSpc>
              <a:spcBef>
                <a:spcPct val="0"/>
              </a:spcBef>
              <a:spcAft>
                <a:spcPct val="0"/>
              </a:spcAft>
              <a:buClrTx/>
              <a:buSzTx/>
              <a:buFontTx/>
              <a:buNone/>
            </a:pPr>
            <a:endParaRPr kumimoji="0" lang="en-US" sz="1000" b="0" i="0" u="none" strike="noStrike" kern="1200" cap="none" spc="0" normalizeH="0" baseline="0" noProof="0" dirty="0" smtClean="0">
              <a:ln>
                <a:noFill/>
              </a:ln>
              <a:solidFill>
                <a:schemeClr val="tx1"/>
              </a:solidFill>
              <a:uLnTx/>
              <a:uFillTx/>
              <a:latin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idx="4294967295"/>
          </p:nvPr>
        </p:nvSpPr>
        <p:spPr>
          <a:xfrm>
            <a:off x="284163" y="317500"/>
            <a:ext cx="8523287" cy="744538"/>
          </a:xfrm>
        </p:spPr>
        <p:txBody>
          <a:bodyPr/>
          <a:lstStyle/>
          <a:p>
            <a:r>
              <a:rPr lang="en-US" dirty="0" smtClean="0"/>
              <a:t>Insurance Exchanges</a:t>
            </a:r>
          </a:p>
        </p:txBody>
      </p:sp>
      <p:sp>
        <p:nvSpPr>
          <p:cNvPr id="40962" name="Content Placeholder 3"/>
          <p:cNvSpPr>
            <a:spLocks noGrp="1"/>
          </p:cNvSpPr>
          <p:nvPr>
            <p:ph idx="4294967295"/>
          </p:nvPr>
        </p:nvSpPr>
        <p:spPr>
          <a:xfrm>
            <a:off x="358775" y="941388"/>
            <a:ext cx="8553450" cy="5038725"/>
          </a:xfrm>
        </p:spPr>
        <p:txBody>
          <a:bodyPr>
            <a:noAutofit/>
          </a:bodyPr>
          <a:lstStyle/>
          <a:p>
            <a:r>
              <a:rPr lang="en-US" sz="1800" dirty="0" smtClean="0"/>
              <a:t>Insurance exchanges will begin operating in the fall of 2013, for coverage that will become effective on January 1, 2014</a:t>
            </a:r>
          </a:p>
          <a:p>
            <a:pPr lvl="1"/>
            <a:r>
              <a:rPr lang="en-US" sz="1600" dirty="0" smtClean="0"/>
              <a:t>Employers are required to notify employees about the availability of coverage from the exchange; March 1 deadline has been postponed</a:t>
            </a:r>
          </a:p>
          <a:p>
            <a:r>
              <a:rPr lang="en-US" sz="1800" dirty="0" smtClean="0"/>
              <a:t>Each exchange will act as a clearinghouse or intermediary between individuals and the following sources of medical coverage:</a:t>
            </a:r>
          </a:p>
          <a:p>
            <a:pPr lvl="1"/>
            <a:r>
              <a:rPr lang="en-US" sz="1600" u="sng" dirty="0" smtClean="0"/>
              <a:t>Medicare</a:t>
            </a:r>
            <a:r>
              <a:rPr lang="en-US" sz="1600" dirty="0" smtClean="0"/>
              <a:t> for those age 65 or over, disabled, or with end-stage renal disease (i.e. kidney transplant or kidney dialysis)</a:t>
            </a:r>
          </a:p>
          <a:p>
            <a:pPr lvl="1"/>
            <a:r>
              <a:rPr lang="en-US" sz="1600" u="sng" dirty="0" smtClean="0"/>
              <a:t>Medicaid</a:t>
            </a:r>
            <a:r>
              <a:rPr lang="en-US" sz="1600" dirty="0" smtClean="0"/>
              <a:t> for the poor (i.e. those with household income below 138% of Federal Poverty Level for states like California that adopt ACA’s Medicaid expansion, or 100% of FPL for states that do NOT adopt ACA’s Medicaid expansion)</a:t>
            </a:r>
          </a:p>
          <a:p>
            <a:pPr lvl="1"/>
            <a:r>
              <a:rPr lang="en-US" sz="1600" u="sng" dirty="0" smtClean="0"/>
              <a:t>Individual insurance policies</a:t>
            </a:r>
            <a:r>
              <a:rPr lang="en-US" sz="1600" dirty="0" smtClean="0"/>
              <a:t>, with five Actuarial Value coverage tiers available (60% AV bronze, 70% AV silver, 80% AV gold, 90% AV platinum, catastrophic)</a:t>
            </a:r>
          </a:p>
          <a:p>
            <a:pPr lvl="1"/>
            <a:endParaRPr lang="en-US" sz="1600" dirty="0" smtClean="0"/>
          </a:p>
          <a:p>
            <a:endParaRPr lang="en-US" sz="1000" dirty="0" smtClean="0"/>
          </a:p>
          <a:p>
            <a:pPr lvl="1"/>
            <a:endParaRPr lang="en-US" sz="1600" dirty="0" smtClean="0"/>
          </a:p>
        </p:txBody>
      </p:sp>
      <p:sp>
        <p:nvSpPr>
          <p:cNvPr id="2" name="Slide Number Placeholder 1"/>
          <p:cNvSpPr txBox="1">
            <a:spLocks noGrp="1"/>
          </p:cNvSpPr>
          <p:nvPr/>
        </p:nvSpPr>
        <p:spPr bwMode="auto">
          <a:xfrm>
            <a:off x="8324850" y="6591300"/>
            <a:ext cx="815975" cy="261938"/>
          </a:xfrm>
          <a:prstGeom prst="rect">
            <a:avLst/>
          </a:prstGeom>
          <a:noFill/>
          <a:ln>
            <a:miter lim="800000"/>
            <a:headEnd/>
            <a:tailEnd/>
          </a:ln>
        </p:spPr>
        <p:txBody>
          <a:bodyPr lIns="86493" tIns="43247" rIns="86493" bIns="43247"/>
          <a:lstStyle/>
          <a:p>
            <a:pPr algn="r" eaLnBrk="0" hangingPunct="0">
              <a:defRPr/>
            </a:pPr>
            <a:fld id="{C6840275-737B-41C7-8E11-3EEB1D6CF957}" type="slidenum">
              <a:rPr lang="en-US" sz="1200">
                <a:latin typeface="+mn-lt"/>
                <a:ea typeface="+mj-ea"/>
                <a:cs typeface="+mn-cs"/>
              </a:rPr>
              <a:pPr algn="r" eaLnBrk="0" hangingPunct="0">
                <a:defRPr/>
              </a:pPr>
              <a:t>5</a:t>
            </a:fld>
            <a:endParaRPr lang="en-US" sz="1200" dirty="0">
              <a:solidFill>
                <a:srgbClr val="000000"/>
              </a:solidFill>
              <a:latin typeface="+mn-lt"/>
              <a:ea typeface="+mj-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2476789020"/>
              </p:ext>
            </p:extLst>
          </p:nvPr>
        </p:nvGraphicFramePr>
        <p:xfrm>
          <a:off x="457200" y="1447800"/>
          <a:ext cx="3962400" cy="3896140"/>
        </p:xfrm>
        <a:graphic>
          <a:graphicData uri="http://schemas.openxmlformats.org/drawingml/2006/table">
            <a:tbl>
              <a:tblPr firstRow="1" bandRow="1">
                <a:tableStyleId>{3C2FFA5D-87B4-456A-9821-1D502468CF0F}</a:tableStyleId>
              </a:tblPr>
              <a:tblGrid>
                <a:gridCol w="1398494"/>
                <a:gridCol w="1398494"/>
                <a:gridCol w="1165412"/>
              </a:tblGrid>
              <a:tr h="927652">
                <a:tc>
                  <a:txBody>
                    <a:bodyPr/>
                    <a:lstStyle/>
                    <a:p>
                      <a:pPr algn="ctr"/>
                      <a:r>
                        <a:rPr lang="en-US" sz="1200" dirty="0" smtClean="0">
                          <a:latin typeface="Verdana" pitchFamily="34" charset="0"/>
                        </a:rPr>
                        <a:t>Federal Poverty Level</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dirty="0" smtClean="0">
                          <a:latin typeface="Verdana" pitchFamily="34" charset="0"/>
                        </a:rPr>
                        <a:t>Max Premium as % of AGHI</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dirty="0" smtClean="0">
                          <a:latin typeface="Verdana" pitchFamily="34" charset="0"/>
                        </a:rPr>
                        <a:t>Estimated Plan Actuarial Value</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1061">
                <a:tc>
                  <a:txBody>
                    <a:bodyPr/>
                    <a:lstStyle/>
                    <a:p>
                      <a:pPr algn="ctr"/>
                      <a:r>
                        <a:rPr lang="en-US" sz="1200" dirty="0" smtClean="0">
                          <a:latin typeface="Verdana" pitchFamily="34" charset="0"/>
                        </a:rPr>
                        <a:t>100% - 133%</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smtClean="0">
                          <a:latin typeface="Verdana" pitchFamily="34" charset="0"/>
                        </a:rPr>
                        <a:t>2%</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smtClean="0">
                          <a:latin typeface="Verdana" pitchFamily="34" charset="0"/>
                        </a:rPr>
                        <a:t>100%</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r>
              <a:tr h="371061">
                <a:tc>
                  <a:txBody>
                    <a:bodyPr/>
                    <a:lstStyle/>
                    <a:p>
                      <a:pPr algn="ctr"/>
                      <a:r>
                        <a:rPr lang="en-US" sz="1200" dirty="0" smtClean="0">
                          <a:latin typeface="Verdana" pitchFamily="34" charset="0"/>
                        </a:rPr>
                        <a:t>134% - 150%</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smtClean="0">
                          <a:latin typeface="Verdana" pitchFamily="34" charset="0"/>
                        </a:rPr>
                        <a:t>3.0% - 4.0%</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smtClean="0">
                          <a:latin typeface="Verdana" pitchFamily="34" charset="0"/>
                        </a:rPr>
                        <a:t>94%</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r>
              <a:tr h="371061">
                <a:tc>
                  <a:txBody>
                    <a:bodyPr/>
                    <a:lstStyle/>
                    <a:p>
                      <a:pPr algn="ctr"/>
                      <a:r>
                        <a:rPr lang="en-US" sz="1200" dirty="0" smtClean="0">
                          <a:latin typeface="Verdana" pitchFamily="34" charset="0"/>
                        </a:rPr>
                        <a:t>151% – 200%</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smtClean="0">
                          <a:latin typeface="Verdana" pitchFamily="34" charset="0"/>
                        </a:rPr>
                        <a:t>4.0%</a:t>
                      </a:r>
                      <a:r>
                        <a:rPr lang="en-US" sz="1200" baseline="0" dirty="0" smtClean="0">
                          <a:latin typeface="Verdana" pitchFamily="34" charset="0"/>
                        </a:rPr>
                        <a:t> - 6.3%</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smtClean="0">
                          <a:latin typeface="Verdana" pitchFamily="34" charset="0"/>
                        </a:rPr>
                        <a:t>87%</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r>
              <a:tr h="371061">
                <a:tc>
                  <a:txBody>
                    <a:bodyPr/>
                    <a:lstStyle/>
                    <a:p>
                      <a:pPr algn="ctr"/>
                      <a:r>
                        <a:rPr lang="en-US" sz="1200" dirty="0" smtClean="0">
                          <a:latin typeface="Verdana" pitchFamily="34" charset="0"/>
                        </a:rPr>
                        <a:t>201% – 250%</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smtClean="0">
                          <a:latin typeface="Verdana" pitchFamily="34" charset="0"/>
                        </a:rPr>
                        <a:t>6.3% - 8.05%</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smtClean="0">
                          <a:latin typeface="Verdana" pitchFamily="34" charset="0"/>
                        </a:rPr>
                        <a:t>73%</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r>
              <a:tr h="371061">
                <a:tc>
                  <a:txBody>
                    <a:bodyPr/>
                    <a:lstStyle/>
                    <a:p>
                      <a:pPr algn="ctr"/>
                      <a:r>
                        <a:rPr lang="en-US" sz="1200" dirty="0" smtClean="0">
                          <a:latin typeface="Verdana" pitchFamily="34" charset="0"/>
                        </a:rPr>
                        <a:t>251% - 300%</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smtClean="0">
                          <a:latin typeface="Verdana" pitchFamily="34" charset="0"/>
                        </a:rPr>
                        <a:t>8.05%</a:t>
                      </a:r>
                      <a:r>
                        <a:rPr lang="en-US" sz="1200" baseline="0" dirty="0" smtClean="0">
                          <a:latin typeface="Verdana" pitchFamily="34" charset="0"/>
                        </a:rPr>
                        <a:t> - 9.5%</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smtClean="0">
                          <a:latin typeface="Verdana" pitchFamily="34" charset="0"/>
                        </a:rPr>
                        <a:t>70%</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r>
              <a:tr h="371061">
                <a:tc>
                  <a:txBody>
                    <a:bodyPr/>
                    <a:lstStyle/>
                    <a:p>
                      <a:pPr algn="ctr"/>
                      <a:r>
                        <a:rPr lang="en-US" sz="1200" dirty="0" smtClean="0">
                          <a:latin typeface="Verdana" pitchFamily="34" charset="0"/>
                        </a:rPr>
                        <a:t>301% - 400%</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smtClean="0">
                          <a:latin typeface="Verdana" pitchFamily="34" charset="0"/>
                        </a:rPr>
                        <a:t>9.5%</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smtClean="0">
                          <a:latin typeface="Verdana" pitchFamily="34" charset="0"/>
                        </a:rPr>
                        <a:t>70%</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r>
              <a:tr h="371061">
                <a:tc>
                  <a:txBody>
                    <a:bodyPr/>
                    <a:lstStyle/>
                    <a:p>
                      <a:pPr algn="ctr"/>
                      <a:r>
                        <a:rPr lang="en-US" sz="1200" dirty="0" smtClean="0">
                          <a:latin typeface="Verdana" pitchFamily="34" charset="0"/>
                        </a:rPr>
                        <a:t>&gt;400%</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smtClean="0">
                          <a:latin typeface="Verdana" pitchFamily="34" charset="0"/>
                        </a:rPr>
                        <a:t>Unlimited *</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smtClean="0">
                          <a:latin typeface="Verdana" pitchFamily="34" charset="0"/>
                        </a:rPr>
                        <a:t>60%</a:t>
                      </a: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r>
              <a:tr h="371061">
                <a:tc gridSpan="3">
                  <a:txBody>
                    <a:bodyPr/>
                    <a:lstStyle/>
                    <a:p>
                      <a:pPr algn="l"/>
                      <a:r>
                        <a:rPr lang="en-US" sz="1200" dirty="0" smtClean="0">
                          <a:latin typeface="Verdana" pitchFamily="34" charset="0"/>
                        </a:rPr>
                        <a:t>* Not eligible for subsidized</a:t>
                      </a:r>
                      <a:r>
                        <a:rPr lang="en-US" sz="1200" baseline="0" dirty="0" smtClean="0">
                          <a:latin typeface="Verdana" pitchFamily="34" charset="0"/>
                        </a:rPr>
                        <a:t> exchange coverage</a:t>
                      </a:r>
                      <a:endParaRPr lang="en-US" sz="1200" dirty="0" smtClean="0">
                        <a:latin typeface="Verdana" pitchFamily="34" charset="0"/>
                      </a:endParaRP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pPr algn="ctr"/>
                      <a:endParaRPr lang="en-US" sz="1200" dirty="0" smtClean="0">
                        <a:latin typeface="Verdana" pitchFamily="34" charset="0"/>
                      </a:endParaRP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pPr algn="ctr"/>
                      <a:endParaRPr lang="en-US" sz="1200" dirty="0" smtClean="0">
                        <a:latin typeface="Verdana" pitchFamily="34" charset="0"/>
                      </a:endParaRPr>
                    </a:p>
                  </a:txBody>
                  <a:tcPr marT="91440" marB="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sp>
        <p:nvSpPr>
          <p:cNvPr id="21" name="TextBox 20"/>
          <p:cNvSpPr txBox="1"/>
          <p:nvPr/>
        </p:nvSpPr>
        <p:spPr>
          <a:xfrm>
            <a:off x="457200" y="1009650"/>
            <a:ext cx="3668486" cy="338554"/>
          </a:xfrm>
          <a:prstGeom prst="rect">
            <a:avLst/>
          </a:prstGeom>
          <a:noFill/>
        </p:spPr>
        <p:txBody>
          <a:bodyPr wrap="square" rtlCol="0">
            <a:spAutoFit/>
          </a:bodyPr>
          <a:lstStyle/>
          <a:p>
            <a:pPr algn="ctr"/>
            <a:r>
              <a:rPr lang="en-US" sz="1600" dirty="0">
                <a:solidFill>
                  <a:prstClr val="black"/>
                </a:solidFill>
              </a:rPr>
              <a:t>Tax Credit Guidelines</a:t>
            </a:r>
          </a:p>
        </p:txBody>
      </p:sp>
      <p:sp>
        <p:nvSpPr>
          <p:cNvPr id="22" name="VendorLogo"/>
          <p:cNvSpPr txBox="1"/>
          <p:nvPr/>
        </p:nvSpPr>
        <p:spPr>
          <a:xfrm>
            <a:off x="7848600" y="6858000"/>
            <a:ext cx="1143000" cy="369332"/>
          </a:xfrm>
          <a:prstGeom prst="rect">
            <a:avLst/>
          </a:prstGeom>
          <a:noFill/>
        </p:spPr>
        <p:txBody>
          <a:bodyPr wrap="square" rtlCol="0">
            <a:spAutoFit/>
          </a:bodyPr>
          <a:lstStyle/>
          <a:p>
            <a:endParaRPr lang="en-US" dirty="0">
              <a:solidFill>
                <a:prstClr val="black"/>
              </a:solidFill>
            </a:endParaRPr>
          </a:p>
        </p:txBody>
      </p:sp>
      <p:sp>
        <p:nvSpPr>
          <p:cNvPr id="25" name="PHIC2" hidden="1"/>
          <p:cNvSpPr txBox="1"/>
          <p:nvPr/>
        </p:nvSpPr>
        <p:spPr>
          <a:xfrm>
            <a:off x="533400" y="6096000"/>
            <a:ext cx="1600200" cy="369332"/>
          </a:xfrm>
          <a:prstGeom prst="rect">
            <a:avLst/>
          </a:prstGeom>
          <a:noFill/>
        </p:spPr>
        <p:txBody>
          <a:bodyPr wrap="square" rtlCol="0">
            <a:spAutoFit/>
          </a:bodyPr>
          <a:lstStyle/>
          <a:p>
            <a:r>
              <a:rPr lang="en-US" dirty="0">
                <a:solidFill>
                  <a:srgbClr val="EEEEEE"/>
                </a:solidFill>
              </a:rPr>
              <a:t>PHIC2</a:t>
            </a:r>
          </a:p>
        </p:txBody>
      </p:sp>
      <p:sp>
        <p:nvSpPr>
          <p:cNvPr id="2" name="TextBox 1"/>
          <p:cNvSpPr txBox="1"/>
          <p:nvPr/>
        </p:nvSpPr>
        <p:spPr>
          <a:xfrm>
            <a:off x="5029200" y="975896"/>
            <a:ext cx="3429001" cy="338554"/>
          </a:xfrm>
          <a:prstGeom prst="rect">
            <a:avLst/>
          </a:prstGeom>
          <a:noFill/>
        </p:spPr>
        <p:txBody>
          <a:bodyPr wrap="square" rtlCol="0">
            <a:spAutoFit/>
          </a:bodyPr>
          <a:lstStyle/>
          <a:p>
            <a:r>
              <a:rPr lang="en-US" sz="1600" dirty="0">
                <a:solidFill>
                  <a:prstClr val="black"/>
                </a:solidFill>
              </a:rPr>
              <a:t>Federal Poverty Levels (2013)</a:t>
            </a:r>
          </a:p>
        </p:txBody>
      </p:sp>
      <p:sp>
        <p:nvSpPr>
          <p:cNvPr id="11" name="TextBox 10"/>
          <p:cNvSpPr txBox="1"/>
          <p:nvPr/>
        </p:nvSpPr>
        <p:spPr>
          <a:xfrm>
            <a:off x="381000" y="304800"/>
            <a:ext cx="7010400" cy="584775"/>
          </a:xfrm>
          <a:prstGeom prst="rect">
            <a:avLst/>
          </a:prstGeom>
          <a:noFill/>
        </p:spPr>
        <p:txBody>
          <a:bodyPr wrap="square" rtlCol="0">
            <a:spAutoFit/>
          </a:bodyPr>
          <a:lstStyle/>
          <a:p>
            <a:r>
              <a:rPr lang="en-US" sz="3200" dirty="0" smtClean="0">
                <a:solidFill>
                  <a:srgbClr val="C00000"/>
                </a:solidFill>
                <a:latin typeface="Georgia" pitchFamily="18" charset="0"/>
              </a:rPr>
              <a:t>Insurance Exchanges</a:t>
            </a:r>
            <a:endParaRPr lang="en-US" sz="3200" dirty="0">
              <a:solidFill>
                <a:srgbClr val="C00000"/>
              </a:solidFill>
              <a:latin typeface="Georgia" pitchFamily="18" charset="0"/>
            </a:endParaRPr>
          </a:p>
        </p:txBody>
      </p:sp>
      <p:sp>
        <p:nvSpPr>
          <p:cNvPr id="12" name="Slide Number Placeholder 11"/>
          <p:cNvSpPr>
            <a:spLocks noGrp="1"/>
          </p:cNvSpPr>
          <p:nvPr>
            <p:ph type="sldNum" sz="quarter" idx="12"/>
          </p:nvPr>
        </p:nvSpPr>
        <p:spPr/>
        <p:txBody>
          <a:bodyPr/>
          <a:lstStyle/>
          <a:p>
            <a:fld id="{0E49032C-FC1D-455E-94CE-D351C1237721}"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13" name="Group 204"/>
          <p:cNvGraphicFramePr>
            <a:graphicFrameLocks noGrp="1"/>
          </p:cNvGraphicFramePr>
          <p:nvPr>
            <p:extLst>
              <p:ext uri="{D42A27DB-BD31-4B8C-83A1-F6EECF244321}">
                <p14:modId xmlns:p14="http://schemas.microsoft.com/office/powerpoint/2010/main" val="3934360758"/>
              </p:ext>
            </p:extLst>
          </p:nvPr>
        </p:nvGraphicFramePr>
        <p:xfrm>
          <a:off x="4572000" y="1447800"/>
          <a:ext cx="4191000" cy="4328160"/>
        </p:xfrm>
        <a:graphic>
          <a:graphicData uri="http://schemas.openxmlformats.org/drawingml/2006/table">
            <a:tbl>
              <a:tblPr>
                <a:gradFill rotWithShape="1">
                  <a:gsLst>
                    <a:gs pos="0">
                      <a:srgbClr val="688FCF">
                        <a:tint val="50000"/>
                        <a:satMod val="300000"/>
                      </a:srgbClr>
                    </a:gs>
                    <a:gs pos="35000">
                      <a:srgbClr val="688FCF">
                        <a:tint val="37000"/>
                        <a:satMod val="300000"/>
                      </a:srgbClr>
                    </a:gs>
                    <a:gs pos="100000">
                      <a:srgbClr val="688FCF">
                        <a:tint val="15000"/>
                        <a:satMod val="350000"/>
                      </a:srgbClr>
                    </a:gs>
                  </a:gsLst>
                  <a:lin ang="16200000" scaled="1"/>
                </a:gradFill>
                <a:effectLst>
                  <a:outerShdw blurRad="40000" dist="20000" dir="5400000" rotWithShape="0">
                    <a:srgbClr val="000000">
                      <a:alpha val="38000"/>
                    </a:srgbClr>
                  </a:outerShdw>
                </a:effectLst>
              </a:tblPr>
              <a:tblGrid>
                <a:gridCol w="955406"/>
                <a:gridCol w="1119741"/>
                <a:gridCol w="1042954"/>
                <a:gridCol w="1072899"/>
              </a:tblGrid>
              <a:tr h="902326">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1" u="none" strike="noStrike" cap="none" normalizeH="0" baseline="0" dirty="0" smtClean="0">
                          <a:ln>
                            <a:noFill/>
                          </a:ln>
                          <a:solidFill>
                            <a:schemeClr val="bg1"/>
                          </a:solidFill>
                          <a:effectLst/>
                        </a:rPr>
                        <a:t>Family Size</a:t>
                      </a:r>
                      <a:endParaRPr kumimoji="0" lang="en-US" sz="1200" b="1" i="0" u="none" strike="noStrike" cap="none" normalizeH="0" baseline="0" dirty="0" smtClean="0">
                        <a:ln>
                          <a:noFill/>
                        </a:ln>
                        <a:solidFill>
                          <a:schemeClr val="bg1"/>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88FCF"/>
                    </a:solid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1" u="none" strike="noStrike" cap="none" normalizeH="0" baseline="0" dirty="0" smtClean="0">
                          <a:ln>
                            <a:noFill/>
                          </a:ln>
                          <a:solidFill>
                            <a:schemeClr val="bg1"/>
                          </a:solidFill>
                          <a:effectLst/>
                        </a:rPr>
                        <a:t>Medicaid Eligibility</a:t>
                      </a:r>
                    </a:p>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1" u="none" strike="noStrike" cap="none" normalizeH="0" baseline="0" dirty="0" smtClean="0">
                          <a:ln>
                            <a:noFill/>
                          </a:ln>
                          <a:solidFill>
                            <a:schemeClr val="bg1"/>
                          </a:solidFill>
                          <a:effectLst/>
                        </a:rPr>
                        <a:t>100% FPL*</a:t>
                      </a:r>
                      <a:endParaRPr kumimoji="0" lang="en-US" sz="1200" b="1" i="0" u="none" strike="noStrike" cap="none" normalizeH="0" baseline="0" dirty="0" smtClean="0">
                        <a:ln>
                          <a:noFill/>
                        </a:ln>
                        <a:solidFill>
                          <a:schemeClr val="bg1"/>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88FCF"/>
                    </a:solid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1" u="none" strike="noStrike" cap="none" normalizeH="0" baseline="0" dirty="0" smtClean="0">
                          <a:ln>
                            <a:noFill/>
                          </a:ln>
                          <a:solidFill>
                            <a:schemeClr val="bg1"/>
                          </a:solidFill>
                          <a:effectLst/>
                        </a:rPr>
                        <a:t>Medicaid Eligibility</a:t>
                      </a:r>
                    </a:p>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1" u="none" strike="noStrike" cap="none" normalizeH="0" baseline="0" dirty="0" smtClean="0">
                          <a:ln>
                            <a:noFill/>
                          </a:ln>
                          <a:solidFill>
                            <a:schemeClr val="bg1"/>
                          </a:solidFill>
                          <a:effectLst/>
                        </a:rPr>
                        <a:t>138% FPL</a:t>
                      </a:r>
                      <a:endParaRPr kumimoji="0" lang="en-US" sz="1200" b="1" i="0" u="none" strike="noStrike" cap="none" normalizeH="0" baseline="0" dirty="0" smtClean="0">
                        <a:ln>
                          <a:noFill/>
                        </a:ln>
                        <a:solidFill>
                          <a:schemeClr val="bg1"/>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88FCF"/>
                    </a:solid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1" u="none" strike="noStrike" cap="none" normalizeH="0" baseline="0" dirty="0" smtClean="0">
                          <a:ln>
                            <a:noFill/>
                          </a:ln>
                          <a:solidFill>
                            <a:schemeClr val="bg1"/>
                          </a:solidFill>
                          <a:effectLst/>
                        </a:rPr>
                        <a:t>Exchange Subsidy up to 400% FPL</a:t>
                      </a:r>
                      <a:endParaRPr kumimoji="0" lang="en-US" sz="1200" b="1" i="0" u="none" strike="noStrike" cap="none" normalizeH="0" baseline="0" dirty="0" smtClean="0">
                        <a:ln>
                          <a:noFill/>
                        </a:ln>
                        <a:solidFill>
                          <a:schemeClr val="bg1"/>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88FCF"/>
                    </a:solidFill>
                  </a:tcPr>
                </a:tc>
              </a:tr>
              <a:tr h="360930">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$11,490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$15,856</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$45,960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360930">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2</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$15,510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$21,404</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$62,040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360930">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3</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$19,530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$26,951</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$78,120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360930">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4</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$23,550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$32,499</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$94,200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360930">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5</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$27,570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$38,046</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$110,280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360930">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6</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$31,590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$43,594</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$126,360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360930">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7</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$35,610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$49,142</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$142,440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360930">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8</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$39,630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$54,689</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$158,520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481241">
                <a:tc gridSpan="4">
                  <a:txBody>
                    <a:bodyPr/>
                    <a:lstStyle>
                      <a:defPPr>
                        <a:defRPr lang="en-US"/>
                      </a:defPPr>
                      <a:lvl1pPr marL="0" algn="l" defTabSz="914400" rtl="0" eaLnBrk="1" latinLnBrk="0" hangingPunct="1">
                        <a:defRPr sz="1800" kern="1200">
                          <a:solidFill>
                            <a:schemeClr val="tx1"/>
                          </a:solidFill>
                          <a:latin typeface="Verdana"/>
                          <a:ea typeface="ヒラギノ角ゴ Pro W3"/>
                        </a:defRPr>
                      </a:lvl1pPr>
                      <a:lvl2pPr marL="457200" algn="l" defTabSz="914400" rtl="0" eaLnBrk="1" latinLnBrk="0" hangingPunct="1">
                        <a:defRPr sz="1800" kern="1200">
                          <a:solidFill>
                            <a:schemeClr val="tx1"/>
                          </a:solidFill>
                          <a:latin typeface="Verdana"/>
                          <a:ea typeface="ヒラギノ角ゴ Pro W3"/>
                        </a:defRPr>
                      </a:lvl2pPr>
                      <a:lvl3pPr marL="914400" algn="l" defTabSz="914400" rtl="0" eaLnBrk="1" latinLnBrk="0" hangingPunct="1">
                        <a:defRPr sz="1800" kern="1200">
                          <a:solidFill>
                            <a:schemeClr val="tx1"/>
                          </a:solidFill>
                          <a:latin typeface="Verdana"/>
                          <a:ea typeface="ヒラギノ角ゴ Pro W3"/>
                        </a:defRPr>
                      </a:lvl3pPr>
                      <a:lvl4pPr marL="1371600" algn="l" defTabSz="914400" rtl="0" eaLnBrk="1" latinLnBrk="0" hangingPunct="1">
                        <a:defRPr sz="1800" kern="1200">
                          <a:solidFill>
                            <a:schemeClr val="tx1"/>
                          </a:solidFill>
                          <a:latin typeface="Verdana"/>
                          <a:ea typeface="ヒラギノ角ゴ Pro W3"/>
                        </a:defRPr>
                      </a:lvl4pPr>
                      <a:lvl5pPr marL="1828800" algn="l" defTabSz="914400" rtl="0" eaLnBrk="1" latinLnBrk="0" hangingPunct="1">
                        <a:defRPr sz="1800" kern="1200">
                          <a:solidFill>
                            <a:schemeClr val="tx1"/>
                          </a:solidFill>
                          <a:latin typeface="Verdana"/>
                          <a:ea typeface="ヒラギノ角ゴ Pro W3"/>
                        </a:defRPr>
                      </a:lvl5pPr>
                      <a:lvl6pPr marL="2286000" algn="l" defTabSz="914400" rtl="0" eaLnBrk="1" latinLnBrk="0" hangingPunct="1">
                        <a:defRPr sz="1800" kern="1200">
                          <a:solidFill>
                            <a:schemeClr val="tx1"/>
                          </a:solidFill>
                          <a:latin typeface="Verdana"/>
                          <a:ea typeface="ヒラギノ角ゴ Pro W3"/>
                        </a:defRPr>
                      </a:lvl6pPr>
                      <a:lvl7pPr marL="2743200" algn="l" defTabSz="914400" rtl="0" eaLnBrk="1" latinLnBrk="0" hangingPunct="1">
                        <a:defRPr sz="1800" kern="1200">
                          <a:solidFill>
                            <a:schemeClr val="tx1"/>
                          </a:solidFill>
                          <a:latin typeface="Verdana"/>
                          <a:ea typeface="ヒラギノ角ゴ Pro W3"/>
                        </a:defRPr>
                      </a:lvl7pPr>
                      <a:lvl8pPr marL="3200400" algn="l" defTabSz="914400" rtl="0" eaLnBrk="1" latinLnBrk="0" hangingPunct="1">
                        <a:defRPr sz="1800" kern="1200">
                          <a:solidFill>
                            <a:schemeClr val="tx1"/>
                          </a:solidFill>
                          <a:latin typeface="Verdana"/>
                          <a:ea typeface="ヒラギノ角ゴ Pro W3"/>
                        </a:defRPr>
                      </a:lvl8pPr>
                      <a:lvl9pPr marL="3657600" algn="l" defTabSz="914400" rtl="0" eaLnBrk="1" latinLnBrk="0" hangingPunct="1">
                        <a:defRPr sz="1800" kern="1200">
                          <a:solidFill>
                            <a:schemeClr val="tx1"/>
                          </a:solidFill>
                          <a:latin typeface="Verdana"/>
                          <a:ea typeface="ヒラギノ角ゴ Pro W3"/>
                        </a:defRPr>
                      </a:lvl9pPr>
                    </a:lstStyle>
                    <a:p>
                      <a:pPr marL="0" marR="0" lvl="0" indent="0" algn="l" defTabSz="865188" rtl="0" eaLnBrk="0" fontAlgn="base" latinLnBrk="0" hangingPunct="0">
                        <a:lnSpc>
                          <a:spcPct val="100000"/>
                        </a:lnSpc>
                        <a:spcBef>
                          <a:spcPts val="0"/>
                        </a:spcBef>
                        <a:spcAft>
                          <a:spcPct val="0"/>
                        </a:spcAft>
                        <a:buClrTx/>
                        <a:buSzTx/>
                        <a:buFont typeface="Wingdings" pitchFamily="2" charset="2"/>
                        <a:buNone/>
                        <a:tabLst/>
                      </a:pPr>
                      <a:r>
                        <a:rPr kumimoji="0" lang="en-US" sz="1000" u="none" strike="noStrike" cap="none" normalizeH="0" baseline="0" dirty="0" smtClean="0">
                          <a:ln>
                            <a:noFill/>
                          </a:ln>
                          <a:effectLst/>
                        </a:rPr>
                        <a:t>* For family units of more than 8 members, add $4,020 per additional person</a:t>
                      </a:r>
                      <a:endParaRPr kumimoji="0" lang="en-US" sz="10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553677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04800" y="152400"/>
            <a:ext cx="8686800" cy="1143000"/>
          </a:xfrm>
        </p:spPr>
        <p:txBody>
          <a:bodyPr>
            <a:normAutofit/>
          </a:bodyPr>
          <a:lstStyle/>
          <a:p>
            <a:pPr algn="l" fontAlgn="base">
              <a:lnSpc>
                <a:spcPct val="105000"/>
              </a:lnSpc>
              <a:spcAft>
                <a:spcPct val="0"/>
              </a:spcAft>
            </a:pPr>
            <a:r>
              <a:rPr lang="en-US" sz="3000" dirty="0" smtClean="0">
                <a:solidFill>
                  <a:schemeClr val="tx2"/>
                </a:solidFill>
                <a:latin typeface="Georgia" pitchFamily="18" charset="0"/>
              </a:rPr>
              <a:t/>
            </a:r>
            <a:br>
              <a:rPr lang="en-US" sz="3000" dirty="0" smtClean="0">
                <a:solidFill>
                  <a:schemeClr val="tx2"/>
                </a:solidFill>
                <a:latin typeface="Georgia" pitchFamily="18" charset="0"/>
              </a:rPr>
            </a:br>
            <a:r>
              <a:rPr lang="en-US" dirty="0" smtClean="0">
                <a:solidFill>
                  <a:schemeClr val="tx2"/>
                </a:solidFill>
                <a:latin typeface="Georgia" pitchFamily="18" charset="0"/>
              </a:rPr>
              <a:t>Insurance Exchanges</a:t>
            </a:r>
          </a:p>
        </p:txBody>
      </p:sp>
      <p:sp>
        <p:nvSpPr>
          <p:cNvPr id="12" name="TextBox 11"/>
          <p:cNvSpPr txBox="1"/>
          <p:nvPr/>
        </p:nvSpPr>
        <p:spPr>
          <a:xfrm>
            <a:off x="533400" y="6352401"/>
            <a:ext cx="8153400" cy="276999"/>
          </a:xfrm>
          <a:prstGeom prst="rect">
            <a:avLst/>
          </a:prstGeom>
          <a:noFill/>
        </p:spPr>
        <p:txBody>
          <a:bodyPr wrap="square" rtlCol="0">
            <a:spAutoFit/>
          </a:bodyPr>
          <a:lstStyle/>
          <a:p>
            <a:r>
              <a:rPr lang="en-US" sz="1000" dirty="0" smtClean="0">
                <a:solidFill>
                  <a:prstClr val="black"/>
                </a:solidFill>
              </a:rPr>
              <a:t>Sources:  Associated Press, Urban Institute, Kaiser Family Foundation, and HHS (as of 1/15/13</a:t>
            </a:r>
            <a:r>
              <a:rPr lang="en-US" sz="1200" dirty="0" smtClean="0">
                <a:solidFill>
                  <a:prstClr val="black"/>
                </a:solidFill>
              </a:rPr>
              <a:t>)</a:t>
            </a:r>
            <a:endParaRPr lang="en-US" sz="1200" dirty="0">
              <a:solidFill>
                <a:prstClr val="black"/>
              </a:solidFill>
            </a:endParaRPr>
          </a:p>
        </p:txBody>
      </p:sp>
      <p:graphicFrame>
        <p:nvGraphicFramePr>
          <p:cNvPr id="120835" name="Object 3"/>
          <p:cNvGraphicFramePr>
            <a:graphicFrameLocks noChangeAspect="1"/>
          </p:cNvGraphicFramePr>
          <p:nvPr>
            <p:extLst>
              <p:ext uri="{D42A27DB-BD31-4B8C-83A1-F6EECF244321}">
                <p14:modId xmlns:p14="http://schemas.microsoft.com/office/powerpoint/2010/main" val="959092950"/>
              </p:ext>
            </p:extLst>
          </p:nvPr>
        </p:nvGraphicFramePr>
        <p:xfrm>
          <a:off x="609600" y="1295400"/>
          <a:ext cx="7924800" cy="4972050"/>
        </p:xfrm>
        <a:graphic>
          <a:graphicData uri="http://schemas.openxmlformats.org/presentationml/2006/ole">
            <mc:AlternateContent xmlns:mc="http://schemas.openxmlformats.org/markup-compatibility/2006">
              <mc:Choice xmlns:v="urn:schemas-microsoft-com:vml" Requires="v">
                <p:oleObj spid="_x0000_s286723" name="Worksheet" r:id="rId5" imgW="7553216" imgH="4972177" progId="Excel.Sheet.12">
                  <p:embed/>
                </p:oleObj>
              </mc:Choice>
              <mc:Fallback>
                <p:oleObj name="Worksheet" r:id="rId5" imgW="7553216" imgH="4972177" progId="Excel.Shee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295400"/>
                        <a:ext cx="79248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0E49032C-FC1D-455E-94CE-D351C1237721}"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315816968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smtClean="0"/>
              <a:t>Insurance Exchanges</a:t>
            </a:r>
          </a:p>
        </p:txBody>
      </p:sp>
      <p:sp>
        <p:nvSpPr>
          <p:cNvPr id="6148" name="Rectangle 3"/>
          <p:cNvSpPr>
            <a:spLocks noGrp="1" noChangeArrowheads="1"/>
          </p:cNvSpPr>
          <p:nvPr>
            <p:ph idx="1"/>
          </p:nvPr>
        </p:nvSpPr>
        <p:spPr>
          <a:xfrm>
            <a:off x="533400" y="990600"/>
            <a:ext cx="8229600" cy="5047672"/>
          </a:xfrm>
        </p:spPr>
        <p:txBody>
          <a:bodyPr>
            <a:noAutofit/>
          </a:bodyPr>
          <a:lstStyle/>
          <a:p>
            <a:pPr>
              <a:spcBef>
                <a:spcPts val="600"/>
              </a:spcBef>
              <a:buClr>
                <a:schemeClr val="tx1"/>
              </a:buClr>
            </a:pPr>
            <a:r>
              <a:rPr lang="en-US" sz="1600" dirty="0" smtClean="0"/>
              <a:t>Every U.S. citizen and resident alien will be able to purchase an individual medical insurance policy from the exchange</a:t>
            </a:r>
          </a:p>
          <a:p>
            <a:pPr>
              <a:spcBef>
                <a:spcPts val="600"/>
              </a:spcBef>
              <a:buClr>
                <a:schemeClr val="tx1"/>
              </a:buClr>
            </a:pPr>
            <a:r>
              <a:rPr lang="en-US" sz="1600" dirty="0" smtClean="0"/>
              <a:t>An individual and his/her family will qualify for a </a:t>
            </a:r>
            <a:r>
              <a:rPr lang="en-US" sz="1600" u="sng" dirty="0" smtClean="0"/>
              <a:t>federal subsidy </a:t>
            </a:r>
            <a:r>
              <a:rPr lang="en-US" sz="1600" dirty="0" smtClean="0"/>
              <a:t>towards the cost of individual insurance purchased from an exchange if:</a:t>
            </a:r>
          </a:p>
          <a:p>
            <a:pPr lvl="1">
              <a:spcBef>
                <a:spcPts val="600"/>
              </a:spcBef>
              <a:buClr>
                <a:schemeClr val="tx1"/>
              </a:buClr>
            </a:pPr>
            <a:r>
              <a:rPr lang="en-US" sz="1600" dirty="0" smtClean="0"/>
              <a:t>The individual has household income below 400% of the Federal Poverty Level; </a:t>
            </a:r>
            <a:r>
              <a:rPr lang="en-US" sz="1600" u="sng" dirty="0" smtClean="0"/>
              <a:t>and</a:t>
            </a:r>
          </a:p>
          <a:p>
            <a:pPr lvl="1">
              <a:spcBef>
                <a:spcPts val="600"/>
              </a:spcBef>
              <a:buClr>
                <a:schemeClr val="tx1"/>
              </a:buClr>
            </a:pPr>
            <a:r>
              <a:rPr lang="en-US" sz="1600" dirty="0" smtClean="0"/>
              <a:t>The individual does not qualify for free Medicaid coverage (i.e. household is above 138% of the Federal Poverty Level, or above 100% of FPL in states that do not adopt Medicaid expansion); </a:t>
            </a:r>
            <a:r>
              <a:rPr lang="en-US" sz="1600" u="sng" dirty="0" smtClean="0"/>
              <a:t>and </a:t>
            </a:r>
          </a:p>
          <a:p>
            <a:pPr lvl="1">
              <a:spcBef>
                <a:spcPts val="600"/>
              </a:spcBef>
              <a:buClr>
                <a:schemeClr val="tx1"/>
              </a:buClr>
            </a:pPr>
            <a:r>
              <a:rPr lang="en-US" sz="1600" dirty="0" smtClean="0"/>
              <a:t>Either of the following requirements is met:</a:t>
            </a:r>
          </a:p>
          <a:p>
            <a:pPr lvl="2">
              <a:spcBef>
                <a:spcPts val="600"/>
              </a:spcBef>
              <a:buClr>
                <a:schemeClr val="tx1"/>
              </a:buClr>
            </a:pPr>
            <a:r>
              <a:rPr lang="en-US" sz="1600" dirty="0" smtClean="0"/>
              <a:t>The individual is NOT eligible for an employer’s medical plan that provides minimum essential benefits and a minimum actuarial value of 60%; </a:t>
            </a:r>
            <a:r>
              <a:rPr lang="en-US" sz="1600" u="sng" dirty="0" smtClean="0"/>
              <a:t>or</a:t>
            </a:r>
          </a:p>
          <a:p>
            <a:pPr lvl="2">
              <a:spcBef>
                <a:spcPts val="600"/>
              </a:spcBef>
              <a:buClr>
                <a:schemeClr val="tx1"/>
              </a:buClr>
            </a:pPr>
            <a:r>
              <a:rPr lang="en-US" sz="1600" dirty="0" smtClean="0"/>
              <a:t>The individual is eligible for an employer’s medical plan that meets the above criteria, but he/she is </a:t>
            </a:r>
            <a:r>
              <a:rPr lang="en-US" sz="1600" u="sng" dirty="0" smtClean="0"/>
              <a:t>not</a:t>
            </a:r>
            <a:r>
              <a:rPr lang="en-US" sz="1600" dirty="0" smtClean="0"/>
              <a:t> covered by that plan, </a:t>
            </a:r>
            <a:r>
              <a:rPr lang="en-US" sz="1600" u="sng" dirty="0" smtClean="0"/>
              <a:t>and</a:t>
            </a:r>
            <a:r>
              <a:rPr lang="en-US" sz="1600" dirty="0" smtClean="0"/>
              <a:t> the employer’s plan is not “affordable” (i.e. the employee contribution for individual (not 2-party or family) coverage under the cheapest medical plan option from the employer exceeds 9.5% of the employee’s household income)</a:t>
            </a:r>
          </a:p>
          <a:p>
            <a:pPr lvl="1">
              <a:spcBef>
                <a:spcPts val="600"/>
              </a:spcBef>
              <a:buClr>
                <a:schemeClr val="tx1"/>
              </a:buClr>
            </a:pPr>
            <a:endParaRPr lang="en-US" sz="1600" dirty="0" smtClean="0"/>
          </a:p>
          <a:p>
            <a:pPr>
              <a:spcBef>
                <a:spcPts val="600"/>
              </a:spcBef>
              <a:buClr>
                <a:schemeClr val="tx1"/>
              </a:buClr>
              <a:buNone/>
            </a:pPr>
            <a:endParaRPr lang="en-US" sz="2000" dirty="0" smtClean="0"/>
          </a:p>
        </p:txBody>
      </p:sp>
      <p:sp>
        <p:nvSpPr>
          <p:cNvPr id="5" name="Slide Number Placeholder 4"/>
          <p:cNvSpPr>
            <a:spLocks noGrp="1"/>
          </p:cNvSpPr>
          <p:nvPr>
            <p:ph type="sldNum" sz="quarter" idx="12"/>
          </p:nvPr>
        </p:nvSpPr>
        <p:spPr/>
        <p:txBody>
          <a:bodyPr/>
          <a:lstStyle/>
          <a:p>
            <a:fld id="{0E49032C-FC1D-455E-94CE-D351C1237721}" type="slidenum">
              <a:rPr lang="en-US" smtClean="0"/>
              <a:pPr/>
              <a:t>8</a:t>
            </a:fld>
            <a:endParaRPr lang="en-US"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B_Tempate">
  <a:themeElements>
    <a:clrScheme name="Wells Fargo PowerPoint">
      <a:dk1>
        <a:sysClr val="windowText" lastClr="000000"/>
      </a:dk1>
      <a:lt1>
        <a:sysClr val="window" lastClr="FFFFFF"/>
      </a:lt1>
      <a:dk2>
        <a:srgbClr val="BB0826"/>
      </a:dk2>
      <a:lt2>
        <a:srgbClr val="739600"/>
      </a:lt2>
      <a:accent1>
        <a:srgbClr val="C2BF00"/>
      </a:accent1>
      <a:accent2>
        <a:srgbClr val="F28B13"/>
      </a:accent2>
      <a:accent3>
        <a:srgbClr val="F25316"/>
      </a:accent3>
      <a:accent4>
        <a:srgbClr val="688FCF"/>
      </a:accent4>
      <a:accent5>
        <a:srgbClr val="824A91"/>
      </a:accent5>
      <a:accent6>
        <a:srgbClr val="AFAFAF"/>
      </a:accent6>
      <a:hlink>
        <a:srgbClr val="44464A"/>
      </a:hlink>
      <a:folHlink>
        <a:srgbClr val="8D6B40"/>
      </a:folHlink>
    </a:clrScheme>
    <a:fontScheme name="Wells Farg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Custom Color 1">
      <a:srgbClr val="FCC60A"/>
    </a:custClr>
    <a:custClr name="Custom Color 2">
      <a:srgbClr val="A4BCE2"/>
    </a:custClr>
    <a:custClr name="Custom Color 3">
      <a:srgbClr val="F7B971"/>
    </a:custClr>
    <a:custClr name="Custom Color 4">
      <a:srgbClr val="ABC071"/>
    </a:custClr>
    <a:custClr name="Custom Color 5">
      <a:srgbClr val="F79873"/>
    </a:custClr>
    <a:custClr name="Custom Color 6">
      <a:srgbClr val="DAD971"/>
    </a:custClr>
    <a:custClr name="Custom Color 7">
      <a:srgbClr val="A177AD"/>
    </a:custClr>
    <a:custClr name="Custom Color 8">
      <a:srgbClr val="F2E2BD"/>
    </a:custClr>
    <a:custClr name="Custom Color 9">
      <a:srgbClr val="704610"/>
    </a:custClr>
    <a:custClr name="Custom Color 10">
      <a:srgbClr val="A99070"/>
    </a:custClr>
  </a:custClrLst>
</a:theme>
</file>

<file path=ppt/theme/theme2.xml><?xml version="1.0" encoding="utf-8"?>
<a:theme xmlns:a="http://schemas.openxmlformats.org/drawingml/2006/main" name="1_WFB_Tempate">
  <a:themeElements>
    <a:clrScheme name="Wells_Fargo_colors">
      <a:dk1>
        <a:sysClr val="windowText" lastClr="000000"/>
      </a:dk1>
      <a:lt1>
        <a:sysClr val="window" lastClr="FFFFFF"/>
      </a:lt1>
      <a:dk2>
        <a:srgbClr val="BB0826"/>
      </a:dk2>
      <a:lt2>
        <a:srgbClr val="739600"/>
      </a:lt2>
      <a:accent1>
        <a:srgbClr val="C2BF00"/>
      </a:accent1>
      <a:accent2>
        <a:srgbClr val="F28B13"/>
      </a:accent2>
      <a:accent3>
        <a:srgbClr val="F25316"/>
      </a:accent3>
      <a:accent4>
        <a:srgbClr val="688FCF"/>
      </a:accent4>
      <a:accent5>
        <a:srgbClr val="631D76"/>
      </a:accent5>
      <a:accent6>
        <a:srgbClr val="8F8F8F"/>
      </a:accent6>
      <a:hlink>
        <a:srgbClr val="44464A"/>
      </a:hlink>
      <a:folHlink>
        <a:srgbClr val="D7D3C7"/>
      </a:folHlink>
    </a:clrScheme>
    <a:fontScheme name="Wells Farg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Custom Color 1">
      <a:srgbClr val="FCC60A"/>
    </a:custClr>
    <a:custClr name="Custom Color 2">
      <a:srgbClr val="A4BCE2"/>
    </a:custClr>
    <a:custClr name="Custom Color 3">
      <a:srgbClr val="F7B971"/>
    </a:custClr>
    <a:custClr name="Custom Color 4">
      <a:srgbClr val="ABC071"/>
    </a:custClr>
    <a:custClr name="Custom Color 5">
      <a:srgbClr val="F79873"/>
    </a:custClr>
    <a:custClr name="Custom Color 6">
      <a:srgbClr val="DAD971"/>
    </a:custClr>
    <a:custClr name="Custom Color 7">
      <a:srgbClr val="A177AD"/>
    </a:custClr>
    <a:custClr name="Custom Color 8">
      <a:srgbClr val="F2E2BD"/>
    </a:custClr>
    <a:custClr name="Custom Color 9">
      <a:srgbClr val="704610"/>
    </a:custClr>
    <a:custClr name="Custom Color 10">
      <a:srgbClr val="A99070"/>
    </a:custClr>
  </a:custClrLst>
</a:theme>
</file>

<file path=ppt/theme/theme3.xml><?xml version="1.0" encoding="utf-8"?>
<a:theme xmlns:a="http://schemas.openxmlformats.org/drawingml/2006/main" name="WFB_Template">
  <a:themeElements>
    <a:clrScheme name="Wells Fargo PowerPoint">
      <a:dk1>
        <a:sysClr val="windowText" lastClr="000000"/>
      </a:dk1>
      <a:lt1>
        <a:sysClr val="window" lastClr="FFFFFF"/>
      </a:lt1>
      <a:dk2>
        <a:srgbClr val="BB0826"/>
      </a:dk2>
      <a:lt2>
        <a:srgbClr val="739600"/>
      </a:lt2>
      <a:accent1>
        <a:srgbClr val="C2BF00"/>
      </a:accent1>
      <a:accent2>
        <a:srgbClr val="F28B13"/>
      </a:accent2>
      <a:accent3>
        <a:srgbClr val="F25316"/>
      </a:accent3>
      <a:accent4>
        <a:srgbClr val="688FCF"/>
      </a:accent4>
      <a:accent5>
        <a:srgbClr val="824A91"/>
      </a:accent5>
      <a:accent6>
        <a:srgbClr val="AFAFAF"/>
      </a:accent6>
      <a:hlink>
        <a:srgbClr val="44464A"/>
      </a:hlink>
      <a:folHlink>
        <a:srgbClr val="8D6B40"/>
      </a:folHlink>
    </a:clrScheme>
    <a:fontScheme name="WFB_Template">
      <a:majorFont>
        <a:latin typeface="Georgia"/>
        <a:ea typeface="MS PGothic"/>
        <a:cs typeface="MS PGothic"/>
      </a:majorFont>
      <a:minorFont>
        <a:latin typeface="Verdan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88FCF"/>
        </a:solidFill>
        <a:ln w="38100" cap="flat" cmpd="sng" algn="ctr">
          <a:noFill/>
          <a:prstDash val="solid"/>
          <a:round/>
          <a:headEnd type="none" w="med" len="med"/>
          <a:tailEnd type="none" w="med" len="med"/>
        </a:ln>
        <a:effectLst/>
      </a:spPr>
      <a:bodyPr vert="horz" wrap="square" lIns="45720" tIns="45716" rIns="45720" bIns="45716"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ea typeface="MS PGothic"/>
            <a:cs typeface="MS PGothic"/>
          </a:defRPr>
        </a:defPPr>
      </a:lstStyle>
    </a:spDef>
    <a:lnDef>
      <a:spPr bwMode="auto">
        <a:xfrm>
          <a:off x="0" y="0"/>
          <a:ext cx="1" cy="1"/>
        </a:xfrm>
        <a:custGeom>
          <a:avLst/>
          <a:gdLst/>
          <a:ahLst/>
          <a:cxnLst/>
          <a:rect l="0" t="0" r="0" b="0"/>
          <a:pathLst/>
        </a:custGeom>
        <a:solidFill>
          <a:srgbClr val="688FCF"/>
        </a:solidFill>
        <a:ln w="38100" cap="flat" cmpd="sng" algn="ctr">
          <a:noFill/>
          <a:prstDash val="solid"/>
          <a:round/>
          <a:headEnd type="none" w="med" len="med"/>
          <a:tailEnd type="none" w="med" len="med"/>
        </a:ln>
        <a:effectLst/>
      </a:spPr>
      <a:bodyPr vert="horz" wrap="square" lIns="45720" tIns="45716" rIns="45720" bIns="45716"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ea typeface="MS PGothic"/>
            <a:cs typeface="MS PGothic"/>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Wells_Fargo_colors">
      <a:dk1>
        <a:sysClr val="windowText" lastClr="000000"/>
      </a:dk1>
      <a:lt1>
        <a:sysClr val="window" lastClr="FFFFFF"/>
      </a:lt1>
      <a:dk2>
        <a:srgbClr val="BB0826"/>
      </a:dk2>
      <a:lt2>
        <a:srgbClr val="739600"/>
      </a:lt2>
      <a:accent1>
        <a:srgbClr val="C2BF00"/>
      </a:accent1>
      <a:accent2>
        <a:srgbClr val="F28B13"/>
      </a:accent2>
      <a:accent3>
        <a:srgbClr val="F25316"/>
      </a:accent3>
      <a:accent4>
        <a:srgbClr val="688FCF"/>
      </a:accent4>
      <a:accent5>
        <a:srgbClr val="631D76"/>
      </a:accent5>
      <a:accent6>
        <a:srgbClr val="8F8F8F"/>
      </a:accent6>
      <a:hlink>
        <a:srgbClr val="44464A"/>
      </a:hlink>
      <a:folHlink>
        <a:srgbClr val="D7D3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OB xmlns="d02e8d43-4c5d-4185-9f50-7dc4ca9bb336" xsi:nil="true"/>
    <Group xmlns="5f661a04-56b8-4435-b3f7-d1ec5729057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486E06EEF5D14B96BAFF1820210796" ma:contentTypeVersion="2" ma:contentTypeDescription="Create a new document." ma:contentTypeScope="" ma:versionID="28b2f4cc2f247614b9185b8b874cea8c">
  <xsd:schema xmlns:xsd="http://www.w3.org/2001/XMLSchema" xmlns:p="http://schemas.microsoft.com/office/2006/metadata/properties" xmlns:ns2="5f661a04-56b8-4435-b3f7-d1ec57290577" xmlns:ns3="d02e8d43-4c5d-4185-9f50-7dc4ca9bb336" targetNamespace="http://schemas.microsoft.com/office/2006/metadata/properties" ma:root="true" ma:fieldsID="251e9d77da940e6495bac05f4625d939" ns2:_="" ns3:_="">
    <xsd:import namespace="5f661a04-56b8-4435-b3f7-d1ec57290577"/>
    <xsd:import namespace="d02e8d43-4c5d-4185-9f50-7dc4ca9bb336"/>
    <xsd:element name="properties">
      <xsd:complexType>
        <xsd:sequence>
          <xsd:element name="documentManagement">
            <xsd:complexType>
              <xsd:all>
                <xsd:element ref="ns2:Group" minOccurs="0"/>
                <xsd:element ref="ns3:LOB" minOccurs="0"/>
              </xsd:all>
            </xsd:complexType>
          </xsd:element>
        </xsd:sequence>
      </xsd:complexType>
    </xsd:element>
  </xsd:schema>
  <xsd:schema xmlns:xsd="http://www.w3.org/2001/XMLSchema" xmlns:dms="http://schemas.microsoft.com/office/2006/documentManagement/types" targetNamespace="5f661a04-56b8-4435-b3f7-d1ec57290577" elementFormDefault="qualified">
    <xsd:import namespace="http://schemas.microsoft.com/office/2006/documentManagement/types"/>
    <xsd:element name="Group" ma:index="8" nillable="true" ma:displayName="Group" ma:format="Dropdown" ma:internalName="Group">
      <xsd:simpleType>
        <xsd:restriction base="dms:Choice">
          <xsd:enumeration value="Wells Fargo Bank Executive Team"/>
          <xsd:enumeration value="Senior Management"/>
          <xsd:enumeration value="Company Subsidiaries"/>
          <xsd:enumeration value="American E &amp; S"/>
          <xsd:enumeration value="Casualty Practice"/>
          <xsd:enumeration value="Employee Benefits Practice"/>
          <xsd:enumeration value="Finance"/>
          <xsd:enumeration value="International Practice"/>
          <xsd:enumeration value="Market Security"/>
          <xsd:enumeration value="Marketing and Specialty Sales"/>
          <xsd:enumeration value="Marketing Communications"/>
          <xsd:enumeration value="P&amp;C Market Relations, Programs, Special Risk, Premium Finance"/>
          <xsd:enumeration value="Professional Risk and SERT Practice"/>
          <xsd:enumeration value="Property Practice"/>
          <xsd:enumeration value="Risk Control, Claims &amp; Loss Control Practice"/>
          <xsd:enumeration value="Risk Management Advisory Board"/>
          <xsd:enumeration value="Sales Strategy and Partnerships"/>
        </xsd:restriction>
      </xsd:simpleType>
    </xsd:element>
  </xsd:schema>
  <xsd:schema xmlns:xsd="http://www.w3.org/2001/XMLSchema" xmlns:dms="http://schemas.microsoft.com/office/2006/documentManagement/types" targetNamespace="d02e8d43-4c5d-4185-9f50-7dc4ca9bb336" elementFormDefault="qualified">
    <xsd:import namespace="http://schemas.microsoft.com/office/2006/documentManagement/types"/>
    <xsd:element name="LOB" ma:index="9" nillable="true" ma:displayName="LOB" ma:default="Wells Fargo Insurance Services" ma:format="Dropdown" ma:internalName="LOB">
      <xsd:simpleType>
        <xsd:restriction base="dms:Choice">
          <xsd:enumeration value="Wells Fargo Insurance Services"/>
          <xsd:enumeration value="Wells Fargo Special Risks"/>
          <xsd:enumeration value="Wells Fargo Third Party Administrators"/>
          <xsd:enumeration value="Misc."/>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Subjec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F04FD2-AAA9-4A82-821D-8B0DCB2CFE5A}">
  <ds:schemaRefs>
    <ds:schemaRef ds:uri="http://purl.org/dc/dcmitype/"/>
    <ds:schemaRef ds:uri="http://www.w3.org/XML/1998/namespace"/>
    <ds:schemaRef ds:uri="http://purl.org/dc/elements/1.1/"/>
    <ds:schemaRef ds:uri="http://schemas.microsoft.com/office/2006/documentManagement/types"/>
    <ds:schemaRef ds:uri="http://schemas.openxmlformats.org/package/2006/metadata/core-properties"/>
    <ds:schemaRef ds:uri="http://purl.org/dc/terms/"/>
    <ds:schemaRef ds:uri="d02e8d43-4c5d-4185-9f50-7dc4ca9bb336"/>
    <ds:schemaRef ds:uri="5f661a04-56b8-4435-b3f7-d1ec57290577"/>
    <ds:schemaRef ds:uri="http://schemas.microsoft.com/office/2006/metadata/properties"/>
  </ds:schemaRefs>
</ds:datastoreItem>
</file>

<file path=customXml/itemProps2.xml><?xml version="1.0" encoding="utf-8"?>
<ds:datastoreItem xmlns:ds="http://schemas.openxmlformats.org/officeDocument/2006/customXml" ds:itemID="{B0B4D079-FFFA-4C94-A8BE-CB2CCC5A9B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661a04-56b8-4435-b3f7-d1ec57290577"/>
    <ds:schemaRef ds:uri="d02e8d43-4c5d-4185-9f50-7dc4ca9bb33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4F3BFC0-52A3-4FCB-96B5-DE6CB7F4A4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WFB_Tempate</Template>
  <TotalTime>5597</TotalTime>
  <Words>5273</Words>
  <Application>Microsoft Office PowerPoint</Application>
  <PresentationFormat>On-screen Show (4:3)</PresentationFormat>
  <Paragraphs>378</Paragraphs>
  <Slides>41</Slides>
  <Notes>16</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41</vt:i4>
      </vt:variant>
    </vt:vector>
  </HeadingPairs>
  <TitlesOfParts>
    <vt:vector size="47" baseType="lpstr">
      <vt:lpstr>WFB_Tempate</vt:lpstr>
      <vt:lpstr>1_WFB_Tempate</vt:lpstr>
      <vt:lpstr>WFB_Template</vt:lpstr>
      <vt:lpstr>Custom Design</vt:lpstr>
      <vt:lpstr>1_Custom Design</vt:lpstr>
      <vt:lpstr>Worksheet</vt:lpstr>
      <vt:lpstr>  How the 2010 Health Care Bills Are Currently Affecting Cities and Other Government Agencies</vt:lpstr>
      <vt:lpstr>Agenda</vt:lpstr>
      <vt:lpstr>Patient-Centered Outcomes Research Trust Fund Fee </vt:lpstr>
      <vt:lpstr>Patient-Centered Outcomes Research Trust Fund Fee </vt:lpstr>
      <vt:lpstr>Individual Mandate </vt:lpstr>
      <vt:lpstr>Insurance Exchanges</vt:lpstr>
      <vt:lpstr>PowerPoint Presentation</vt:lpstr>
      <vt:lpstr> Insurance Exchanges</vt:lpstr>
      <vt:lpstr>Insurance Exchanges</vt:lpstr>
      <vt:lpstr>PowerPoint Presentation</vt:lpstr>
      <vt:lpstr>Employer Shared Responsibility</vt:lpstr>
      <vt:lpstr>Employer Shared Responsibility</vt:lpstr>
      <vt:lpstr>Employer Shared Responsibility</vt:lpstr>
      <vt:lpstr>Employer Shared Responsibility</vt:lpstr>
      <vt:lpstr>Liability for $2,000 Per Year Penalty</vt:lpstr>
      <vt:lpstr>Liability for $2,000 Per Year Penalty</vt:lpstr>
      <vt:lpstr>PowerPoint Presentation</vt:lpstr>
      <vt:lpstr>Liability for $3,000 Per Year Penalty</vt:lpstr>
      <vt:lpstr>Liability for $3,000 Per Year Penalty</vt:lpstr>
      <vt:lpstr>Liability for $3,000 Per Year Penalty</vt:lpstr>
      <vt:lpstr>  Who is a Full-Time Employee</vt:lpstr>
      <vt:lpstr>  Who is a Full-Time Employee</vt:lpstr>
      <vt:lpstr>  Who is a Full-Time Employee</vt:lpstr>
      <vt:lpstr>  Who is a Full-Time Employee</vt:lpstr>
      <vt:lpstr>  Who is a Full-Time Employee</vt:lpstr>
      <vt:lpstr>  Who is a Full-Time Employee</vt:lpstr>
      <vt:lpstr>  Who is a Full-Time Employee</vt:lpstr>
      <vt:lpstr>  Who is a Full-Time Employee</vt:lpstr>
      <vt:lpstr>  Who is a Full-Time Employee</vt:lpstr>
      <vt:lpstr>  Who is a Full-Time Employee</vt:lpstr>
      <vt:lpstr>  Who is a Full-Time Employee</vt:lpstr>
      <vt:lpstr>  Who is a Full-Time Employee</vt:lpstr>
      <vt:lpstr>  Who is a Full-Time Employee</vt:lpstr>
      <vt:lpstr>  Who is a Full-Time Employee</vt:lpstr>
      <vt:lpstr>  Who is a Full-Time Employee</vt:lpstr>
      <vt:lpstr>  Who is a Full-Time Employee</vt:lpstr>
      <vt:lpstr>  Who is a Full-Time Employee</vt:lpstr>
      <vt:lpstr>  Effective Date</vt:lpstr>
      <vt:lpstr>  Effective Date</vt:lpstr>
      <vt:lpstr>  Effective Date</vt:lpstr>
      <vt:lpstr>Questions?</vt:lpstr>
    </vt:vector>
  </TitlesOfParts>
  <Company>Wells Fargo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WFI PPT Horizontal Template 2007 version</dc:title>
  <dc:creator>naty0221</dc:creator>
  <dc:description>Wells Fargo PPT 2007 Template V. 3.0</dc:description>
  <cp:lastModifiedBy>Janet</cp:lastModifiedBy>
  <cp:revision>481</cp:revision>
  <dcterms:created xsi:type="dcterms:W3CDTF">2010-11-19T16:43:09Z</dcterms:created>
  <dcterms:modified xsi:type="dcterms:W3CDTF">2013-02-21T17:59:17Z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0x01010031486E06EEF5D14B96BAFF1820210796</vt:lpwstr>
  </property>
</Properties>
</file>