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48" r:id="rId1"/>
  </p:sldMasterIdLst>
  <p:notesMasterIdLst>
    <p:notesMasterId r:id="rId56"/>
  </p:notesMasterIdLst>
  <p:sldIdLst>
    <p:sldId id="256" r:id="rId2"/>
    <p:sldId id="356" r:id="rId3"/>
    <p:sldId id="302" r:id="rId4"/>
    <p:sldId id="303" r:id="rId5"/>
    <p:sldId id="304" r:id="rId6"/>
    <p:sldId id="305" r:id="rId7"/>
    <p:sldId id="306" r:id="rId8"/>
    <p:sldId id="307" r:id="rId9"/>
    <p:sldId id="308" r:id="rId10"/>
    <p:sldId id="309" r:id="rId11"/>
    <p:sldId id="310" r:id="rId12"/>
    <p:sldId id="311" r:id="rId13"/>
    <p:sldId id="312" r:id="rId14"/>
    <p:sldId id="313" r:id="rId15"/>
    <p:sldId id="315" r:id="rId16"/>
    <p:sldId id="317" r:id="rId17"/>
    <p:sldId id="352" r:id="rId18"/>
    <p:sldId id="353" r:id="rId19"/>
    <p:sldId id="354" r:id="rId20"/>
    <p:sldId id="355" r:id="rId21"/>
    <p:sldId id="359" r:id="rId22"/>
    <p:sldId id="301" r:id="rId23"/>
    <p:sldId id="357" r:id="rId24"/>
    <p:sldId id="360" r:id="rId25"/>
    <p:sldId id="361" r:id="rId26"/>
    <p:sldId id="268" r:id="rId27"/>
    <p:sldId id="269" r:id="rId28"/>
    <p:sldId id="270" r:id="rId29"/>
    <p:sldId id="271" r:id="rId30"/>
    <p:sldId id="272" r:id="rId31"/>
    <p:sldId id="273" r:id="rId32"/>
    <p:sldId id="275" r:id="rId33"/>
    <p:sldId id="276" r:id="rId34"/>
    <p:sldId id="277" r:id="rId35"/>
    <p:sldId id="278" r:id="rId36"/>
    <p:sldId id="279" r:id="rId37"/>
    <p:sldId id="280" r:id="rId38"/>
    <p:sldId id="281" r:id="rId39"/>
    <p:sldId id="362" r:id="rId40"/>
    <p:sldId id="363" r:id="rId41"/>
    <p:sldId id="364" r:id="rId42"/>
    <p:sldId id="365" r:id="rId43"/>
    <p:sldId id="366" r:id="rId44"/>
    <p:sldId id="367" r:id="rId45"/>
    <p:sldId id="368" r:id="rId46"/>
    <p:sldId id="369" r:id="rId47"/>
    <p:sldId id="370" r:id="rId48"/>
    <p:sldId id="377" r:id="rId49"/>
    <p:sldId id="372" r:id="rId50"/>
    <p:sldId id="373" r:id="rId51"/>
    <p:sldId id="371" r:id="rId52"/>
    <p:sldId id="378" r:id="rId53"/>
    <p:sldId id="374" r:id="rId54"/>
    <p:sldId id="379" r:id="rId5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1" d="100"/>
          <a:sy n="91" d="100"/>
        </p:scale>
        <p:origin x="-1210" y="14"/>
      </p:cViewPr>
      <p:guideLst>
        <p:guide orient="horz" pos="2160"/>
        <p:guide pos="2880"/>
      </p:guideLst>
    </p:cSldViewPr>
  </p:slideViewPr>
  <p:notesTextViewPr>
    <p:cViewPr>
      <p:scale>
        <a:sx n="1" d="1"/>
        <a:sy n="1" d="1"/>
      </p:scale>
      <p:origin x="0" y="0"/>
    </p:cViewPr>
  </p:notesTextViewPr>
  <p:sorterViewPr>
    <p:cViewPr>
      <p:scale>
        <a:sx n="100" d="100"/>
        <a:sy n="100" d="100"/>
      </p:scale>
      <p:origin x="0" y="1099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3F9976A-E728-49EF-9748-5349699E01DB}" type="datetimeFigureOut">
              <a:rPr lang="en-US" smtClean="0"/>
              <a:t>2/15/2013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39793EF-48E9-4A2A-A52B-C22D5F02D510}" type="slidenum">
              <a:rPr lang="en-US" smtClean="0"/>
              <a:t>‹#›</a:t>
            </a:fld>
            <a:endParaRPr lang="en-US" dirty="0"/>
          </a:p>
        </p:txBody>
      </p:sp>
    </p:spTree>
    <p:extLst>
      <p:ext uri="{BB962C8B-B14F-4D97-AF65-F5344CB8AC3E}">
        <p14:creationId xmlns:p14="http://schemas.microsoft.com/office/powerpoint/2010/main" val="7604727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5C43F74-DC78-478D-AA4A-22CFD1249C20}" type="datetime1">
              <a:rPr lang="en-US" smtClean="0"/>
              <a:t>2/15/2013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E76F0DB-A740-43E6-B11A-C5422798C47C}" type="slidenum">
              <a:rPr lang="en-US" smtClean="0"/>
              <a:t>‹#›</a:t>
            </a:fld>
            <a:endParaRPr lang="en-US" dirty="0"/>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96BF4B-5D45-443F-A79B-9AC0C1C5DE7C}" type="datetime1">
              <a:rPr lang="en-US" smtClean="0"/>
              <a:t>2/15/2013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E76F0DB-A740-43E6-B11A-C5422798C47C}"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B3E547D-C912-497C-925F-FF38CBE03F34}" type="datetime1">
              <a:rPr lang="en-US" smtClean="0"/>
              <a:t>2/15/2013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E76F0DB-A740-43E6-B11A-C5422798C47C}"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EE2225-2617-40C7-8750-006E4DB9B5E0}" type="datetime1">
              <a:rPr lang="en-US" smtClean="0"/>
              <a:t>2/15/2013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E76F0DB-A740-43E6-B11A-C5422798C47C}"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0F65B25-46F3-420A-80AF-3A528D86881A}" type="datetime1">
              <a:rPr lang="en-US" smtClean="0"/>
              <a:t>2/15/2013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E76F0DB-A740-43E6-B11A-C5422798C47C}" type="slidenum">
              <a:rPr lang="en-US" smtClean="0"/>
              <a:t>‹#›</a:t>
            </a:fld>
            <a:endParaRPr lang="en-US" dirty="0"/>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DA24AA0-9A36-4356-94E0-2A51780ACC91}" type="datetime1">
              <a:rPr lang="en-US" smtClean="0"/>
              <a:t>2/15/2013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E76F0DB-A740-43E6-B11A-C5422798C47C}"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200BBFE-944E-42F6-8B8F-61D317F40A99}" type="datetime1">
              <a:rPr lang="en-US" smtClean="0"/>
              <a:t>2/15/2013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E76F0DB-A740-43E6-B11A-C5422798C47C}" type="slidenum">
              <a:rPr lang="en-US" smtClean="0"/>
              <a:t>‹#›</a:t>
            </a:fld>
            <a:endParaRPr lang="en-US" dirty="0"/>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7B71819-FB12-49E1-AE0D-6FB2C43D0FF8}" type="datetime1">
              <a:rPr lang="en-US" smtClean="0"/>
              <a:t>2/15/2013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E76F0DB-A740-43E6-B11A-C5422798C47C}"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D5EF8A-A0C6-45AD-A0DE-568179432CCB}" type="datetime1">
              <a:rPr lang="en-US" smtClean="0"/>
              <a:t>2/15/2013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E76F0DB-A740-43E6-B11A-C5422798C47C}"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805A60-C474-4E10-B228-26A9D30A5061}" type="datetime1">
              <a:rPr lang="en-US" smtClean="0"/>
              <a:t>2/15/2013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E76F0DB-A740-43E6-B11A-C5422798C47C}" type="slidenum">
              <a:rPr lang="en-US" smtClean="0"/>
              <a:t>‹#›</a:t>
            </a:fld>
            <a:endParaRPr lang="en-US" dirty="0"/>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549176-B646-42CA-A5A7-2300C4820032}" type="datetime1">
              <a:rPr lang="en-US" smtClean="0"/>
              <a:t>2/15/2013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E76F0DB-A740-43E6-B11A-C5422798C47C}"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64CFEE7D-ABE3-453E-ACBC-41898C2E92FF}" type="datetime1">
              <a:rPr lang="en-US" smtClean="0"/>
              <a:t>2/15/2013</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0E76F0DB-A740-43E6-B11A-C5422798C47C}"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949" r:id="rId1"/>
    <p:sldLayoutId id="2147483950" r:id="rId2"/>
    <p:sldLayoutId id="2147483951" r:id="rId3"/>
    <p:sldLayoutId id="2147483952" r:id="rId4"/>
    <p:sldLayoutId id="2147483953" r:id="rId5"/>
    <p:sldLayoutId id="2147483954" r:id="rId6"/>
    <p:sldLayoutId id="2147483955" r:id="rId7"/>
    <p:sldLayoutId id="2147483956" r:id="rId8"/>
    <p:sldLayoutId id="2147483957" r:id="rId9"/>
    <p:sldLayoutId id="2147483958" r:id="rId10"/>
    <p:sldLayoutId id="2147483959" r:id="rId11"/>
  </p:sldLayoutIdLst>
  <p:hf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package" Target="../embeddings/Microsoft_Excel_Worksheet1.xlsx"/></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4.emf"/><Relationship Id="rId4" Type="http://schemas.openxmlformats.org/officeDocument/2006/relationships/package" Target="../embeddings/Microsoft_Excel_Worksheet2.xlsx"/></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5.emf"/><Relationship Id="rId4" Type="http://schemas.openxmlformats.org/officeDocument/2006/relationships/package" Target="../embeddings/Microsoft_Excel_Worksheet3.xlsx"/></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New Pension Accounting and Its Impact on Funding</a:t>
            </a:r>
            <a:endParaRPr lang="en-US" dirty="0"/>
          </a:p>
        </p:txBody>
      </p:sp>
      <p:sp>
        <p:nvSpPr>
          <p:cNvPr id="3" name="Subtitle 2"/>
          <p:cNvSpPr>
            <a:spLocks noGrp="1"/>
          </p:cNvSpPr>
          <p:nvPr>
            <p:ph type="subTitle" idx="1"/>
          </p:nvPr>
        </p:nvSpPr>
        <p:spPr/>
        <p:txBody>
          <a:bodyPr/>
          <a:lstStyle/>
          <a:p>
            <a:r>
              <a:rPr lang="en-US" dirty="0" smtClean="0"/>
              <a:t>CSFMO</a:t>
            </a:r>
          </a:p>
          <a:p>
            <a:r>
              <a:rPr lang="en-US" dirty="0" smtClean="0"/>
              <a:t>Oakland, California</a:t>
            </a:r>
          </a:p>
          <a:p>
            <a:r>
              <a:rPr lang="en-US" dirty="0" smtClean="0"/>
              <a:t>February 21, 2013</a:t>
            </a:r>
            <a:endParaRPr lang="en-US" dirty="0"/>
          </a:p>
        </p:txBody>
      </p:sp>
      <p:sp>
        <p:nvSpPr>
          <p:cNvPr id="4" name="Slide Number Placeholder 3"/>
          <p:cNvSpPr>
            <a:spLocks noGrp="1"/>
          </p:cNvSpPr>
          <p:nvPr>
            <p:ph type="sldNum" sz="quarter" idx="12"/>
          </p:nvPr>
        </p:nvSpPr>
        <p:spPr/>
        <p:txBody>
          <a:bodyPr/>
          <a:lstStyle/>
          <a:p>
            <a:fld id="{0E76F0DB-A740-43E6-B11A-C5422798C47C}" type="slidenum">
              <a:rPr lang="en-US" smtClean="0"/>
              <a:t>1</a:t>
            </a:fld>
            <a:endParaRPr lang="en-US" dirty="0"/>
          </a:p>
        </p:txBody>
      </p:sp>
    </p:spTree>
    <p:extLst>
      <p:ext uri="{BB962C8B-B14F-4D97-AF65-F5344CB8AC3E}">
        <p14:creationId xmlns:p14="http://schemas.microsoft.com/office/powerpoint/2010/main" val="22531652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Components of expense </a:t>
            </a:r>
            <a:endParaRPr lang="en-US" dirty="0"/>
          </a:p>
        </p:txBody>
      </p:sp>
      <p:sp>
        <p:nvSpPr>
          <p:cNvPr id="2" name="Content Placeholder 1"/>
          <p:cNvSpPr>
            <a:spLocks noGrp="1"/>
          </p:cNvSpPr>
          <p:nvPr>
            <p:ph idx="1"/>
          </p:nvPr>
        </p:nvSpPr>
        <p:spPr/>
        <p:txBody>
          <a:bodyPr/>
          <a:lstStyle/>
          <a:p>
            <a:r>
              <a:rPr lang="en-US" dirty="0" smtClean="0"/>
              <a:t>Annual service cost</a:t>
            </a:r>
          </a:p>
          <a:p>
            <a:r>
              <a:rPr lang="en-US" dirty="0" smtClean="0"/>
              <a:t>Interest on the net pension liability</a:t>
            </a:r>
          </a:p>
          <a:p>
            <a:r>
              <a:rPr lang="en-US" dirty="0" smtClean="0"/>
              <a:t>Projected earnings on plan investments</a:t>
            </a:r>
          </a:p>
          <a:p>
            <a:r>
              <a:rPr lang="en-US" dirty="0" smtClean="0"/>
              <a:t>The full effect of any changes in benefit terms</a:t>
            </a:r>
          </a:p>
          <a:p>
            <a:r>
              <a:rPr lang="en-US" dirty="0" smtClean="0"/>
              <a:t>Amortization of deferred outflows/inflows of resources</a:t>
            </a:r>
            <a:endParaRPr lang="en-US" dirty="0"/>
          </a:p>
        </p:txBody>
      </p:sp>
      <p:sp>
        <p:nvSpPr>
          <p:cNvPr id="5" name="Slide Number Placeholder 4"/>
          <p:cNvSpPr>
            <a:spLocks noGrp="1"/>
          </p:cNvSpPr>
          <p:nvPr>
            <p:ph type="sldNum" sz="quarter" idx="12"/>
          </p:nvPr>
        </p:nvSpPr>
        <p:spPr/>
        <p:txBody>
          <a:bodyPr/>
          <a:lstStyle/>
          <a:p>
            <a:fld id="{0E76F0DB-A740-43E6-B11A-C5422798C47C}" type="slidenum">
              <a:rPr lang="en-US" smtClean="0"/>
              <a:t>10</a:t>
            </a:fld>
            <a:endParaRPr lang="en-US" dirty="0"/>
          </a:p>
        </p:txBody>
      </p:sp>
    </p:spTree>
    <p:extLst>
      <p:ext uri="{BB962C8B-B14F-4D97-AF65-F5344CB8AC3E}">
        <p14:creationId xmlns:p14="http://schemas.microsoft.com/office/powerpoint/2010/main" val="6622270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3. Discount rate</a:t>
            </a:r>
            <a:endParaRPr lang="en-US" dirty="0"/>
          </a:p>
        </p:txBody>
      </p:sp>
      <p:sp>
        <p:nvSpPr>
          <p:cNvPr id="2" name="Content Placeholder 1"/>
          <p:cNvSpPr>
            <a:spLocks noGrp="1"/>
          </p:cNvSpPr>
          <p:nvPr>
            <p:ph idx="1"/>
          </p:nvPr>
        </p:nvSpPr>
        <p:spPr/>
        <p:txBody>
          <a:bodyPr/>
          <a:lstStyle/>
          <a:p>
            <a:r>
              <a:rPr lang="en-US" dirty="0" smtClean="0"/>
              <a:t>Now:</a:t>
            </a:r>
          </a:p>
          <a:p>
            <a:pPr lvl="1"/>
            <a:r>
              <a:rPr lang="en-US" dirty="0" smtClean="0"/>
              <a:t>Estimated long-term investment yield for the plan, with consideration given to the nature and mix of current and expected plan investments</a:t>
            </a:r>
          </a:p>
          <a:p>
            <a:r>
              <a:rPr lang="en-US" dirty="0" smtClean="0"/>
              <a:t>Future:</a:t>
            </a:r>
          </a:p>
          <a:p>
            <a:pPr lvl="1"/>
            <a:r>
              <a:rPr lang="en-US" dirty="0" smtClean="0"/>
              <a:t>Modification necessary if it is expected that FNP will not be sufficient to pay benefits to active employees and retirees</a:t>
            </a:r>
          </a:p>
          <a:p>
            <a:pPr lvl="2"/>
            <a:r>
              <a:rPr lang="en-US" dirty="0" smtClean="0"/>
              <a:t>Single blended rate</a:t>
            </a:r>
          </a:p>
        </p:txBody>
      </p:sp>
      <p:sp>
        <p:nvSpPr>
          <p:cNvPr id="5" name="Slide Number Placeholder 4"/>
          <p:cNvSpPr>
            <a:spLocks noGrp="1"/>
          </p:cNvSpPr>
          <p:nvPr>
            <p:ph type="sldNum" sz="quarter" idx="12"/>
          </p:nvPr>
        </p:nvSpPr>
        <p:spPr/>
        <p:txBody>
          <a:bodyPr/>
          <a:lstStyle/>
          <a:p>
            <a:fld id="{0E76F0DB-A740-43E6-B11A-C5422798C47C}" type="slidenum">
              <a:rPr lang="en-US" smtClean="0"/>
              <a:t>11</a:t>
            </a:fld>
            <a:endParaRPr lang="en-US" dirty="0"/>
          </a:p>
        </p:txBody>
      </p:sp>
    </p:spTree>
    <p:extLst>
      <p:ext uri="{BB962C8B-B14F-4D97-AF65-F5344CB8AC3E}">
        <p14:creationId xmlns:p14="http://schemas.microsoft.com/office/powerpoint/2010/main" val="26838682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Discount rate – single blended rate</a:t>
            </a:r>
            <a:endParaRPr lang="en-US" dirty="0"/>
          </a:p>
        </p:txBody>
      </p:sp>
      <p:sp>
        <p:nvSpPr>
          <p:cNvPr id="2" name="Content Placeholder 1"/>
          <p:cNvSpPr>
            <a:spLocks noGrp="1"/>
          </p:cNvSpPr>
          <p:nvPr>
            <p:ph idx="1"/>
          </p:nvPr>
        </p:nvSpPr>
        <p:spPr/>
        <p:txBody>
          <a:bodyPr/>
          <a:lstStyle/>
          <a:p>
            <a:r>
              <a:rPr lang="en-US" dirty="0" smtClean="0"/>
              <a:t>Single rate equivalent to the combined effect of using the following rates:</a:t>
            </a:r>
          </a:p>
          <a:p>
            <a:pPr lvl="1"/>
            <a:r>
              <a:rPr lang="en-US" dirty="0" smtClean="0"/>
              <a:t>For projected cash flows up to the point the FNP will be sufficient</a:t>
            </a:r>
          </a:p>
          <a:p>
            <a:pPr lvl="2"/>
            <a:r>
              <a:rPr lang="en-US" dirty="0" smtClean="0"/>
              <a:t>Long-term expected rate of return on plan investments</a:t>
            </a:r>
          </a:p>
          <a:p>
            <a:pPr lvl="1"/>
            <a:r>
              <a:rPr lang="en-US" dirty="0" smtClean="0"/>
              <a:t>For projected cash flows beyond that point</a:t>
            </a:r>
          </a:p>
          <a:p>
            <a:pPr lvl="2"/>
            <a:r>
              <a:rPr lang="en-US" dirty="0" smtClean="0"/>
              <a:t>A yield or index rate on tax-exempt 20-year, Aa-or-higher rated municipal bonds.</a:t>
            </a:r>
          </a:p>
          <a:p>
            <a:pPr lvl="2"/>
            <a:endParaRPr lang="en-US" dirty="0"/>
          </a:p>
        </p:txBody>
      </p:sp>
      <p:sp>
        <p:nvSpPr>
          <p:cNvPr id="5" name="Slide Number Placeholder 4"/>
          <p:cNvSpPr>
            <a:spLocks noGrp="1"/>
          </p:cNvSpPr>
          <p:nvPr>
            <p:ph type="sldNum" sz="quarter" idx="12"/>
          </p:nvPr>
        </p:nvSpPr>
        <p:spPr/>
        <p:txBody>
          <a:bodyPr/>
          <a:lstStyle/>
          <a:p>
            <a:fld id="{0E76F0DB-A740-43E6-B11A-C5422798C47C}" type="slidenum">
              <a:rPr lang="en-US" smtClean="0"/>
              <a:t>12</a:t>
            </a:fld>
            <a:endParaRPr lang="en-US" dirty="0"/>
          </a:p>
        </p:txBody>
      </p:sp>
    </p:spTree>
    <p:extLst>
      <p:ext uri="{BB962C8B-B14F-4D97-AF65-F5344CB8AC3E}">
        <p14:creationId xmlns:p14="http://schemas.microsoft.com/office/powerpoint/2010/main" val="1269069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4. Actuarial method</a:t>
            </a:r>
            <a:endParaRPr lang="en-US" dirty="0"/>
          </a:p>
        </p:txBody>
      </p:sp>
      <p:sp>
        <p:nvSpPr>
          <p:cNvPr id="2" name="Content Placeholder 1"/>
          <p:cNvSpPr>
            <a:spLocks noGrp="1"/>
          </p:cNvSpPr>
          <p:nvPr>
            <p:ph idx="1"/>
          </p:nvPr>
        </p:nvSpPr>
        <p:spPr/>
        <p:txBody>
          <a:bodyPr/>
          <a:lstStyle/>
          <a:p>
            <a:r>
              <a:rPr lang="en-US" dirty="0" smtClean="0"/>
              <a:t>Now:</a:t>
            </a:r>
          </a:p>
          <a:p>
            <a:pPr lvl="1"/>
            <a:r>
              <a:rPr lang="en-US" dirty="0" smtClean="0"/>
              <a:t>Whatever actuarial method is used for funding</a:t>
            </a:r>
          </a:p>
          <a:p>
            <a:pPr lvl="2"/>
            <a:r>
              <a:rPr lang="en-US" dirty="0" smtClean="0"/>
              <a:t>Six acceptable methods</a:t>
            </a:r>
          </a:p>
          <a:p>
            <a:pPr lvl="2"/>
            <a:r>
              <a:rPr lang="en-US" dirty="0" smtClean="0"/>
              <a:t>Must be applied within parameters defined by GASB</a:t>
            </a:r>
          </a:p>
          <a:p>
            <a:r>
              <a:rPr lang="en-US" dirty="0" smtClean="0"/>
              <a:t>Future:</a:t>
            </a:r>
          </a:p>
          <a:p>
            <a:pPr lvl="1"/>
            <a:r>
              <a:rPr lang="en-US" dirty="0" smtClean="0"/>
              <a:t>No tie to actuarial method used for funding</a:t>
            </a:r>
          </a:p>
          <a:p>
            <a:pPr lvl="2"/>
            <a:r>
              <a:rPr lang="en-US" dirty="0" smtClean="0"/>
              <a:t>All employers will use the entry age method for accounting and financial reporting purposes (with service cost determined as a percentage of pay)</a:t>
            </a:r>
          </a:p>
          <a:p>
            <a:pPr lvl="1"/>
            <a:endParaRPr lang="en-US" dirty="0" smtClean="0"/>
          </a:p>
          <a:p>
            <a:pPr lvl="2"/>
            <a:endParaRPr lang="en-US" dirty="0"/>
          </a:p>
        </p:txBody>
      </p:sp>
      <p:sp>
        <p:nvSpPr>
          <p:cNvPr id="5" name="Slide Number Placeholder 4"/>
          <p:cNvSpPr>
            <a:spLocks noGrp="1"/>
          </p:cNvSpPr>
          <p:nvPr>
            <p:ph type="sldNum" sz="quarter" idx="12"/>
          </p:nvPr>
        </p:nvSpPr>
        <p:spPr/>
        <p:txBody>
          <a:bodyPr/>
          <a:lstStyle/>
          <a:p>
            <a:fld id="{0E76F0DB-A740-43E6-B11A-C5422798C47C}" type="slidenum">
              <a:rPr lang="en-US" smtClean="0"/>
              <a:t>13</a:t>
            </a:fld>
            <a:endParaRPr lang="en-US" dirty="0"/>
          </a:p>
        </p:txBody>
      </p:sp>
    </p:spTree>
    <p:extLst>
      <p:ext uri="{BB962C8B-B14F-4D97-AF65-F5344CB8AC3E}">
        <p14:creationId xmlns:p14="http://schemas.microsoft.com/office/powerpoint/2010/main" val="9569274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5. Amortization</a:t>
            </a:r>
            <a:endParaRPr lang="en-US" dirty="0"/>
          </a:p>
        </p:txBody>
      </p:sp>
      <p:sp>
        <p:nvSpPr>
          <p:cNvPr id="2" name="Content Placeholder 1"/>
          <p:cNvSpPr>
            <a:spLocks noGrp="1"/>
          </p:cNvSpPr>
          <p:nvPr>
            <p:ph idx="1"/>
          </p:nvPr>
        </p:nvSpPr>
        <p:spPr/>
        <p:txBody>
          <a:bodyPr/>
          <a:lstStyle/>
          <a:p>
            <a:r>
              <a:rPr lang="en-US" dirty="0" smtClean="0"/>
              <a:t>Background</a:t>
            </a:r>
          </a:p>
          <a:p>
            <a:pPr lvl="1"/>
            <a:r>
              <a:rPr lang="en-US" dirty="0" smtClean="0"/>
              <a:t>Circumstances that could affect the net pension liability (NPL)</a:t>
            </a:r>
          </a:p>
          <a:p>
            <a:pPr marL="891540" lvl="2" indent="-342900">
              <a:buFont typeface="+mj-lt"/>
              <a:buAutoNum type="alphaUcPeriod"/>
            </a:pPr>
            <a:r>
              <a:rPr lang="en-US" dirty="0" smtClean="0"/>
              <a:t>Changes in benefit terms</a:t>
            </a:r>
          </a:p>
          <a:p>
            <a:pPr marL="891540" lvl="2" indent="-342900">
              <a:buFont typeface="+mj-lt"/>
              <a:buAutoNum type="alphaUcPeriod"/>
            </a:pPr>
            <a:r>
              <a:rPr lang="en-US" dirty="0" smtClean="0"/>
              <a:t>Changes in economic and demographic assumptions</a:t>
            </a:r>
          </a:p>
          <a:p>
            <a:pPr marL="891540" lvl="2" indent="-342900">
              <a:buFont typeface="+mj-lt"/>
              <a:buAutoNum type="alphaUcPeriod"/>
            </a:pPr>
            <a:r>
              <a:rPr lang="en-US" dirty="0" smtClean="0"/>
              <a:t>Differences between economic and demographic assumptions and actual experience (other than investment returns)</a:t>
            </a:r>
          </a:p>
          <a:p>
            <a:pPr marL="891540" lvl="2" indent="-342900">
              <a:buFont typeface="+mj-lt"/>
              <a:buAutoNum type="alphaUcPeriod"/>
            </a:pPr>
            <a:r>
              <a:rPr lang="en-US" dirty="0" smtClean="0"/>
              <a:t>Differences between expected and actual investment returns</a:t>
            </a:r>
          </a:p>
          <a:p>
            <a:r>
              <a:rPr lang="en-US" dirty="0"/>
              <a:t>Now:</a:t>
            </a:r>
          </a:p>
          <a:p>
            <a:pPr lvl="1"/>
            <a:r>
              <a:rPr lang="en-US" dirty="0"/>
              <a:t>Effect amortized over a period not to exceed 30 years</a:t>
            </a:r>
          </a:p>
          <a:p>
            <a:r>
              <a:rPr lang="en-US" dirty="0"/>
              <a:t>Future:</a:t>
            </a:r>
          </a:p>
          <a:p>
            <a:pPr lvl="1"/>
            <a:r>
              <a:rPr lang="en-US" dirty="0"/>
              <a:t>Effect to be amortized over a much shorter period</a:t>
            </a:r>
          </a:p>
          <a:p>
            <a:pPr lvl="2"/>
            <a:r>
              <a:rPr lang="en-US" dirty="0"/>
              <a:t>Different periods, depending on the </a:t>
            </a:r>
            <a:r>
              <a:rPr lang="en-US" dirty="0" smtClean="0"/>
              <a:t>circumstances</a:t>
            </a:r>
            <a:endParaRPr lang="en-US" dirty="0"/>
          </a:p>
        </p:txBody>
      </p:sp>
      <p:sp>
        <p:nvSpPr>
          <p:cNvPr id="5" name="Slide Number Placeholder 4"/>
          <p:cNvSpPr>
            <a:spLocks noGrp="1"/>
          </p:cNvSpPr>
          <p:nvPr>
            <p:ph type="sldNum" sz="quarter" idx="12"/>
          </p:nvPr>
        </p:nvSpPr>
        <p:spPr/>
        <p:txBody>
          <a:bodyPr/>
          <a:lstStyle/>
          <a:p>
            <a:fld id="{0E76F0DB-A740-43E6-B11A-C5422798C47C}" type="slidenum">
              <a:rPr lang="en-US" smtClean="0"/>
              <a:t>14</a:t>
            </a:fld>
            <a:endParaRPr lang="en-US" dirty="0"/>
          </a:p>
        </p:txBody>
      </p:sp>
    </p:spTree>
    <p:extLst>
      <p:ext uri="{BB962C8B-B14F-4D97-AF65-F5344CB8AC3E}">
        <p14:creationId xmlns:p14="http://schemas.microsoft.com/office/powerpoint/2010/main" val="36628251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mtClean="0"/>
              <a:t>Future amortization periods</a:t>
            </a:r>
            <a:endParaRPr lang="en-US" dirty="0"/>
          </a:p>
        </p:txBody>
      </p:sp>
      <p:sp>
        <p:nvSpPr>
          <p:cNvPr id="2" name="Content Placeholder 1"/>
          <p:cNvSpPr>
            <a:spLocks noGrp="1"/>
          </p:cNvSpPr>
          <p:nvPr>
            <p:ph idx="1"/>
          </p:nvPr>
        </p:nvSpPr>
        <p:spPr>
          <a:xfrm>
            <a:off x="381000" y="1600200"/>
            <a:ext cx="8229600" cy="4876800"/>
          </a:xfrm>
        </p:spPr>
        <p:txBody>
          <a:bodyPr>
            <a:normAutofit lnSpcReduction="10000"/>
          </a:bodyPr>
          <a:lstStyle/>
          <a:p>
            <a:pPr marL="457200" indent="-457200">
              <a:buFont typeface="+mj-lt"/>
              <a:buAutoNum type="alphaUcPeriod"/>
            </a:pPr>
            <a:r>
              <a:rPr lang="en-US" dirty="0" smtClean="0"/>
              <a:t>Changes in benefit terms</a:t>
            </a:r>
          </a:p>
          <a:p>
            <a:pPr lvl="1"/>
            <a:r>
              <a:rPr lang="en-US" dirty="0" smtClean="0"/>
              <a:t>Immediate recognition</a:t>
            </a:r>
          </a:p>
          <a:p>
            <a:pPr marL="457200" indent="-457200">
              <a:buFont typeface="+mj-lt"/>
              <a:buAutoNum type="alphaUcPeriod"/>
            </a:pPr>
            <a:r>
              <a:rPr lang="en-US" dirty="0" smtClean="0"/>
              <a:t>Changes in economic and demographic assumptions</a:t>
            </a:r>
          </a:p>
          <a:p>
            <a:pPr lvl="1"/>
            <a:r>
              <a:rPr lang="en-US" dirty="0" smtClean="0"/>
              <a:t>Closed period equal to average remaining service period of plan members (average remaining service period of retirees = 0 years)</a:t>
            </a:r>
          </a:p>
          <a:p>
            <a:pPr marL="457200" indent="-457200">
              <a:buFont typeface="+mj-lt"/>
              <a:buAutoNum type="alphaUcPeriod"/>
            </a:pPr>
            <a:r>
              <a:rPr lang="en-US" dirty="0" smtClean="0"/>
              <a:t>Differences between economic and demographic assumptions and actual experience (other than investment returns)</a:t>
            </a:r>
          </a:p>
          <a:p>
            <a:pPr lvl="1"/>
            <a:r>
              <a:rPr lang="en-US" dirty="0" smtClean="0"/>
              <a:t>Closed period equal to average remaining service period of plan members (average remaining service period of retirees = 0 years)</a:t>
            </a:r>
          </a:p>
          <a:p>
            <a:pPr marL="457200" indent="-457200">
              <a:buFont typeface="+mj-lt"/>
              <a:buAutoNum type="alphaUcPeriod"/>
              <a:defRPr/>
            </a:pPr>
            <a:r>
              <a:rPr lang="en-US" dirty="0"/>
              <a:t>Differences between expected and actual investment returns</a:t>
            </a:r>
          </a:p>
          <a:p>
            <a:pPr lvl="1">
              <a:defRPr/>
            </a:pPr>
            <a:r>
              <a:rPr lang="en-US" dirty="0"/>
              <a:t>Closed 5-year period (including current period)</a:t>
            </a:r>
          </a:p>
          <a:p>
            <a:endParaRPr lang="en-US" dirty="0"/>
          </a:p>
        </p:txBody>
      </p:sp>
      <p:sp>
        <p:nvSpPr>
          <p:cNvPr id="8" name="Slide Number Placeholder 7"/>
          <p:cNvSpPr>
            <a:spLocks noGrp="1"/>
          </p:cNvSpPr>
          <p:nvPr>
            <p:ph type="sldNum" sz="quarter" idx="12"/>
          </p:nvPr>
        </p:nvSpPr>
        <p:spPr/>
        <p:txBody>
          <a:bodyPr/>
          <a:lstStyle/>
          <a:p>
            <a:fld id="{0E76F0DB-A740-43E6-B11A-C5422798C47C}" type="slidenum">
              <a:rPr lang="en-US" smtClean="0"/>
              <a:t>15</a:t>
            </a:fld>
            <a:endParaRPr lang="en-US" dirty="0"/>
          </a:p>
        </p:txBody>
      </p:sp>
    </p:spTree>
    <p:extLst>
      <p:ext uri="{BB962C8B-B14F-4D97-AF65-F5344CB8AC3E}">
        <p14:creationId xmlns:p14="http://schemas.microsoft.com/office/powerpoint/2010/main" val="9293449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 Timing</a:t>
            </a:r>
            <a:endParaRPr lang="en-US" dirty="0"/>
          </a:p>
        </p:txBody>
      </p:sp>
      <p:sp>
        <p:nvSpPr>
          <p:cNvPr id="3" name="Content Placeholder 2"/>
          <p:cNvSpPr>
            <a:spLocks noGrp="1"/>
          </p:cNvSpPr>
          <p:nvPr>
            <p:ph idx="1"/>
          </p:nvPr>
        </p:nvSpPr>
        <p:spPr/>
        <p:txBody>
          <a:bodyPr/>
          <a:lstStyle/>
          <a:p>
            <a:r>
              <a:rPr lang="en-US" dirty="0" smtClean="0"/>
              <a:t>Now:</a:t>
            </a:r>
          </a:p>
          <a:p>
            <a:pPr lvl="1"/>
            <a:r>
              <a:rPr lang="en-US" dirty="0" smtClean="0"/>
              <a:t>Timing of actuarial valuation</a:t>
            </a:r>
          </a:p>
          <a:p>
            <a:pPr lvl="2"/>
            <a:r>
              <a:rPr lang="en-US" dirty="0" smtClean="0"/>
              <a:t>Within 24 months of start of valuation period</a:t>
            </a:r>
          </a:p>
          <a:p>
            <a:r>
              <a:rPr lang="en-US" dirty="0" smtClean="0"/>
              <a:t>Future:</a:t>
            </a:r>
          </a:p>
          <a:p>
            <a:pPr lvl="1"/>
            <a:r>
              <a:rPr lang="en-US" dirty="0" smtClean="0"/>
              <a:t>Measurement date for assets and TPL</a:t>
            </a:r>
          </a:p>
          <a:p>
            <a:pPr lvl="2"/>
            <a:r>
              <a:rPr lang="en-US" dirty="0" smtClean="0"/>
              <a:t>No earlier than 1 year + 1 day prior to reporting date</a:t>
            </a:r>
          </a:p>
          <a:p>
            <a:pPr lvl="1"/>
            <a:r>
              <a:rPr lang="en-US" dirty="0" smtClean="0"/>
              <a:t>Actuarial valuation date</a:t>
            </a:r>
          </a:p>
          <a:p>
            <a:pPr lvl="2"/>
            <a:r>
              <a:rPr lang="en-US" dirty="0" smtClean="0"/>
              <a:t>Up to 30 months before employer reporting date</a:t>
            </a:r>
          </a:p>
          <a:p>
            <a:pPr lvl="2"/>
            <a:r>
              <a:rPr lang="en-US" dirty="0" smtClean="0"/>
              <a:t>Update to “roll forward” to measurement date</a:t>
            </a:r>
          </a:p>
          <a:p>
            <a:endParaRPr lang="en-US" dirty="0" smtClean="0"/>
          </a:p>
          <a:p>
            <a:pPr lvl="1"/>
            <a:endParaRPr lang="en-US" dirty="0"/>
          </a:p>
        </p:txBody>
      </p:sp>
      <p:sp>
        <p:nvSpPr>
          <p:cNvPr id="5" name="Slide Number Placeholder 4"/>
          <p:cNvSpPr>
            <a:spLocks noGrp="1"/>
          </p:cNvSpPr>
          <p:nvPr>
            <p:ph type="sldNum" sz="quarter" idx="12"/>
          </p:nvPr>
        </p:nvSpPr>
        <p:spPr/>
        <p:txBody>
          <a:bodyPr/>
          <a:lstStyle/>
          <a:p>
            <a:fld id="{0E76F0DB-A740-43E6-B11A-C5422798C47C}" type="slidenum">
              <a:rPr lang="en-US" smtClean="0"/>
              <a:t>16</a:t>
            </a:fld>
            <a:endParaRPr lang="en-US" dirty="0"/>
          </a:p>
        </p:txBody>
      </p:sp>
    </p:spTree>
    <p:extLst>
      <p:ext uri="{BB962C8B-B14F-4D97-AF65-F5344CB8AC3E}">
        <p14:creationId xmlns:p14="http://schemas.microsoft.com/office/powerpoint/2010/main" val="34140583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Cost-sharing plans</a:t>
            </a:r>
            <a:endParaRPr lang="en-US" dirty="0"/>
          </a:p>
        </p:txBody>
      </p:sp>
      <p:sp>
        <p:nvSpPr>
          <p:cNvPr id="6" name="Text Placeholder 5"/>
          <p:cNvSpPr>
            <a:spLocks noGrp="1"/>
          </p:cNvSpPr>
          <p:nvPr>
            <p:ph type="body" idx="1"/>
          </p:nvPr>
        </p:nvSpPr>
        <p:spPr/>
        <p:txBody>
          <a:bodyPr/>
          <a:lstStyle/>
          <a:p>
            <a:r>
              <a:rPr lang="en-US" dirty="0" smtClean="0"/>
              <a:t>Changes for employers</a:t>
            </a:r>
            <a:endParaRPr lang="en-US" dirty="0"/>
          </a:p>
        </p:txBody>
      </p:sp>
      <p:sp>
        <p:nvSpPr>
          <p:cNvPr id="4" name="Slide Number Placeholder 3"/>
          <p:cNvSpPr>
            <a:spLocks noGrp="1"/>
          </p:cNvSpPr>
          <p:nvPr>
            <p:ph type="sldNum" sz="quarter" idx="12"/>
          </p:nvPr>
        </p:nvSpPr>
        <p:spPr/>
        <p:txBody>
          <a:bodyPr/>
          <a:lstStyle/>
          <a:p>
            <a:fld id="{0E76F0DB-A740-43E6-B11A-C5422798C47C}" type="slidenum">
              <a:rPr lang="en-US" smtClean="0"/>
              <a:t>17</a:t>
            </a:fld>
            <a:endParaRPr lang="en-US" dirty="0"/>
          </a:p>
        </p:txBody>
      </p:sp>
    </p:spTree>
    <p:extLst>
      <p:ext uri="{BB962C8B-B14F-4D97-AF65-F5344CB8AC3E}">
        <p14:creationId xmlns:p14="http://schemas.microsoft.com/office/powerpoint/2010/main" val="37086971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Key changes</a:t>
            </a:r>
            <a:endParaRPr lang="en-US" dirty="0"/>
          </a:p>
        </p:txBody>
      </p:sp>
      <p:sp>
        <p:nvSpPr>
          <p:cNvPr id="2" name="Content Placeholder 1"/>
          <p:cNvSpPr>
            <a:spLocks noGrp="1"/>
          </p:cNvSpPr>
          <p:nvPr>
            <p:ph idx="1"/>
          </p:nvPr>
        </p:nvSpPr>
        <p:spPr/>
        <p:txBody>
          <a:bodyPr/>
          <a:lstStyle/>
          <a:p>
            <a:pPr marL="457200" indent="-457200">
              <a:buFont typeface="+mj-lt"/>
              <a:buAutoNum type="arabicPeriod"/>
            </a:pPr>
            <a:r>
              <a:rPr lang="en-US" dirty="0" smtClean="0"/>
              <a:t>Employer liability</a:t>
            </a:r>
          </a:p>
          <a:p>
            <a:pPr marL="457200" indent="-457200">
              <a:buFont typeface="+mj-lt"/>
              <a:buAutoNum type="arabicPeriod"/>
            </a:pPr>
            <a:r>
              <a:rPr lang="en-US" dirty="0" smtClean="0"/>
              <a:t>Employer expense</a:t>
            </a:r>
            <a:endParaRPr lang="en-US" dirty="0"/>
          </a:p>
        </p:txBody>
      </p:sp>
      <p:sp>
        <p:nvSpPr>
          <p:cNvPr id="5" name="Slide Number Placeholder 4"/>
          <p:cNvSpPr>
            <a:spLocks noGrp="1"/>
          </p:cNvSpPr>
          <p:nvPr>
            <p:ph type="sldNum" sz="quarter" idx="12"/>
          </p:nvPr>
        </p:nvSpPr>
        <p:spPr/>
        <p:txBody>
          <a:bodyPr/>
          <a:lstStyle/>
          <a:p>
            <a:fld id="{0E76F0DB-A740-43E6-B11A-C5422798C47C}" type="slidenum">
              <a:rPr lang="en-US" smtClean="0"/>
              <a:t>18</a:t>
            </a:fld>
            <a:endParaRPr lang="en-US" dirty="0"/>
          </a:p>
        </p:txBody>
      </p:sp>
    </p:spTree>
    <p:extLst>
      <p:ext uri="{BB962C8B-B14F-4D97-AF65-F5344CB8AC3E}">
        <p14:creationId xmlns:p14="http://schemas.microsoft.com/office/powerpoint/2010/main" val="2571020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1. Employer liability (cost-sharing)</a:t>
            </a:r>
            <a:endParaRPr lang="en-US" dirty="0"/>
          </a:p>
        </p:txBody>
      </p:sp>
      <p:sp>
        <p:nvSpPr>
          <p:cNvPr id="2" name="Content Placeholder 1"/>
          <p:cNvSpPr>
            <a:spLocks noGrp="1"/>
          </p:cNvSpPr>
          <p:nvPr>
            <p:ph idx="1"/>
          </p:nvPr>
        </p:nvSpPr>
        <p:spPr/>
        <p:txBody>
          <a:bodyPr/>
          <a:lstStyle/>
          <a:p>
            <a:r>
              <a:rPr lang="en-US" dirty="0" smtClean="0"/>
              <a:t>Now:</a:t>
            </a:r>
          </a:p>
          <a:p>
            <a:pPr lvl="1"/>
            <a:r>
              <a:rPr lang="en-US" dirty="0" smtClean="0"/>
              <a:t>Liability only if employer contribution is less than the contractually required amount</a:t>
            </a:r>
          </a:p>
          <a:p>
            <a:r>
              <a:rPr lang="en-US" dirty="0" smtClean="0"/>
              <a:t>Future:</a:t>
            </a:r>
          </a:p>
          <a:p>
            <a:pPr lvl="1"/>
            <a:r>
              <a:rPr lang="en-US" dirty="0" smtClean="0"/>
              <a:t>Liability equal to the employer’s proportionate share of the total NPL of all participating employers</a:t>
            </a:r>
            <a:endParaRPr lang="en-US" dirty="0"/>
          </a:p>
        </p:txBody>
      </p:sp>
      <p:sp>
        <p:nvSpPr>
          <p:cNvPr id="5" name="Slide Number Placeholder 4"/>
          <p:cNvSpPr>
            <a:spLocks noGrp="1"/>
          </p:cNvSpPr>
          <p:nvPr>
            <p:ph type="sldNum" sz="quarter" idx="12"/>
          </p:nvPr>
        </p:nvSpPr>
        <p:spPr/>
        <p:txBody>
          <a:bodyPr/>
          <a:lstStyle/>
          <a:p>
            <a:fld id="{0E76F0DB-A740-43E6-B11A-C5422798C47C}" type="slidenum">
              <a:rPr lang="en-US" smtClean="0"/>
              <a:t>19</a:t>
            </a:fld>
            <a:endParaRPr lang="en-US" dirty="0"/>
          </a:p>
        </p:txBody>
      </p:sp>
    </p:spTree>
    <p:extLst>
      <p:ext uri="{BB962C8B-B14F-4D97-AF65-F5344CB8AC3E}">
        <p14:creationId xmlns:p14="http://schemas.microsoft.com/office/powerpoint/2010/main" val="24076913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gasb statement no. 68</a:t>
            </a:r>
            <a:endParaRPr lang="en-US" dirty="0"/>
          </a:p>
        </p:txBody>
      </p:sp>
      <p:sp>
        <p:nvSpPr>
          <p:cNvPr id="5" name="Text Placeholder 4"/>
          <p:cNvSpPr>
            <a:spLocks noGrp="1"/>
          </p:cNvSpPr>
          <p:nvPr>
            <p:ph type="body" idx="1"/>
          </p:nvPr>
        </p:nvSpPr>
        <p:spPr/>
        <p:txBody>
          <a:bodyPr/>
          <a:lstStyle/>
          <a:p>
            <a:r>
              <a:rPr lang="en-US" dirty="0" smtClean="0"/>
              <a:t>Summary of changes</a:t>
            </a:r>
            <a:endParaRPr lang="en-US" dirty="0"/>
          </a:p>
        </p:txBody>
      </p:sp>
      <p:sp>
        <p:nvSpPr>
          <p:cNvPr id="2" name="Slide Number Placeholder 1"/>
          <p:cNvSpPr>
            <a:spLocks noGrp="1"/>
          </p:cNvSpPr>
          <p:nvPr>
            <p:ph type="sldNum" sz="quarter" idx="12"/>
          </p:nvPr>
        </p:nvSpPr>
        <p:spPr/>
        <p:txBody>
          <a:bodyPr/>
          <a:lstStyle/>
          <a:p>
            <a:fld id="{0E76F0DB-A740-43E6-B11A-C5422798C47C}" type="slidenum">
              <a:rPr lang="en-US" smtClean="0"/>
              <a:t>2</a:t>
            </a:fld>
            <a:endParaRPr lang="en-US" dirty="0"/>
          </a:p>
        </p:txBody>
      </p:sp>
    </p:spTree>
    <p:extLst>
      <p:ext uri="{BB962C8B-B14F-4D97-AF65-F5344CB8AC3E}">
        <p14:creationId xmlns:p14="http://schemas.microsoft.com/office/powerpoint/2010/main" val="23280623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2. Employer expense (cost-sharing)</a:t>
            </a:r>
            <a:endParaRPr lang="en-US" dirty="0"/>
          </a:p>
        </p:txBody>
      </p:sp>
      <p:sp>
        <p:nvSpPr>
          <p:cNvPr id="2" name="Content Placeholder 1"/>
          <p:cNvSpPr>
            <a:spLocks noGrp="1"/>
          </p:cNvSpPr>
          <p:nvPr>
            <p:ph idx="1"/>
          </p:nvPr>
        </p:nvSpPr>
        <p:spPr/>
        <p:txBody>
          <a:bodyPr/>
          <a:lstStyle/>
          <a:p>
            <a:r>
              <a:rPr lang="en-US" dirty="0" smtClean="0"/>
              <a:t>Now:</a:t>
            </a:r>
          </a:p>
          <a:p>
            <a:pPr lvl="1"/>
            <a:r>
              <a:rPr lang="en-US" dirty="0" smtClean="0"/>
              <a:t>Expense = contractually required contribution</a:t>
            </a:r>
          </a:p>
          <a:p>
            <a:r>
              <a:rPr lang="en-US" dirty="0" smtClean="0"/>
              <a:t>Future:</a:t>
            </a:r>
          </a:p>
          <a:p>
            <a:pPr lvl="1"/>
            <a:r>
              <a:rPr lang="en-US" dirty="0" smtClean="0"/>
              <a:t>Expense = employer’s proportionate share of total pension expense of all participating employers</a:t>
            </a:r>
          </a:p>
          <a:p>
            <a:endParaRPr lang="en-US" dirty="0"/>
          </a:p>
        </p:txBody>
      </p:sp>
      <p:sp>
        <p:nvSpPr>
          <p:cNvPr id="5" name="Slide Number Placeholder 4"/>
          <p:cNvSpPr>
            <a:spLocks noGrp="1"/>
          </p:cNvSpPr>
          <p:nvPr>
            <p:ph type="sldNum" sz="quarter" idx="12"/>
          </p:nvPr>
        </p:nvSpPr>
        <p:spPr/>
        <p:txBody>
          <a:bodyPr/>
          <a:lstStyle/>
          <a:p>
            <a:fld id="{0E76F0DB-A740-43E6-B11A-C5422798C47C}" type="slidenum">
              <a:rPr lang="en-US" smtClean="0"/>
              <a:t>20</a:t>
            </a:fld>
            <a:endParaRPr lang="en-US" dirty="0"/>
          </a:p>
        </p:txBody>
      </p:sp>
    </p:spTree>
    <p:extLst>
      <p:ext uri="{BB962C8B-B14F-4D97-AF65-F5344CB8AC3E}">
        <p14:creationId xmlns:p14="http://schemas.microsoft.com/office/powerpoint/2010/main" val="242085972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Effective Date</a:t>
            </a:r>
            <a:endParaRPr lang="en-US" dirty="0"/>
          </a:p>
        </p:txBody>
      </p:sp>
      <p:sp>
        <p:nvSpPr>
          <p:cNvPr id="5" name="Text Placeholder 4"/>
          <p:cNvSpPr>
            <a:spLocks noGrp="1"/>
          </p:cNvSpPr>
          <p:nvPr>
            <p:ph type="body" idx="1"/>
          </p:nvPr>
        </p:nvSpPr>
        <p:spPr/>
        <p:txBody>
          <a:bodyPr/>
          <a:lstStyle/>
          <a:p>
            <a:r>
              <a:rPr lang="en-US" dirty="0" smtClean="0"/>
              <a:t>Employers</a:t>
            </a:r>
            <a:endParaRPr lang="en-US" dirty="0"/>
          </a:p>
        </p:txBody>
      </p:sp>
      <p:sp>
        <p:nvSpPr>
          <p:cNvPr id="2" name="Slide Number Placeholder 1"/>
          <p:cNvSpPr>
            <a:spLocks noGrp="1"/>
          </p:cNvSpPr>
          <p:nvPr>
            <p:ph type="sldNum" sz="quarter" idx="12"/>
          </p:nvPr>
        </p:nvSpPr>
        <p:spPr/>
        <p:txBody>
          <a:bodyPr/>
          <a:lstStyle/>
          <a:p>
            <a:fld id="{0E76F0DB-A740-43E6-B11A-C5422798C47C}" type="slidenum">
              <a:rPr lang="en-US" smtClean="0"/>
              <a:t>21</a:t>
            </a:fld>
            <a:endParaRPr lang="en-US" dirty="0"/>
          </a:p>
        </p:txBody>
      </p:sp>
    </p:spTree>
    <p:extLst>
      <p:ext uri="{BB962C8B-B14F-4D97-AF65-F5344CB8AC3E}">
        <p14:creationId xmlns:p14="http://schemas.microsoft.com/office/powerpoint/2010/main" val="32574846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Effective date of GASB Statement No. 68</a:t>
            </a:r>
            <a:endParaRPr lang="en-US" dirty="0"/>
          </a:p>
        </p:txBody>
      </p:sp>
      <p:sp>
        <p:nvSpPr>
          <p:cNvPr id="2" name="Content Placeholder 1"/>
          <p:cNvSpPr>
            <a:spLocks noGrp="1"/>
          </p:cNvSpPr>
          <p:nvPr>
            <p:ph idx="1"/>
          </p:nvPr>
        </p:nvSpPr>
        <p:spPr/>
        <p:txBody>
          <a:bodyPr/>
          <a:lstStyle/>
          <a:p>
            <a:r>
              <a:rPr lang="en-US" dirty="0" smtClean="0"/>
              <a:t>Implementation first required</a:t>
            </a:r>
          </a:p>
          <a:p>
            <a:pPr lvl="1"/>
            <a:r>
              <a:rPr lang="en-US" dirty="0" smtClean="0"/>
              <a:t>Fiscal year ending 6/30/15</a:t>
            </a:r>
          </a:p>
          <a:p>
            <a:r>
              <a:rPr lang="en-US" dirty="0" smtClean="0"/>
              <a:t>Earlier application encouraged</a:t>
            </a:r>
          </a:p>
          <a:p>
            <a:pPr lvl="1"/>
            <a:r>
              <a:rPr lang="en-US" dirty="0" smtClean="0"/>
              <a:t>Requires cooperation of the pension plan</a:t>
            </a:r>
            <a:endParaRPr lang="en-US" dirty="0"/>
          </a:p>
        </p:txBody>
      </p:sp>
      <p:sp>
        <p:nvSpPr>
          <p:cNvPr id="5" name="Slide Number Placeholder 4"/>
          <p:cNvSpPr>
            <a:spLocks noGrp="1"/>
          </p:cNvSpPr>
          <p:nvPr>
            <p:ph type="sldNum" sz="quarter" idx="12"/>
          </p:nvPr>
        </p:nvSpPr>
        <p:spPr/>
        <p:txBody>
          <a:bodyPr/>
          <a:lstStyle/>
          <a:p>
            <a:fld id="{0E76F0DB-A740-43E6-B11A-C5422798C47C}" type="slidenum">
              <a:rPr lang="en-US" smtClean="0"/>
              <a:t>22</a:t>
            </a:fld>
            <a:endParaRPr lang="en-US" dirty="0"/>
          </a:p>
        </p:txBody>
      </p:sp>
    </p:spTree>
    <p:extLst>
      <p:ext uri="{BB962C8B-B14F-4D97-AF65-F5344CB8AC3E}">
        <p14:creationId xmlns:p14="http://schemas.microsoft.com/office/powerpoint/2010/main" val="206220409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Funding challenge</a:t>
            </a:r>
            <a:endParaRPr lang="en-US" dirty="0"/>
          </a:p>
        </p:txBody>
      </p:sp>
      <p:sp>
        <p:nvSpPr>
          <p:cNvPr id="5" name="Text Placeholder 4"/>
          <p:cNvSpPr>
            <a:spLocks noGrp="1"/>
          </p:cNvSpPr>
          <p:nvPr>
            <p:ph type="body" idx="1"/>
          </p:nvPr>
        </p:nvSpPr>
        <p:spPr/>
        <p:txBody>
          <a:bodyPr/>
          <a:lstStyle/>
          <a:p>
            <a:r>
              <a:rPr lang="en-US" dirty="0" smtClean="0"/>
              <a:t>Accounting v. funding</a:t>
            </a:r>
            <a:endParaRPr lang="en-US" dirty="0"/>
          </a:p>
        </p:txBody>
      </p:sp>
      <p:sp>
        <p:nvSpPr>
          <p:cNvPr id="2" name="Slide Number Placeholder 1"/>
          <p:cNvSpPr>
            <a:spLocks noGrp="1"/>
          </p:cNvSpPr>
          <p:nvPr>
            <p:ph type="sldNum" sz="quarter" idx="12"/>
          </p:nvPr>
        </p:nvSpPr>
        <p:spPr/>
        <p:txBody>
          <a:bodyPr/>
          <a:lstStyle/>
          <a:p>
            <a:fld id="{0E76F0DB-A740-43E6-B11A-C5422798C47C}" type="slidenum">
              <a:rPr lang="en-US" smtClean="0"/>
              <a:t>23</a:t>
            </a:fld>
            <a:endParaRPr lang="en-US" dirty="0"/>
          </a:p>
        </p:txBody>
      </p:sp>
    </p:spTree>
    <p:extLst>
      <p:ext uri="{BB962C8B-B14F-4D97-AF65-F5344CB8AC3E}">
        <p14:creationId xmlns:p14="http://schemas.microsoft.com/office/powerpoint/2010/main" val="36450033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2"/>
          <p:cNvSpPr>
            <a:spLocks noGrp="1" noRot="1" noChangeArrowheads="1"/>
          </p:cNvSpPr>
          <p:nvPr>
            <p:ph type="title"/>
          </p:nvPr>
        </p:nvSpPr>
        <p:spPr/>
        <p:txBody>
          <a:bodyPr>
            <a:normAutofit fontScale="90000"/>
          </a:bodyPr>
          <a:lstStyle/>
          <a:p>
            <a:r>
              <a:rPr lang="en-US" dirty="0" smtClean="0"/>
              <a:t>Background: Historic contribution of </a:t>
            </a:r>
            <a:br>
              <a:rPr lang="en-US" dirty="0" smtClean="0"/>
            </a:br>
            <a:r>
              <a:rPr lang="en-US" dirty="0" smtClean="0"/>
              <a:t>GASB Statement No. 27</a:t>
            </a:r>
            <a:endParaRPr lang="en-US" dirty="0"/>
          </a:p>
        </p:txBody>
      </p:sp>
      <p:sp>
        <p:nvSpPr>
          <p:cNvPr id="173059" name="Rectangle 3"/>
          <p:cNvSpPr>
            <a:spLocks noGrp="1" noRot="1" noChangeArrowheads="1"/>
          </p:cNvSpPr>
          <p:nvPr>
            <p:ph type="body" idx="1"/>
          </p:nvPr>
        </p:nvSpPr>
        <p:spPr>
          <a:xfrm>
            <a:off x="457200" y="1600200"/>
            <a:ext cx="8534400" cy="4876800"/>
          </a:xfrm>
        </p:spPr>
        <p:txBody>
          <a:bodyPr/>
          <a:lstStyle/>
          <a:p>
            <a:r>
              <a:rPr lang="en-US" dirty="0" smtClean="0"/>
              <a:t>Set parameters to ensure reasonable application of actuarial methods</a:t>
            </a:r>
          </a:p>
          <a:p>
            <a:r>
              <a:rPr lang="en-US" dirty="0" smtClean="0"/>
              <a:t>Displayed whether employers were meeting the goal of systematic and rational funding each period</a:t>
            </a:r>
          </a:p>
          <a:p>
            <a:r>
              <a:rPr lang="en-US" dirty="0" smtClean="0"/>
              <a:t>Highlighted the cumulative financial impact of underfunded contributions </a:t>
            </a:r>
          </a:p>
          <a:p>
            <a:pPr lvl="1"/>
            <a:r>
              <a:rPr lang="en-US" dirty="0" smtClean="0"/>
              <a:t>Information on funding progress also provided</a:t>
            </a:r>
          </a:p>
          <a:p>
            <a:pPr lvl="2"/>
            <a:r>
              <a:rPr lang="en-US" dirty="0" smtClean="0"/>
              <a:t>Notes </a:t>
            </a:r>
          </a:p>
          <a:p>
            <a:pPr lvl="2"/>
            <a:r>
              <a:rPr lang="en-US" dirty="0" smtClean="0"/>
              <a:t>Required supplementary information (RSI).</a:t>
            </a:r>
            <a:endParaRPr lang="en-US" dirty="0"/>
          </a:p>
        </p:txBody>
      </p:sp>
      <p:sp>
        <p:nvSpPr>
          <p:cNvPr id="2" name="Slide Number Placeholder 1"/>
          <p:cNvSpPr>
            <a:spLocks noGrp="1"/>
          </p:cNvSpPr>
          <p:nvPr>
            <p:ph type="sldNum" sz="quarter" idx="12"/>
          </p:nvPr>
        </p:nvSpPr>
        <p:spPr/>
        <p:txBody>
          <a:bodyPr/>
          <a:lstStyle/>
          <a:p>
            <a:fld id="{0E76F0DB-A740-43E6-B11A-C5422798C47C}" type="slidenum">
              <a:rPr lang="en-US" smtClean="0"/>
              <a:t>24</a:t>
            </a:fld>
            <a:endParaRPr lang="en-US" dirty="0"/>
          </a:p>
        </p:txBody>
      </p:sp>
    </p:spTree>
    <p:extLst>
      <p:ext uri="{BB962C8B-B14F-4D97-AF65-F5344CB8AC3E}">
        <p14:creationId xmlns:p14="http://schemas.microsoft.com/office/powerpoint/2010/main" val="29426488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Rot="1" noChangeArrowheads="1"/>
          </p:cNvSpPr>
          <p:nvPr>
            <p:ph type="title"/>
          </p:nvPr>
        </p:nvSpPr>
        <p:spPr/>
        <p:txBody>
          <a:bodyPr>
            <a:normAutofit fontScale="90000"/>
          </a:bodyPr>
          <a:lstStyle/>
          <a:p>
            <a:r>
              <a:rPr lang="en-US" dirty="0" smtClean="0"/>
              <a:t>Changes resulting from GASB Statement No. 68</a:t>
            </a:r>
            <a:endParaRPr lang="en-US" dirty="0"/>
          </a:p>
        </p:txBody>
      </p:sp>
      <p:sp>
        <p:nvSpPr>
          <p:cNvPr id="174083" name="Rectangle 3"/>
          <p:cNvSpPr>
            <a:spLocks noGrp="1" noRot="1" noChangeArrowheads="1"/>
          </p:cNvSpPr>
          <p:nvPr>
            <p:ph type="body" idx="1"/>
          </p:nvPr>
        </p:nvSpPr>
        <p:spPr/>
        <p:txBody>
          <a:bodyPr/>
          <a:lstStyle/>
          <a:p>
            <a:r>
              <a:rPr lang="en-US" dirty="0" smtClean="0"/>
              <a:t>Elimination of GASB parameters</a:t>
            </a:r>
          </a:p>
          <a:p>
            <a:pPr lvl="1"/>
            <a:r>
              <a:rPr lang="en-US" dirty="0"/>
              <a:t>C</a:t>
            </a:r>
            <a:r>
              <a:rPr lang="en-US" dirty="0" smtClean="0"/>
              <a:t>ompromises the usefulness of the actuarially determined contribution (ADC) for other purposes by eliminating standardization</a:t>
            </a:r>
          </a:p>
          <a:p>
            <a:r>
              <a:rPr lang="en-US" dirty="0" smtClean="0"/>
              <a:t>No automatic requirement to provide information on funding progress</a:t>
            </a:r>
          </a:p>
          <a:p>
            <a:pPr lvl="1"/>
            <a:r>
              <a:rPr lang="en-US" dirty="0" smtClean="0"/>
              <a:t>Required only if an ADC is calculated or contribution is statutorily mandated</a:t>
            </a:r>
          </a:p>
        </p:txBody>
      </p:sp>
      <p:sp>
        <p:nvSpPr>
          <p:cNvPr id="2" name="Slide Number Placeholder 1"/>
          <p:cNvSpPr>
            <a:spLocks noGrp="1"/>
          </p:cNvSpPr>
          <p:nvPr>
            <p:ph type="sldNum" sz="quarter" idx="12"/>
          </p:nvPr>
        </p:nvSpPr>
        <p:spPr/>
        <p:txBody>
          <a:bodyPr/>
          <a:lstStyle/>
          <a:p>
            <a:fld id="{0E76F0DB-A740-43E6-B11A-C5422798C47C}" type="slidenum">
              <a:rPr lang="en-US" smtClean="0"/>
              <a:t>25</a:t>
            </a:fld>
            <a:endParaRPr lang="en-US" dirty="0"/>
          </a:p>
        </p:txBody>
      </p:sp>
    </p:spTree>
    <p:extLst>
      <p:ext uri="{BB962C8B-B14F-4D97-AF65-F5344CB8AC3E}">
        <p14:creationId xmlns:p14="http://schemas.microsoft.com/office/powerpoint/2010/main" val="37412930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4"/>
          <p:cNvSpPr>
            <a:spLocks noGrp="1"/>
          </p:cNvSpPr>
          <p:nvPr>
            <p:ph type="title"/>
          </p:nvPr>
        </p:nvSpPr>
        <p:spPr>
          <a:xfrm>
            <a:off x="780143" y="2590801"/>
            <a:ext cx="7582203" cy="1362075"/>
          </a:xfrm>
        </p:spPr>
        <p:txBody>
          <a:bodyPr>
            <a:normAutofit fontScale="90000"/>
          </a:bodyPr>
          <a:lstStyle/>
          <a:p>
            <a:r>
              <a:rPr lang="en-US" dirty="0" smtClean="0">
                <a:latin typeface="Arial" charset="0"/>
                <a:cs typeface="Arial" charset="0"/>
              </a:rPr>
              <a:t>Development of pension funding guidelines</a:t>
            </a:r>
          </a:p>
        </p:txBody>
      </p:sp>
      <p:sp>
        <p:nvSpPr>
          <p:cNvPr id="29699" name="Text Placeholder 8"/>
          <p:cNvSpPr>
            <a:spLocks noGrp="1"/>
          </p:cNvSpPr>
          <p:nvPr>
            <p:ph type="body" idx="1"/>
          </p:nvPr>
        </p:nvSpPr>
        <p:spPr>
          <a:xfrm>
            <a:off x="780143" y="3949700"/>
            <a:ext cx="7582203" cy="1500188"/>
          </a:xfrm>
        </p:spPr>
        <p:txBody>
          <a:bodyPr/>
          <a:lstStyle/>
          <a:p>
            <a:r>
              <a:rPr lang="en-US" dirty="0" smtClean="0">
                <a:latin typeface="Arial" charset="0"/>
                <a:cs typeface="Arial" charset="0"/>
              </a:rPr>
              <a:t>Response to GASB Statement No. 68</a:t>
            </a:r>
          </a:p>
        </p:txBody>
      </p:sp>
      <p:sp>
        <p:nvSpPr>
          <p:cNvPr id="2" name="Slide Number Placeholder 1"/>
          <p:cNvSpPr>
            <a:spLocks noGrp="1"/>
          </p:cNvSpPr>
          <p:nvPr>
            <p:ph type="sldNum" sz="quarter" idx="12"/>
          </p:nvPr>
        </p:nvSpPr>
        <p:spPr/>
        <p:txBody>
          <a:bodyPr/>
          <a:lstStyle/>
          <a:p>
            <a:fld id="{0E76F0DB-A740-43E6-B11A-C5422798C47C}" type="slidenum">
              <a:rPr lang="en-US" smtClean="0"/>
              <a:t>26</a:t>
            </a:fld>
            <a:endParaRPr lang="en-US" dirty="0"/>
          </a:p>
        </p:txBody>
      </p:sp>
    </p:spTree>
    <p:extLst>
      <p:ext uri="{BB962C8B-B14F-4D97-AF65-F5344CB8AC3E}">
        <p14:creationId xmlns:p14="http://schemas.microsoft.com/office/powerpoint/2010/main" val="33009905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4"/>
          <p:cNvSpPr>
            <a:spLocks noGrp="1"/>
          </p:cNvSpPr>
          <p:nvPr>
            <p:ph type="title"/>
          </p:nvPr>
        </p:nvSpPr>
        <p:spPr/>
        <p:txBody>
          <a:bodyPr/>
          <a:lstStyle/>
          <a:p>
            <a:r>
              <a:rPr lang="en-US" dirty="0" smtClean="0"/>
              <a:t>Objective</a:t>
            </a:r>
          </a:p>
        </p:txBody>
      </p:sp>
      <p:sp>
        <p:nvSpPr>
          <p:cNvPr id="30723" name="Content Placeholder 5"/>
          <p:cNvSpPr>
            <a:spLocks noGrp="1"/>
          </p:cNvSpPr>
          <p:nvPr>
            <p:ph idx="1"/>
          </p:nvPr>
        </p:nvSpPr>
        <p:spPr/>
        <p:txBody>
          <a:bodyPr/>
          <a:lstStyle/>
          <a:p>
            <a:r>
              <a:rPr lang="en-US" dirty="0" smtClean="0"/>
              <a:t>Provide guidance on funding in the wake of GASB Statement No. 68</a:t>
            </a:r>
          </a:p>
          <a:p>
            <a:r>
              <a:rPr lang="en-US" dirty="0" smtClean="0"/>
              <a:t>Take advantage of the fact that GASB Statement No. 68 requires the presentation of funding data if an ADC is used for funding purposes</a:t>
            </a:r>
            <a:br>
              <a:rPr lang="en-US" dirty="0" smtClean="0"/>
            </a:br>
            <a:endParaRPr lang="en-US" dirty="0" smtClean="0"/>
          </a:p>
        </p:txBody>
      </p:sp>
      <p:sp>
        <p:nvSpPr>
          <p:cNvPr id="2" name="Slide Number Placeholder 1"/>
          <p:cNvSpPr>
            <a:spLocks noGrp="1"/>
          </p:cNvSpPr>
          <p:nvPr>
            <p:ph type="sldNum" sz="quarter" idx="12"/>
          </p:nvPr>
        </p:nvSpPr>
        <p:spPr/>
        <p:txBody>
          <a:bodyPr/>
          <a:lstStyle/>
          <a:p>
            <a:fld id="{0E76F0DB-A740-43E6-B11A-C5422798C47C}" type="slidenum">
              <a:rPr lang="en-US" smtClean="0"/>
              <a:t>27</a:t>
            </a:fld>
            <a:endParaRPr lang="en-US" dirty="0"/>
          </a:p>
        </p:txBody>
      </p:sp>
    </p:spTree>
    <p:extLst>
      <p:ext uri="{BB962C8B-B14F-4D97-AF65-F5344CB8AC3E}">
        <p14:creationId xmlns:p14="http://schemas.microsoft.com/office/powerpoint/2010/main" val="11153522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dirty="0" smtClean="0"/>
              <a:t>Task force</a:t>
            </a:r>
          </a:p>
        </p:txBody>
      </p:sp>
      <p:sp>
        <p:nvSpPr>
          <p:cNvPr id="3" name="Content Placeholder 2"/>
          <p:cNvSpPr>
            <a:spLocks noGrp="1"/>
          </p:cNvSpPr>
          <p:nvPr>
            <p:ph idx="1"/>
          </p:nvPr>
        </p:nvSpPr>
        <p:spPr/>
        <p:txBody>
          <a:bodyPr/>
          <a:lstStyle/>
          <a:p>
            <a:r>
              <a:rPr lang="en-US" dirty="0" smtClean="0"/>
              <a:t>Convening organization – Center for State and Local Government Excellence</a:t>
            </a:r>
          </a:p>
          <a:p>
            <a:r>
              <a:rPr lang="en-US" dirty="0" smtClean="0"/>
              <a:t>Membership</a:t>
            </a:r>
          </a:p>
          <a:p>
            <a:pPr lvl="1"/>
            <a:r>
              <a:rPr lang="en-US" dirty="0" smtClean="0"/>
              <a:t>“Big seven”</a:t>
            </a:r>
          </a:p>
          <a:p>
            <a:pPr lvl="1"/>
            <a:r>
              <a:rPr lang="en-US" dirty="0" smtClean="0"/>
              <a:t>Other organizations invited to participate</a:t>
            </a:r>
          </a:p>
          <a:p>
            <a:pPr lvl="2"/>
            <a:endParaRPr lang="en-US" dirty="0" smtClean="0"/>
          </a:p>
          <a:p>
            <a:pPr lvl="2"/>
            <a:endParaRPr lang="en-US" dirty="0" smtClean="0"/>
          </a:p>
          <a:p>
            <a:pPr lvl="1"/>
            <a:endParaRPr lang="en-US" dirty="0"/>
          </a:p>
        </p:txBody>
      </p:sp>
      <p:sp>
        <p:nvSpPr>
          <p:cNvPr id="2" name="Slide Number Placeholder 1"/>
          <p:cNvSpPr>
            <a:spLocks noGrp="1"/>
          </p:cNvSpPr>
          <p:nvPr>
            <p:ph type="sldNum" sz="quarter" idx="12"/>
          </p:nvPr>
        </p:nvSpPr>
        <p:spPr/>
        <p:txBody>
          <a:bodyPr/>
          <a:lstStyle/>
          <a:p>
            <a:fld id="{0E76F0DB-A740-43E6-B11A-C5422798C47C}" type="slidenum">
              <a:rPr lang="en-US" smtClean="0"/>
              <a:t>28</a:t>
            </a:fld>
            <a:endParaRPr lang="en-US" dirty="0"/>
          </a:p>
        </p:txBody>
      </p:sp>
    </p:spTree>
    <p:extLst>
      <p:ext uri="{BB962C8B-B14F-4D97-AF65-F5344CB8AC3E}">
        <p14:creationId xmlns:p14="http://schemas.microsoft.com/office/powerpoint/2010/main" val="22647008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dirty="0" smtClean="0"/>
              <a:t>“Big seven”</a:t>
            </a:r>
          </a:p>
        </p:txBody>
      </p:sp>
      <p:sp>
        <p:nvSpPr>
          <p:cNvPr id="32771" name="Content Placeholder 2"/>
          <p:cNvSpPr>
            <a:spLocks noGrp="1"/>
          </p:cNvSpPr>
          <p:nvPr>
            <p:ph idx="1"/>
          </p:nvPr>
        </p:nvSpPr>
        <p:spPr/>
        <p:txBody>
          <a:bodyPr/>
          <a:lstStyle/>
          <a:p>
            <a:r>
              <a:rPr lang="en-US" dirty="0" smtClean="0"/>
              <a:t>National Governors Association (NGA)</a:t>
            </a:r>
          </a:p>
          <a:p>
            <a:r>
              <a:rPr lang="en-US" dirty="0" smtClean="0"/>
              <a:t>National Conference of State Legislatures (NCSL)</a:t>
            </a:r>
          </a:p>
          <a:p>
            <a:r>
              <a:rPr lang="en-US" dirty="0" smtClean="0"/>
              <a:t>Council of State Governments (CSG)</a:t>
            </a:r>
          </a:p>
          <a:p>
            <a:r>
              <a:rPr lang="en-US" dirty="0" smtClean="0"/>
              <a:t>National Association of Counties (NACo)</a:t>
            </a:r>
          </a:p>
          <a:p>
            <a:r>
              <a:rPr lang="en-US" dirty="0" smtClean="0"/>
              <a:t>National League of Cities (NLC)</a:t>
            </a:r>
          </a:p>
          <a:p>
            <a:r>
              <a:rPr lang="en-US" dirty="0" smtClean="0"/>
              <a:t>U.S. Conference of Mayors (USCM)</a:t>
            </a:r>
          </a:p>
          <a:p>
            <a:r>
              <a:rPr lang="en-US" dirty="0" smtClean="0"/>
              <a:t>International City/County Management Association (ICMA)</a:t>
            </a:r>
          </a:p>
          <a:p>
            <a:endParaRPr lang="en-US" dirty="0" smtClean="0"/>
          </a:p>
        </p:txBody>
      </p:sp>
      <p:sp>
        <p:nvSpPr>
          <p:cNvPr id="2" name="Slide Number Placeholder 1"/>
          <p:cNvSpPr>
            <a:spLocks noGrp="1"/>
          </p:cNvSpPr>
          <p:nvPr>
            <p:ph type="sldNum" sz="quarter" idx="12"/>
          </p:nvPr>
        </p:nvSpPr>
        <p:spPr/>
        <p:txBody>
          <a:bodyPr/>
          <a:lstStyle/>
          <a:p>
            <a:fld id="{0E76F0DB-A740-43E6-B11A-C5422798C47C}" type="slidenum">
              <a:rPr lang="en-US" smtClean="0"/>
              <a:t>29</a:t>
            </a:fld>
            <a:endParaRPr lang="en-US" dirty="0"/>
          </a:p>
        </p:txBody>
      </p:sp>
    </p:spTree>
    <p:extLst>
      <p:ext uri="{BB962C8B-B14F-4D97-AF65-F5344CB8AC3E}">
        <p14:creationId xmlns:p14="http://schemas.microsoft.com/office/powerpoint/2010/main" val="1300058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focus</a:t>
            </a:r>
            <a:endParaRPr lang="en-US" dirty="0"/>
          </a:p>
        </p:txBody>
      </p:sp>
      <p:sp>
        <p:nvSpPr>
          <p:cNvPr id="3" name="Content Placeholder 2"/>
          <p:cNvSpPr>
            <a:spLocks noGrp="1"/>
          </p:cNvSpPr>
          <p:nvPr>
            <p:ph idx="1"/>
          </p:nvPr>
        </p:nvSpPr>
        <p:spPr/>
        <p:txBody>
          <a:bodyPr/>
          <a:lstStyle/>
          <a:p>
            <a:r>
              <a:rPr lang="en-US" dirty="0" smtClean="0"/>
              <a:t>Employers in single employer and agent multiple-employer defined benefit plans</a:t>
            </a:r>
          </a:p>
          <a:p>
            <a:r>
              <a:rPr lang="en-US" dirty="0" smtClean="0"/>
              <a:t>Employers in cost-sharing plans</a:t>
            </a:r>
          </a:p>
        </p:txBody>
      </p:sp>
      <p:sp>
        <p:nvSpPr>
          <p:cNvPr id="5" name="Slide Number Placeholder 4"/>
          <p:cNvSpPr>
            <a:spLocks noGrp="1"/>
          </p:cNvSpPr>
          <p:nvPr>
            <p:ph type="sldNum" sz="quarter" idx="12"/>
          </p:nvPr>
        </p:nvSpPr>
        <p:spPr/>
        <p:txBody>
          <a:bodyPr/>
          <a:lstStyle/>
          <a:p>
            <a:fld id="{0E76F0DB-A740-43E6-B11A-C5422798C47C}" type="slidenum">
              <a:rPr lang="en-US" smtClean="0"/>
              <a:t>3</a:t>
            </a:fld>
            <a:endParaRPr lang="en-US" dirty="0"/>
          </a:p>
        </p:txBody>
      </p:sp>
    </p:spTree>
    <p:extLst>
      <p:ext uri="{BB962C8B-B14F-4D97-AF65-F5344CB8AC3E}">
        <p14:creationId xmlns:p14="http://schemas.microsoft.com/office/powerpoint/2010/main" val="174998900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dirty="0" smtClean="0"/>
              <a:t>Other participating organizations</a:t>
            </a:r>
          </a:p>
        </p:txBody>
      </p:sp>
      <p:sp>
        <p:nvSpPr>
          <p:cNvPr id="33795" name="Content Placeholder 2"/>
          <p:cNvSpPr>
            <a:spLocks noGrp="1"/>
          </p:cNvSpPr>
          <p:nvPr>
            <p:ph idx="1"/>
          </p:nvPr>
        </p:nvSpPr>
        <p:spPr/>
        <p:txBody>
          <a:bodyPr/>
          <a:lstStyle/>
          <a:p>
            <a:r>
              <a:rPr lang="en-US" dirty="0" smtClean="0"/>
              <a:t>National Association of State Auditors, Comptrollers and Treasurers (NASACT)</a:t>
            </a:r>
          </a:p>
          <a:p>
            <a:r>
              <a:rPr lang="en-US" dirty="0" smtClean="0"/>
              <a:t>Government Finance Officers Association (GFOA)</a:t>
            </a:r>
          </a:p>
          <a:p>
            <a:r>
              <a:rPr lang="en-US" dirty="0" smtClean="0"/>
              <a:t>National Association of State Retirement Administrators (NASRA)</a:t>
            </a:r>
          </a:p>
          <a:p>
            <a:r>
              <a:rPr lang="en-US" dirty="0" smtClean="0"/>
              <a:t>National Council on Teacher Retirement (NCTR)</a:t>
            </a:r>
          </a:p>
          <a:p>
            <a:endParaRPr lang="en-US" dirty="0" smtClean="0"/>
          </a:p>
        </p:txBody>
      </p:sp>
      <p:sp>
        <p:nvSpPr>
          <p:cNvPr id="2" name="Slide Number Placeholder 1"/>
          <p:cNvSpPr>
            <a:spLocks noGrp="1"/>
          </p:cNvSpPr>
          <p:nvPr>
            <p:ph type="sldNum" sz="quarter" idx="12"/>
          </p:nvPr>
        </p:nvSpPr>
        <p:spPr/>
        <p:txBody>
          <a:bodyPr/>
          <a:lstStyle/>
          <a:p>
            <a:fld id="{0E76F0DB-A740-43E6-B11A-C5422798C47C}" type="slidenum">
              <a:rPr lang="en-US" smtClean="0"/>
              <a:t>30</a:t>
            </a:fld>
            <a:endParaRPr lang="en-US" dirty="0"/>
          </a:p>
        </p:txBody>
      </p:sp>
    </p:spTree>
    <p:extLst>
      <p:ext uri="{BB962C8B-B14F-4D97-AF65-F5344CB8AC3E}">
        <p14:creationId xmlns:p14="http://schemas.microsoft.com/office/powerpoint/2010/main" val="42913269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dirty="0" smtClean="0"/>
              <a:t>Approach</a:t>
            </a:r>
          </a:p>
        </p:txBody>
      </p:sp>
      <p:sp>
        <p:nvSpPr>
          <p:cNvPr id="34819" name="Content Placeholder 2"/>
          <p:cNvSpPr>
            <a:spLocks noGrp="1"/>
          </p:cNvSpPr>
          <p:nvPr>
            <p:ph idx="1"/>
          </p:nvPr>
        </p:nvSpPr>
        <p:spPr/>
        <p:txBody>
          <a:bodyPr/>
          <a:lstStyle/>
          <a:p>
            <a:r>
              <a:rPr lang="en-US" dirty="0" smtClean="0"/>
              <a:t>Closely modeled on the work of the California Actuarial Advisory Panel</a:t>
            </a:r>
          </a:p>
        </p:txBody>
      </p:sp>
      <p:sp>
        <p:nvSpPr>
          <p:cNvPr id="2" name="Slide Number Placeholder 1"/>
          <p:cNvSpPr>
            <a:spLocks noGrp="1"/>
          </p:cNvSpPr>
          <p:nvPr>
            <p:ph type="sldNum" sz="quarter" idx="12"/>
          </p:nvPr>
        </p:nvSpPr>
        <p:spPr/>
        <p:txBody>
          <a:bodyPr/>
          <a:lstStyle/>
          <a:p>
            <a:fld id="{0E76F0DB-A740-43E6-B11A-C5422798C47C}" type="slidenum">
              <a:rPr lang="en-US" smtClean="0"/>
              <a:t>31</a:t>
            </a:fld>
            <a:endParaRPr lang="en-US" dirty="0"/>
          </a:p>
        </p:txBody>
      </p:sp>
    </p:spTree>
    <p:extLst>
      <p:ext uri="{BB962C8B-B14F-4D97-AF65-F5344CB8AC3E}">
        <p14:creationId xmlns:p14="http://schemas.microsoft.com/office/powerpoint/2010/main" val="30459764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dirty="0" smtClean="0"/>
              <a:t>Structure</a:t>
            </a:r>
          </a:p>
        </p:txBody>
      </p:sp>
      <p:sp>
        <p:nvSpPr>
          <p:cNvPr id="36867" name="Content Placeholder 2"/>
          <p:cNvSpPr>
            <a:spLocks noGrp="1"/>
          </p:cNvSpPr>
          <p:nvPr>
            <p:ph idx="1"/>
          </p:nvPr>
        </p:nvSpPr>
        <p:spPr/>
        <p:txBody>
          <a:bodyPr/>
          <a:lstStyle/>
          <a:p>
            <a:r>
              <a:rPr lang="en-US" dirty="0" smtClean="0"/>
              <a:t>Five policy objectives</a:t>
            </a:r>
          </a:p>
          <a:p>
            <a:pPr lvl="1"/>
            <a:r>
              <a:rPr lang="en-US" dirty="0" smtClean="0"/>
              <a:t>Starting point = funding based upon an actuarially determined ARC</a:t>
            </a:r>
          </a:p>
          <a:p>
            <a:r>
              <a:rPr lang="en-US" dirty="0" smtClean="0"/>
              <a:t>Application of policy objectives to three core elements</a:t>
            </a:r>
          </a:p>
          <a:p>
            <a:pPr lvl="1"/>
            <a:r>
              <a:rPr lang="en-US" dirty="0" smtClean="0"/>
              <a:t>Actuarial costs</a:t>
            </a:r>
          </a:p>
          <a:p>
            <a:pPr lvl="1"/>
            <a:r>
              <a:rPr lang="en-US" dirty="0" smtClean="0"/>
              <a:t>Asset smoothing</a:t>
            </a:r>
          </a:p>
          <a:p>
            <a:pPr lvl="1"/>
            <a:r>
              <a:rPr lang="en-US" dirty="0" smtClean="0"/>
              <a:t>Amortization policy</a:t>
            </a:r>
          </a:p>
          <a:p>
            <a:r>
              <a:rPr lang="en-US" dirty="0" smtClean="0"/>
              <a:t>Recognition that employers may need to adopt a transition plan to phase in the new practices over a period of years.  </a:t>
            </a:r>
          </a:p>
          <a:p>
            <a:endParaRPr lang="en-US" dirty="0" smtClean="0"/>
          </a:p>
        </p:txBody>
      </p:sp>
      <p:sp>
        <p:nvSpPr>
          <p:cNvPr id="2" name="Slide Number Placeholder 1"/>
          <p:cNvSpPr>
            <a:spLocks noGrp="1"/>
          </p:cNvSpPr>
          <p:nvPr>
            <p:ph type="sldNum" sz="quarter" idx="12"/>
          </p:nvPr>
        </p:nvSpPr>
        <p:spPr/>
        <p:txBody>
          <a:bodyPr/>
          <a:lstStyle/>
          <a:p>
            <a:fld id="{0E76F0DB-A740-43E6-B11A-C5422798C47C}" type="slidenum">
              <a:rPr lang="en-US" smtClean="0"/>
              <a:t>32</a:t>
            </a:fld>
            <a:endParaRPr lang="en-US" dirty="0"/>
          </a:p>
        </p:txBody>
      </p:sp>
    </p:spTree>
    <p:extLst>
      <p:ext uri="{BB962C8B-B14F-4D97-AF65-F5344CB8AC3E}">
        <p14:creationId xmlns:p14="http://schemas.microsoft.com/office/powerpoint/2010/main" val="19269713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US" dirty="0" smtClean="0"/>
              <a:t>General policy objectives</a:t>
            </a:r>
          </a:p>
        </p:txBody>
      </p:sp>
      <p:sp>
        <p:nvSpPr>
          <p:cNvPr id="37891" name="Content Placeholder 2"/>
          <p:cNvSpPr>
            <a:spLocks noGrp="1"/>
          </p:cNvSpPr>
          <p:nvPr>
            <p:ph idx="1"/>
          </p:nvPr>
        </p:nvSpPr>
        <p:spPr/>
        <p:txBody>
          <a:bodyPr/>
          <a:lstStyle/>
          <a:p>
            <a:r>
              <a:rPr lang="en-US" dirty="0" smtClean="0"/>
              <a:t>Actuarially Determined Contributions</a:t>
            </a:r>
          </a:p>
          <a:p>
            <a:r>
              <a:rPr lang="en-US" dirty="0" smtClean="0"/>
              <a:t>Funding Discipline</a:t>
            </a:r>
          </a:p>
          <a:p>
            <a:r>
              <a:rPr lang="en-US" dirty="0" smtClean="0"/>
              <a:t>Intergenerational equity</a:t>
            </a:r>
          </a:p>
          <a:p>
            <a:r>
              <a:rPr lang="en-US" dirty="0" smtClean="0"/>
              <a:t>Contributions as a stable percentage of payroll</a:t>
            </a:r>
          </a:p>
          <a:p>
            <a:r>
              <a:rPr lang="en-US" dirty="0" smtClean="0"/>
              <a:t>Accountability and transparency</a:t>
            </a:r>
          </a:p>
        </p:txBody>
      </p:sp>
      <p:sp>
        <p:nvSpPr>
          <p:cNvPr id="2" name="Slide Number Placeholder 1"/>
          <p:cNvSpPr>
            <a:spLocks noGrp="1"/>
          </p:cNvSpPr>
          <p:nvPr>
            <p:ph type="sldNum" sz="quarter" idx="12"/>
          </p:nvPr>
        </p:nvSpPr>
        <p:spPr/>
        <p:txBody>
          <a:bodyPr/>
          <a:lstStyle/>
          <a:p>
            <a:fld id="{0E76F0DB-A740-43E6-B11A-C5422798C47C}" type="slidenum">
              <a:rPr lang="en-US" smtClean="0"/>
              <a:t>33</a:t>
            </a:fld>
            <a:endParaRPr lang="en-US" dirty="0"/>
          </a:p>
        </p:txBody>
      </p:sp>
    </p:spTree>
    <p:extLst>
      <p:ext uri="{BB962C8B-B14F-4D97-AF65-F5344CB8AC3E}">
        <p14:creationId xmlns:p14="http://schemas.microsoft.com/office/powerpoint/2010/main" val="27120932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dirty="0" smtClean="0"/>
              <a:t>Actuarially determined contributions</a:t>
            </a:r>
          </a:p>
        </p:txBody>
      </p:sp>
      <p:sp>
        <p:nvSpPr>
          <p:cNvPr id="38915" name="Content Placeholder 2"/>
          <p:cNvSpPr>
            <a:spLocks noGrp="1"/>
          </p:cNvSpPr>
          <p:nvPr>
            <p:ph idx="1"/>
          </p:nvPr>
        </p:nvSpPr>
        <p:spPr/>
        <p:txBody>
          <a:bodyPr/>
          <a:lstStyle/>
          <a:p>
            <a:r>
              <a:rPr lang="en-US" dirty="0" smtClean="0"/>
              <a:t>A pension funding plan should be based upon an actuarially determined annual required contribution (ARC) that incorporates both the cost of benefits in the current year and the amortization of the plan’s unfunded actuarial accrued liability.</a:t>
            </a:r>
          </a:p>
          <a:p>
            <a:endParaRPr lang="en-US" dirty="0" smtClean="0"/>
          </a:p>
        </p:txBody>
      </p:sp>
      <p:sp>
        <p:nvSpPr>
          <p:cNvPr id="2" name="Slide Number Placeholder 1"/>
          <p:cNvSpPr>
            <a:spLocks noGrp="1"/>
          </p:cNvSpPr>
          <p:nvPr>
            <p:ph type="sldNum" sz="quarter" idx="12"/>
          </p:nvPr>
        </p:nvSpPr>
        <p:spPr/>
        <p:txBody>
          <a:bodyPr/>
          <a:lstStyle/>
          <a:p>
            <a:fld id="{0E76F0DB-A740-43E6-B11A-C5422798C47C}" type="slidenum">
              <a:rPr lang="en-US" smtClean="0"/>
              <a:t>34</a:t>
            </a:fld>
            <a:endParaRPr lang="en-US" dirty="0"/>
          </a:p>
        </p:txBody>
      </p:sp>
    </p:spTree>
    <p:extLst>
      <p:ext uri="{BB962C8B-B14F-4D97-AF65-F5344CB8AC3E}">
        <p14:creationId xmlns:p14="http://schemas.microsoft.com/office/powerpoint/2010/main" val="18498671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dirty="0" smtClean="0"/>
              <a:t>Funding discipline</a:t>
            </a:r>
          </a:p>
        </p:txBody>
      </p:sp>
      <p:sp>
        <p:nvSpPr>
          <p:cNvPr id="39939" name="Content Placeholder 2"/>
          <p:cNvSpPr>
            <a:spLocks noGrp="1"/>
          </p:cNvSpPr>
          <p:nvPr>
            <p:ph idx="1"/>
          </p:nvPr>
        </p:nvSpPr>
        <p:spPr/>
        <p:txBody>
          <a:bodyPr/>
          <a:lstStyle/>
          <a:p>
            <a:r>
              <a:rPr lang="en-US" dirty="0" smtClean="0"/>
              <a:t>A commitment to make timely, actuarially determined contributions to the retirement system is needed to ensure that sufficient assets are available for all current and future retirees.</a:t>
            </a:r>
          </a:p>
          <a:p>
            <a:endParaRPr lang="en-US" dirty="0" smtClean="0"/>
          </a:p>
        </p:txBody>
      </p:sp>
      <p:sp>
        <p:nvSpPr>
          <p:cNvPr id="2" name="Slide Number Placeholder 1"/>
          <p:cNvSpPr>
            <a:spLocks noGrp="1"/>
          </p:cNvSpPr>
          <p:nvPr>
            <p:ph type="sldNum" sz="quarter" idx="12"/>
          </p:nvPr>
        </p:nvSpPr>
        <p:spPr/>
        <p:txBody>
          <a:bodyPr/>
          <a:lstStyle/>
          <a:p>
            <a:fld id="{0E76F0DB-A740-43E6-B11A-C5422798C47C}" type="slidenum">
              <a:rPr lang="en-US" smtClean="0"/>
              <a:t>35</a:t>
            </a:fld>
            <a:endParaRPr lang="en-US" dirty="0"/>
          </a:p>
        </p:txBody>
      </p:sp>
    </p:spTree>
    <p:extLst>
      <p:ext uri="{BB962C8B-B14F-4D97-AF65-F5344CB8AC3E}">
        <p14:creationId xmlns:p14="http://schemas.microsoft.com/office/powerpoint/2010/main" val="13825961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dirty="0" smtClean="0"/>
              <a:t>Intergenerational equity</a:t>
            </a:r>
          </a:p>
        </p:txBody>
      </p:sp>
      <p:sp>
        <p:nvSpPr>
          <p:cNvPr id="40963" name="Content Placeholder 2"/>
          <p:cNvSpPr>
            <a:spLocks noGrp="1"/>
          </p:cNvSpPr>
          <p:nvPr>
            <p:ph idx="1"/>
          </p:nvPr>
        </p:nvSpPr>
        <p:spPr/>
        <p:txBody>
          <a:bodyPr/>
          <a:lstStyle/>
          <a:p>
            <a:r>
              <a:rPr lang="en-US" dirty="0" smtClean="0"/>
              <a:t>Annual contributions should be reasonably related to the expected and actual cost of each year of service.</a:t>
            </a:r>
          </a:p>
        </p:txBody>
      </p:sp>
      <p:sp>
        <p:nvSpPr>
          <p:cNvPr id="2" name="Slide Number Placeholder 1"/>
          <p:cNvSpPr>
            <a:spLocks noGrp="1"/>
          </p:cNvSpPr>
          <p:nvPr>
            <p:ph type="sldNum" sz="quarter" idx="12"/>
          </p:nvPr>
        </p:nvSpPr>
        <p:spPr/>
        <p:txBody>
          <a:bodyPr/>
          <a:lstStyle/>
          <a:p>
            <a:fld id="{0E76F0DB-A740-43E6-B11A-C5422798C47C}" type="slidenum">
              <a:rPr lang="en-US" smtClean="0"/>
              <a:t>36</a:t>
            </a:fld>
            <a:endParaRPr lang="en-US" dirty="0"/>
          </a:p>
        </p:txBody>
      </p:sp>
    </p:spTree>
    <p:extLst>
      <p:ext uri="{BB962C8B-B14F-4D97-AF65-F5344CB8AC3E}">
        <p14:creationId xmlns:p14="http://schemas.microsoft.com/office/powerpoint/2010/main" val="262617688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normAutofit fontScale="90000"/>
          </a:bodyPr>
          <a:lstStyle/>
          <a:p>
            <a:r>
              <a:rPr lang="en-US" dirty="0" smtClean="0"/>
              <a:t>Contributions as a stable </a:t>
            </a:r>
            <a:br>
              <a:rPr lang="en-US" dirty="0" smtClean="0"/>
            </a:br>
            <a:r>
              <a:rPr lang="en-US" dirty="0" smtClean="0"/>
              <a:t>percentage of payroll</a:t>
            </a:r>
          </a:p>
        </p:txBody>
      </p:sp>
      <p:sp>
        <p:nvSpPr>
          <p:cNvPr id="41987" name="Content Placeholder 2"/>
          <p:cNvSpPr>
            <a:spLocks noGrp="1"/>
          </p:cNvSpPr>
          <p:nvPr>
            <p:ph idx="1"/>
          </p:nvPr>
        </p:nvSpPr>
        <p:spPr/>
        <p:txBody>
          <a:bodyPr/>
          <a:lstStyle/>
          <a:p>
            <a:r>
              <a:rPr lang="en-US" dirty="0" smtClean="0"/>
              <a:t>Contributions should be managed so that employer costs remain consistent as a percentage of payroll over time.</a:t>
            </a:r>
          </a:p>
          <a:p>
            <a:endParaRPr lang="en-US" dirty="0" smtClean="0"/>
          </a:p>
        </p:txBody>
      </p:sp>
      <p:sp>
        <p:nvSpPr>
          <p:cNvPr id="2" name="Slide Number Placeholder 1"/>
          <p:cNvSpPr>
            <a:spLocks noGrp="1"/>
          </p:cNvSpPr>
          <p:nvPr>
            <p:ph type="sldNum" sz="quarter" idx="12"/>
          </p:nvPr>
        </p:nvSpPr>
        <p:spPr/>
        <p:txBody>
          <a:bodyPr/>
          <a:lstStyle/>
          <a:p>
            <a:fld id="{0E76F0DB-A740-43E6-B11A-C5422798C47C}" type="slidenum">
              <a:rPr lang="en-US" smtClean="0"/>
              <a:t>37</a:t>
            </a:fld>
            <a:endParaRPr lang="en-US" dirty="0"/>
          </a:p>
        </p:txBody>
      </p:sp>
    </p:spTree>
    <p:extLst>
      <p:ext uri="{BB962C8B-B14F-4D97-AF65-F5344CB8AC3E}">
        <p14:creationId xmlns:p14="http://schemas.microsoft.com/office/powerpoint/2010/main" val="351950603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r>
              <a:rPr lang="en-US" dirty="0" smtClean="0"/>
              <a:t>Accountability and transparency</a:t>
            </a:r>
          </a:p>
        </p:txBody>
      </p:sp>
      <p:sp>
        <p:nvSpPr>
          <p:cNvPr id="43011" name="Content Placeholder 2"/>
          <p:cNvSpPr>
            <a:spLocks noGrp="1"/>
          </p:cNvSpPr>
          <p:nvPr>
            <p:ph idx="1"/>
          </p:nvPr>
        </p:nvSpPr>
        <p:spPr/>
        <p:txBody>
          <a:bodyPr/>
          <a:lstStyle/>
          <a:p>
            <a:r>
              <a:rPr lang="en-US" dirty="0" smtClean="0"/>
              <a:t>Clear reporting of pension funding should include an assessment of whether, how, and when the plan sponsor will meet the funding requirements of the plan.</a:t>
            </a:r>
          </a:p>
        </p:txBody>
      </p:sp>
      <p:sp>
        <p:nvSpPr>
          <p:cNvPr id="2" name="Slide Number Placeholder 1"/>
          <p:cNvSpPr>
            <a:spLocks noGrp="1"/>
          </p:cNvSpPr>
          <p:nvPr>
            <p:ph type="sldNum" sz="quarter" idx="12"/>
          </p:nvPr>
        </p:nvSpPr>
        <p:spPr/>
        <p:txBody>
          <a:bodyPr/>
          <a:lstStyle/>
          <a:p>
            <a:fld id="{0E76F0DB-A740-43E6-B11A-C5422798C47C}" type="slidenum">
              <a:rPr lang="en-US" smtClean="0"/>
              <a:t>38</a:t>
            </a:fld>
            <a:endParaRPr lang="en-US" dirty="0"/>
          </a:p>
        </p:txBody>
      </p:sp>
    </p:spTree>
    <p:extLst>
      <p:ext uri="{BB962C8B-B14F-4D97-AF65-F5344CB8AC3E}">
        <p14:creationId xmlns:p14="http://schemas.microsoft.com/office/powerpoint/2010/main" val="166769261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Next steps for GFOA</a:t>
            </a:r>
            <a:endParaRPr lang="en-US" dirty="0"/>
          </a:p>
        </p:txBody>
      </p:sp>
      <p:sp>
        <p:nvSpPr>
          <p:cNvPr id="5" name="Text Placeholder 4"/>
          <p:cNvSpPr>
            <a:spLocks noGrp="1"/>
          </p:cNvSpPr>
          <p:nvPr>
            <p:ph type="body" idx="1"/>
          </p:nvPr>
        </p:nvSpPr>
        <p:spPr/>
        <p:txBody>
          <a:bodyPr/>
          <a:lstStyle/>
          <a:p>
            <a:r>
              <a:rPr lang="en-US" dirty="0" smtClean="0"/>
              <a:t>Best Practices</a:t>
            </a:r>
            <a:endParaRPr lang="en-US" dirty="0"/>
          </a:p>
        </p:txBody>
      </p:sp>
      <p:sp>
        <p:nvSpPr>
          <p:cNvPr id="2" name="Slide Number Placeholder 1"/>
          <p:cNvSpPr>
            <a:spLocks noGrp="1"/>
          </p:cNvSpPr>
          <p:nvPr>
            <p:ph type="sldNum" sz="quarter" idx="12"/>
          </p:nvPr>
        </p:nvSpPr>
        <p:spPr/>
        <p:txBody>
          <a:bodyPr/>
          <a:lstStyle/>
          <a:p>
            <a:fld id="{0E76F0DB-A740-43E6-B11A-C5422798C47C}" type="slidenum">
              <a:rPr lang="en-US" smtClean="0"/>
              <a:t>39</a:t>
            </a:fld>
            <a:endParaRPr lang="en-US" dirty="0"/>
          </a:p>
        </p:txBody>
      </p:sp>
    </p:spTree>
    <p:extLst>
      <p:ext uri="{BB962C8B-B14F-4D97-AF65-F5344CB8AC3E}">
        <p14:creationId xmlns:p14="http://schemas.microsoft.com/office/powerpoint/2010/main" val="21792064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Single-employer and agent plans</a:t>
            </a:r>
            <a:endParaRPr lang="en-US" dirty="0"/>
          </a:p>
        </p:txBody>
      </p:sp>
      <p:sp>
        <p:nvSpPr>
          <p:cNvPr id="7" name="Text Placeholder 6"/>
          <p:cNvSpPr>
            <a:spLocks noGrp="1"/>
          </p:cNvSpPr>
          <p:nvPr>
            <p:ph type="body" idx="1"/>
          </p:nvPr>
        </p:nvSpPr>
        <p:spPr/>
        <p:txBody>
          <a:bodyPr/>
          <a:lstStyle/>
          <a:p>
            <a:r>
              <a:rPr lang="en-US" dirty="0" smtClean="0"/>
              <a:t>Changes for employers</a:t>
            </a:r>
            <a:endParaRPr lang="en-US" dirty="0"/>
          </a:p>
        </p:txBody>
      </p:sp>
      <p:sp>
        <p:nvSpPr>
          <p:cNvPr id="3" name="Slide Number Placeholder 2"/>
          <p:cNvSpPr>
            <a:spLocks noGrp="1"/>
          </p:cNvSpPr>
          <p:nvPr>
            <p:ph type="sldNum" sz="quarter" idx="12"/>
          </p:nvPr>
        </p:nvSpPr>
        <p:spPr/>
        <p:txBody>
          <a:bodyPr/>
          <a:lstStyle/>
          <a:p>
            <a:fld id="{0E76F0DB-A740-43E6-B11A-C5422798C47C}" type="slidenum">
              <a:rPr lang="en-US" smtClean="0"/>
              <a:t>4</a:t>
            </a:fld>
            <a:endParaRPr lang="en-US" dirty="0"/>
          </a:p>
        </p:txBody>
      </p:sp>
    </p:spTree>
    <p:extLst>
      <p:ext uri="{BB962C8B-B14F-4D97-AF65-F5344CB8AC3E}">
        <p14:creationId xmlns:p14="http://schemas.microsoft.com/office/powerpoint/2010/main" val="411243836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Overall best practice</a:t>
            </a:r>
            <a:endParaRPr lang="en-US" dirty="0"/>
          </a:p>
        </p:txBody>
      </p:sp>
      <p:sp>
        <p:nvSpPr>
          <p:cNvPr id="5" name="Content Placeholder 4"/>
          <p:cNvSpPr>
            <a:spLocks noGrp="1"/>
          </p:cNvSpPr>
          <p:nvPr>
            <p:ph idx="1"/>
          </p:nvPr>
        </p:nvSpPr>
        <p:spPr/>
        <p:txBody>
          <a:bodyPr/>
          <a:lstStyle/>
          <a:p>
            <a:r>
              <a:rPr lang="en-US" dirty="0" smtClean="0"/>
              <a:t>“Guidelines for Funding Defined Benefit Pensions”</a:t>
            </a:r>
          </a:p>
          <a:p>
            <a:pPr lvl="1"/>
            <a:r>
              <a:rPr lang="en-US" dirty="0" smtClean="0"/>
              <a:t>Every </a:t>
            </a:r>
            <a:r>
              <a:rPr lang="en-US" dirty="0"/>
              <a:t>state and local government that offers defined benefit pensions </a:t>
            </a:r>
            <a:r>
              <a:rPr lang="en-US" dirty="0" smtClean="0"/>
              <a:t>should formally </a:t>
            </a:r>
            <a:r>
              <a:rPr lang="en-US" dirty="0"/>
              <a:t>adopt a funding policy that provides reasonable assurance that the cost of those benefits will be funded in an equitable and sustainable manner. </a:t>
            </a:r>
            <a:endParaRPr lang="en-US" dirty="0" smtClean="0"/>
          </a:p>
          <a:p>
            <a:pPr lvl="1"/>
            <a:r>
              <a:rPr lang="en-US" dirty="0" smtClean="0"/>
              <a:t>Such </a:t>
            </a:r>
            <a:r>
              <a:rPr lang="en-US" dirty="0"/>
              <a:t>a funding policy should incorporate each of </a:t>
            </a:r>
            <a:r>
              <a:rPr lang="en-US" dirty="0" smtClean="0"/>
              <a:t>the four principles </a:t>
            </a:r>
            <a:r>
              <a:rPr lang="en-US" dirty="0"/>
              <a:t>and </a:t>
            </a:r>
            <a:r>
              <a:rPr lang="en-US" dirty="0" smtClean="0"/>
              <a:t>objectives</a:t>
            </a:r>
          </a:p>
          <a:p>
            <a:pPr marL="891540" lvl="2" indent="-342900">
              <a:buFont typeface="+mj-lt"/>
              <a:buAutoNum type="arabicPeriod"/>
            </a:pPr>
            <a:r>
              <a:rPr lang="en-US" dirty="0" smtClean="0"/>
              <a:t>Obtain ADC</a:t>
            </a:r>
          </a:p>
          <a:p>
            <a:pPr marL="891540" lvl="2" indent="-342900">
              <a:buFont typeface="+mj-lt"/>
              <a:buAutoNum type="arabicPeriod"/>
            </a:pPr>
            <a:r>
              <a:rPr lang="en-US" dirty="0" smtClean="0"/>
              <a:t>Balance stable contributions and equitable allocation</a:t>
            </a:r>
          </a:p>
          <a:p>
            <a:pPr marL="891540" lvl="2" indent="-342900">
              <a:buFont typeface="+mj-lt"/>
              <a:buAutoNum type="arabicPeriod"/>
            </a:pPr>
            <a:r>
              <a:rPr lang="en-US" dirty="0" smtClean="0"/>
              <a:t>Commit to funding full amount (with transition period, if needed)</a:t>
            </a:r>
          </a:p>
          <a:p>
            <a:pPr marL="891540" lvl="2" indent="-342900">
              <a:buFont typeface="+mj-lt"/>
              <a:buAutoNum type="arabicPeriod"/>
            </a:pPr>
            <a:r>
              <a:rPr lang="en-US" dirty="0" smtClean="0"/>
              <a:t>Provide information needed to assess funding progress</a:t>
            </a:r>
          </a:p>
          <a:p>
            <a:pPr lvl="2"/>
            <a:endParaRPr lang="en-US" dirty="0" smtClean="0"/>
          </a:p>
          <a:p>
            <a:pPr lvl="1"/>
            <a:endParaRPr lang="en-US" dirty="0" smtClean="0"/>
          </a:p>
        </p:txBody>
      </p:sp>
      <p:sp>
        <p:nvSpPr>
          <p:cNvPr id="2" name="Slide Number Placeholder 1"/>
          <p:cNvSpPr>
            <a:spLocks noGrp="1"/>
          </p:cNvSpPr>
          <p:nvPr>
            <p:ph type="sldNum" sz="quarter" idx="12"/>
          </p:nvPr>
        </p:nvSpPr>
        <p:spPr/>
        <p:txBody>
          <a:bodyPr/>
          <a:lstStyle/>
          <a:p>
            <a:fld id="{0E76F0DB-A740-43E6-B11A-C5422798C47C}" type="slidenum">
              <a:rPr lang="en-US" smtClean="0"/>
              <a:t>40</a:t>
            </a:fld>
            <a:endParaRPr lang="en-US" dirty="0"/>
          </a:p>
        </p:txBody>
      </p:sp>
    </p:spTree>
    <p:extLst>
      <p:ext uri="{BB962C8B-B14F-4D97-AF65-F5344CB8AC3E}">
        <p14:creationId xmlns:p14="http://schemas.microsoft.com/office/powerpoint/2010/main" val="329265634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1. Obtain ADC</a:t>
            </a:r>
            <a:endParaRPr lang="en-US" dirty="0"/>
          </a:p>
        </p:txBody>
      </p:sp>
      <p:sp>
        <p:nvSpPr>
          <p:cNvPr id="3" name="Content Placeholder 2"/>
          <p:cNvSpPr>
            <a:spLocks noGrp="1"/>
          </p:cNvSpPr>
          <p:nvPr>
            <p:ph idx="1"/>
          </p:nvPr>
        </p:nvSpPr>
        <p:spPr/>
        <p:txBody>
          <a:bodyPr/>
          <a:lstStyle/>
          <a:p>
            <a:r>
              <a:rPr lang="en-US" dirty="0" smtClean="0"/>
              <a:t>Every government employer that offers defined benefit pensions should continue to obtain no less than biennially an actuarially determined contribution (ADC) to serve as the basis for its contributions</a:t>
            </a:r>
            <a:endParaRPr lang="en-US" dirty="0"/>
          </a:p>
        </p:txBody>
      </p:sp>
      <p:sp>
        <p:nvSpPr>
          <p:cNvPr id="2" name="Slide Number Placeholder 1"/>
          <p:cNvSpPr>
            <a:spLocks noGrp="1"/>
          </p:cNvSpPr>
          <p:nvPr>
            <p:ph type="sldNum" sz="quarter" idx="12"/>
          </p:nvPr>
        </p:nvSpPr>
        <p:spPr/>
        <p:txBody>
          <a:bodyPr/>
          <a:lstStyle/>
          <a:p>
            <a:fld id="{0E76F0DB-A740-43E6-B11A-C5422798C47C}" type="slidenum">
              <a:rPr lang="en-US" smtClean="0"/>
              <a:t>41</a:t>
            </a:fld>
            <a:endParaRPr lang="en-US" dirty="0"/>
          </a:p>
        </p:txBody>
      </p:sp>
    </p:spTree>
    <p:extLst>
      <p:ext uri="{BB962C8B-B14F-4D97-AF65-F5344CB8AC3E}">
        <p14:creationId xmlns:p14="http://schemas.microsoft.com/office/powerpoint/2010/main" val="198420921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2. Balance contributions/allocation</a:t>
            </a:r>
            <a:endParaRPr lang="en-US" dirty="0"/>
          </a:p>
        </p:txBody>
      </p:sp>
      <p:sp>
        <p:nvSpPr>
          <p:cNvPr id="5" name="Content Placeholder 4"/>
          <p:cNvSpPr>
            <a:spLocks noGrp="1"/>
          </p:cNvSpPr>
          <p:nvPr>
            <p:ph idx="1"/>
          </p:nvPr>
        </p:nvSpPr>
        <p:spPr/>
        <p:txBody>
          <a:bodyPr/>
          <a:lstStyle/>
          <a:p>
            <a:r>
              <a:rPr lang="en-US" dirty="0"/>
              <a:t>The ADC should be calculated in a manner that fully funds the long-term costs of promised benefits, while balancing the goals of 1) keeping contributions relatively stable and 2) equitably allocating the costs over the employees’ period of active </a:t>
            </a:r>
            <a:r>
              <a:rPr lang="en-US" dirty="0" smtClean="0"/>
              <a:t>service</a:t>
            </a:r>
            <a:endParaRPr lang="en-US" dirty="0"/>
          </a:p>
        </p:txBody>
      </p:sp>
      <p:sp>
        <p:nvSpPr>
          <p:cNvPr id="3" name="Slide Number Placeholder 2"/>
          <p:cNvSpPr>
            <a:spLocks noGrp="1"/>
          </p:cNvSpPr>
          <p:nvPr>
            <p:ph type="sldNum" sz="quarter" idx="12"/>
          </p:nvPr>
        </p:nvSpPr>
        <p:spPr/>
        <p:txBody>
          <a:bodyPr/>
          <a:lstStyle/>
          <a:p>
            <a:fld id="{0E76F0DB-A740-43E6-B11A-C5422798C47C}" type="slidenum">
              <a:rPr lang="en-US" smtClean="0"/>
              <a:t>42</a:t>
            </a:fld>
            <a:endParaRPr lang="en-US" dirty="0"/>
          </a:p>
        </p:txBody>
      </p:sp>
    </p:spTree>
    <p:extLst>
      <p:ext uri="{BB962C8B-B14F-4D97-AF65-F5344CB8AC3E}">
        <p14:creationId xmlns:p14="http://schemas.microsoft.com/office/powerpoint/2010/main" val="118039455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Commit to funding full amount </a:t>
            </a:r>
            <a:endParaRPr lang="en-US" dirty="0"/>
          </a:p>
        </p:txBody>
      </p:sp>
      <p:sp>
        <p:nvSpPr>
          <p:cNvPr id="3" name="Content Placeholder 2"/>
          <p:cNvSpPr>
            <a:spLocks noGrp="1"/>
          </p:cNvSpPr>
          <p:nvPr>
            <p:ph idx="1"/>
          </p:nvPr>
        </p:nvSpPr>
        <p:spPr/>
        <p:txBody>
          <a:bodyPr/>
          <a:lstStyle/>
          <a:p>
            <a:r>
              <a:rPr lang="en-US" dirty="0"/>
              <a:t>Every government employer that offers defined benefit pensions should make a commitment to fund the full amount of the ADC each period. For some  government employers, a reasonable transition period will be necessary before this objective can be </a:t>
            </a:r>
            <a:r>
              <a:rPr lang="en-US" dirty="0" smtClean="0"/>
              <a:t>accomplished</a:t>
            </a:r>
            <a:endParaRPr lang="en-US" dirty="0"/>
          </a:p>
        </p:txBody>
      </p:sp>
      <p:sp>
        <p:nvSpPr>
          <p:cNvPr id="4" name="Slide Number Placeholder 3"/>
          <p:cNvSpPr>
            <a:spLocks noGrp="1"/>
          </p:cNvSpPr>
          <p:nvPr>
            <p:ph type="sldNum" sz="quarter" idx="12"/>
          </p:nvPr>
        </p:nvSpPr>
        <p:spPr/>
        <p:txBody>
          <a:bodyPr/>
          <a:lstStyle/>
          <a:p>
            <a:fld id="{0E76F0DB-A740-43E6-B11A-C5422798C47C}" type="slidenum">
              <a:rPr lang="en-US" smtClean="0"/>
              <a:t>43</a:t>
            </a:fld>
            <a:endParaRPr lang="en-US" dirty="0"/>
          </a:p>
        </p:txBody>
      </p:sp>
    </p:spTree>
    <p:extLst>
      <p:ext uri="{BB962C8B-B14F-4D97-AF65-F5344CB8AC3E}">
        <p14:creationId xmlns:p14="http://schemas.microsoft.com/office/powerpoint/2010/main" val="48416758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Transparency</a:t>
            </a:r>
            <a:endParaRPr lang="en-US" dirty="0"/>
          </a:p>
        </p:txBody>
      </p:sp>
      <p:sp>
        <p:nvSpPr>
          <p:cNvPr id="3" name="Content Placeholder 2"/>
          <p:cNvSpPr>
            <a:spLocks noGrp="1"/>
          </p:cNvSpPr>
          <p:nvPr>
            <p:ph idx="1"/>
          </p:nvPr>
        </p:nvSpPr>
        <p:spPr/>
        <p:txBody>
          <a:bodyPr/>
          <a:lstStyle/>
          <a:p>
            <a:r>
              <a:rPr lang="en-US" dirty="0"/>
              <a:t>Every government employer that offers defined benefit pensions should demonstrate accountability and transparency by communicating all of the information necessary for assessing the government’s progress toward meeting its pension funding objectives</a:t>
            </a:r>
          </a:p>
        </p:txBody>
      </p:sp>
      <p:sp>
        <p:nvSpPr>
          <p:cNvPr id="4" name="Slide Number Placeholder 3"/>
          <p:cNvSpPr>
            <a:spLocks noGrp="1"/>
          </p:cNvSpPr>
          <p:nvPr>
            <p:ph type="sldNum" sz="quarter" idx="12"/>
          </p:nvPr>
        </p:nvSpPr>
        <p:spPr/>
        <p:txBody>
          <a:bodyPr/>
          <a:lstStyle/>
          <a:p>
            <a:fld id="{0E76F0DB-A740-43E6-B11A-C5422798C47C}" type="slidenum">
              <a:rPr lang="en-US" smtClean="0"/>
              <a:t>44</a:t>
            </a:fld>
            <a:endParaRPr lang="en-US" dirty="0"/>
          </a:p>
        </p:txBody>
      </p:sp>
    </p:spTree>
    <p:extLst>
      <p:ext uri="{BB962C8B-B14F-4D97-AF65-F5344CB8AC3E}">
        <p14:creationId xmlns:p14="http://schemas.microsoft.com/office/powerpoint/2010/main" val="30830381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best practices</a:t>
            </a:r>
            <a:endParaRPr lang="en-US" dirty="0"/>
          </a:p>
        </p:txBody>
      </p:sp>
      <p:sp>
        <p:nvSpPr>
          <p:cNvPr id="3" name="Content Placeholder 2"/>
          <p:cNvSpPr>
            <a:spLocks noGrp="1"/>
          </p:cNvSpPr>
          <p:nvPr>
            <p:ph idx="1"/>
          </p:nvPr>
        </p:nvSpPr>
        <p:spPr/>
        <p:txBody>
          <a:bodyPr/>
          <a:lstStyle/>
          <a:p>
            <a:r>
              <a:rPr lang="en-US" dirty="0"/>
              <a:t>The GFOA intends to develop additional best practices that will provide specific guidance on the practical application of these principles and objectives to each of the three core elements of a comprehensive pension funding </a:t>
            </a:r>
            <a:r>
              <a:rPr lang="en-US" dirty="0" smtClean="0"/>
              <a:t>policy</a:t>
            </a:r>
          </a:p>
          <a:p>
            <a:pPr marL="731520" lvl="1" indent="-457200">
              <a:buFont typeface="+mj-lt"/>
              <a:buAutoNum type="arabicPeriod"/>
            </a:pPr>
            <a:r>
              <a:rPr lang="en-US" dirty="0"/>
              <a:t>A</a:t>
            </a:r>
            <a:r>
              <a:rPr lang="en-US" dirty="0" smtClean="0"/>
              <a:t>ctuarial </a:t>
            </a:r>
            <a:r>
              <a:rPr lang="en-US" dirty="0"/>
              <a:t>cost </a:t>
            </a:r>
            <a:r>
              <a:rPr lang="en-US" dirty="0" smtClean="0"/>
              <a:t>method</a:t>
            </a:r>
          </a:p>
          <a:p>
            <a:pPr marL="731520" lvl="1" indent="-457200">
              <a:buFont typeface="+mj-lt"/>
              <a:buAutoNum type="arabicPeriod"/>
            </a:pPr>
            <a:r>
              <a:rPr lang="en-US" dirty="0"/>
              <a:t>A</a:t>
            </a:r>
            <a:r>
              <a:rPr lang="en-US" dirty="0" smtClean="0"/>
              <a:t>sset smoothing</a:t>
            </a:r>
          </a:p>
          <a:p>
            <a:pPr marL="731520" lvl="1" indent="-457200">
              <a:buFont typeface="+mj-lt"/>
              <a:buAutoNum type="arabicPeriod"/>
            </a:pPr>
            <a:r>
              <a:rPr lang="en-US" dirty="0" smtClean="0"/>
              <a:t>Amortization</a:t>
            </a:r>
            <a:r>
              <a:rPr lang="en-US" dirty="0"/>
              <a:t>. </a:t>
            </a:r>
          </a:p>
        </p:txBody>
      </p:sp>
      <p:sp>
        <p:nvSpPr>
          <p:cNvPr id="4" name="Slide Number Placeholder 3"/>
          <p:cNvSpPr>
            <a:spLocks noGrp="1"/>
          </p:cNvSpPr>
          <p:nvPr>
            <p:ph type="sldNum" sz="quarter" idx="12"/>
          </p:nvPr>
        </p:nvSpPr>
        <p:spPr/>
        <p:txBody>
          <a:bodyPr/>
          <a:lstStyle/>
          <a:p>
            <a:fld id="{0E76F0DB-A740-43E6-B11A-C5422798C47C}" type="slidenum">
              <a:rPr lang="en-US" smtClean="0"/>
              <a:t>45</a:t>
            </a:fld>
            <a:endParaRPr lang="en-US" dirty="0"/>
          </a:p>
        </p:txBody>
      </p:sp>
    </p:spTree>
    <p:extLst>
      <p:ext uri="{BB962C8B-B14F-4D97-AF65-F5344CB8AC3E}">
        <p14:creationId xmlns:p14="http://schemas.microsoft.com/office/powerpoint/2010/main" val="231733145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Auditing challenge</a:t>
            </a:r>
            <a:endParaRPr lang="en-US" dirty="0"/>
          </a:p>
        </p:txBody>
      </p:sp>
      <p:sp>
        <p:nvSpPr>
          <p:cNvPr id="5" name="Text Placeholder 4"/>
          <p:cNvSpPr>
            <a:spLocks noGrp="1"/>
          </p:cNvSpPr>
          <p:nvPr>
            <p:ph type="body" idx="1"/>
          </p:nvPr>
        </p:nvSpPr>
        <p:spPr/>
        <p:txBody>
          <a:bodyPr/>
          <a:lstStyle/>
          <a:p>
            <a:r>
              <a:rPr lang="en-US" dirty="0" smtClean="0"/>
              <a:t>Participants in multiple-employer plans</a:t>
            </a:r>
            <a:endParaRPr lang="en-US" dirty="0"/>
          </a:p>
        </p:txBody>
      </p:sp>
      <p:sp>
        <p:nvSpPr>
          <p:cNvPr id="2" name="Slide Number Placeholder 1"/>
          <p:cNvSpPr>
            <a:spLocks noGrp="1"/>
          </p:cNvSpPr>
          <p:nvPr>
            <p:ph type="sldNum" sz="quarter" idx="12"/>
          </p:nvPr>
        </p:nvSpPr>
        <p:spPr/>
        <p:txBody>
          <a:bodyPr/>
          <a:lstStyle/>
          <a:p>
            <a:fld id="{0E76F0DB-A740-43E6-B11A-C5422798C47C}" type="slidenum">
              <a:rPr lang="en-US" smtClean="0"/>
              <a:t>46</a:t>
            </a:fld>
            <a:endParaRPr lang="en-US" dirty="0"/>
          </a:p>
        </p:txBody>
      </p:sp>
    </p:spTree>
    <p:extLst>
      <p:ext uri="{BB962C8B-B14F-4D97-AF65-F5344CB8AC3E}">
        <p14:creationId xmlns:p14="http://schemas.microsoft.com/office/powerpoint/2010/main" val="289818603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Cost-sharing plans</a:t>
            </a:r>
            <a:endParaRPr lang="en-US" dirty="0"/>
          </a:p>
        </p:txBody>
      </p:sp>
      <p:sp>
        <p:nvSpPr>
          <p:cNvPr id="5" name="Content Placeholder 4"/>
          <p:cNvSpPr>
            <a:spLocks noGrp="1"/>
          </p:cNvSpPr>
          <p:nvPr>
            <p:ph idx="1"/>
          </p:nvPr>
        </p:nvSpPr>
        <p:spPr/>
        <p:txBody>
          <a:bodyPr/>
          <a:lstStyle/>
          <a:p>
            <a:r>
              <a:rPr lang="en-US" dirty="0" smtClean="0"/>
              <a:t>Issues:</a:t>
            </a:r>
          </a:p>
          <a:p>
            <a:pPr lvl="1"/>
            <a:r>
              <a:rPr lang="en-US" dirty="0" smtClean="0"/>
              <a:t>Who should calculate the allocation percentages?</a:t>
            </a:r>
          </a:p>
          <a:p>
            <a:pPr lvl="1"/>
            <a:r>
              <a:rPr lang="en-US" dirty="0" smtClean="0"/>
              <a:t>Who should calculate the allocated pension amounts?</a:t>
            </a:r>
            <a:endParaRPr lang="en-US" dirty="0"/>
          </a:p>
          <a:p>
            <a:pPr marL="0" indent="0">
              <a:buNone/>
            </a:pPr>
            <a:endParaRPr lang="en-US" dirty="0" smtClean="0"/>
          </a:p>
        </p:txBody>
      </p:sp>
      <p:sp>
        <p:nvSpPr>
          <p:cNvPr id="2" name="Slide Number Placeholder 1"/>
          <p:cNvSpPr>
            <a:spLocks noGrp="1"/>
          </p:cNvSpPr>
          <p:nvPr>
            <p:ph type="sldNum" sz="quarter" idx="12"/>
          </p:nvPr>
        </p:nvSpPr>
        <p:spPr/>
        <p:txBody>
          <a:bodyPr/>
          <a:lstStyle/>
          <a:p>
            <a:fld id="{0E76F0DB-A740-43E6-B11A-C5422798C47C}" type="slidenum">
              <a:rPr lang="en-US" smtClean="0"/>
              <a:t>47</a:t>
            </a:fld>
            <a:endParaRPr lang="en-US" dirty="0"/>
          </a:p>
        </p:txBody>
      </p:sp>
    </p:spTree>
    <p:extLst>
      <p:ext uri="{BB962C8B-B14F-4D97-AF65-F5344CB8AC3E}">
        <p14:creationId xmlns:p14="http://schemas.microsoft.com/office/powerpoint/2010/main" val="198819363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Potential solution 1</a:t>
            </a:r>
            <a:endParaRPr lang="en-US" dirty="0"/>
          </a:p>
        </p:txBody>
      </p:sp>
      <p:sp>
        <p:nvSpPr>
          <p:cNvPr id="3" name="Content Placeholder 2"/>
          <p:cNvSpPr>
            <a:spLocks noGrp="1"/>
          </p:cNvSpPr>
          <p:nvPr>
            <p:ph idx="1"/>
          </p:nvPr>
        </p:nvSpPr>
        <p:spPr/>
        <p:txBody>
          <a:bodyPr/>
          <a:lstStyle/>
          <a:p>
            <a:r>
              <a:rPr lang="en-US" dirty="0" smtClean="0"/>
              <a:t>Opinion from plan auditor on</a:t>
            </a:r>
          </a:p>
          <a:p>
            <a:pPr marL="731520" lvl="1" indent="-457200">
              <a:buFont typeface="+mj-lt"/>
              <a:buAutoNum type="arabicPeriod"/>
            </a:pPr>
            <a:r>
              <a:rPr lang="en-US" dirty="0"/>
              <a:t>S</a:t>
            </a:r>
            <a:r>
              <a:rPr lang="en-US" dirty="0" smtClean="0"/>
              <a:t>upplemental </a:t>
            </a:r>
            <a:r>
              <a:rPr lang="en-US" i="1" dirty="0"/>
              <a:t>schedule of employer allocations</a:t>
            </a:r>
            <a:r>
              <a:rPr lang="en-US" dirty="0"/>
              <a:t> in plan financial </a:t>
            </a:r>
            <a:r>
              <a:rPr lang="en-US" dirty="0" smtClean="0"/>
              <a:t>statements</a:t>
            </a:r>
          </a:p>
          <a:p>
            <a:pPr marL="731520" lvl="1" indent="-457200">
              <a:buFont typeface="+mj-lt"/>
              <a:buAutoNum type="arabicPeriod"/>
            </a:pPr>
            <a:r>
              <a:rPr lang="en-US" dirty="0" smtClean="0"/>
              <a:t>Either:</a:t>
            </a:r>
          </a:p>
          <a:p>
            <a:pPr marL="891540" lvl="2" indent="-342900">
              <a:buFont typeface="+mj-lt"/>
              <a:buAutoNum type="alphaLcPeriod"/>
            </a:pPr>
            <a:r>
              <a:rPr lang="en-US" dirty="0" smtClean="0"/>
              <a:t>Supplemental </a:t>
            </a:r>
            <a:r>
              <a:rPr lang="en-US" i="1" dirty="0"/>
              <a:t>s</a:t>
            </a:r>
            <a:r>
              <a:rPr lang="en-US" i="1" dirty="0" smtClean="0"/>
              <a:t>chedule of plan pension amounts</a:t>
            </a:r>
            <a:endParaRPr lang="en-US" dirty="0" smtClean="0"/>
          </a:p>
          <a:p>
            <a:pPr lvl="3"/>
            <a:r>
              <a:rPr lang="en-US" dirty="0" smtClean="0"/>
              <a:t>Net pension liability</a:t>
            </a:r>
          </a:p>
          <a:p>
            <a:pPr lvl="3"/>
            <a:r>
              <a:rPr lang="en-US" dirty="0" smtClean="0"/>
              <a:t>Deferred outflows</a:t>
            </a:r>
          </a:p>
          <a:p>
            <a:pPr lvl="3"/>
            <a:r>
              <a:rPr lang="en-US" dirty="0" smtClean="0"/>
              <a:t>Deferred inflows</a:t>
            </a:r>
          </a:p>
          <a:p>
            <a:pPr lvl="3"/>
            <a:r>
              <a:rPr lang="en-US" dirty="0" smtClean="0"/>
              <a:t>Pension expense</a:t>
            </a:r>
          </a:p>
          <a:p>
            <a:pPr marL="891540" lvl="2" indent="-342900">
              <a:buFont typeface="+mj-lt"/>
              <a:buAutoNum type="alphaLcPeriod"/>
            </a:pPr>
            <a:r>
              <a:rPr lang="en-US" dirty="0"/>
              <a:t>Supplemental </a:t>
            </a:r>
            <a:r>
              <a:rPr lang="en-US" i="1" dirty="0" smtClean="0"/>
              <a:t>schedule </a:t>
            </a:r>
            <a:r>
              <a:rPr lang="en-US" i="1" dirty="0"/>
              <a:t>of employer pension </a:t>
            </a:r>
            <a:r>
              <a:rPr lang="en-US" i="1" dirty="0" smtClean="0"/>
              <a:t>amounts</a:t>
            </a:r>
            <a:endParaRPr lang="en-US" i="1" dirty="0"/>
          </a:p>
          <a:p>
            <a:endParaRPr lang="en-US" sz="1800" dirty="0"/>
          </a:p>
        </p:txBody>
      </p:sp>
      <p:sp>
        <p:nvSpPr>
          <p:cNvPr id="4" name="Slide Number Placeholder 3"/>
          <p:cNvSpPr>
            <a:spLocks noGrp="1"/>
          </p:cNvSpPr>
          <p:nvPr>
            <p:ph type="sldNum" sz="quarter" idx="12"/>
          </p:nvPr>
        </p:nvSpPr>
        <p:spPr/>
        <p:txBody>
          <a:bodyPr/>
          <a:lstStyle/>
          <a:p>
            <a:fld id="{0E76F0DB-A740-43E6-B11A-C5422798C47C}" type="slidenum">
              <a:rPr lang="en-US" smtClean="0"/>
              <a:t>48</a:t>
            </a:fld>
            <a:endParaRPr lang="en-US" dirty="0"/>
          </a:p>
        </p:txBody>
      </p:sp>
    </p:spTree>
    <p:extLst>
      <p:ext uri="{BB962C8B-B14F-4D97-AF65-F5344CB8AC3E}">
        <p14:creationId xmlns:p14="http://schemas.microsoft.com/office/powerpoint/2010/main" val="386428987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Example</a:t>
            </a: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1517529907"/>
              </p:ext>
            </p:extLst>
          </p:nvPr>
        </p:nvGraphicFramePr>
        <p:xfrm>
          <a:off x="1933933" y="1524000"/>
          <a:ext cx="5104820" cy="5033424"/>
        </p:xfrm>
        <a:graphic>
          <a:graphicData uri="http://schemas.openxmlformats.org/presentationml/2006/ole">
            <mc:AlternateContent xmlns:mc="http://schemas.openxmlformats.org/markup-compatibility/2006">
              <mc:Choice xmlns:v="urn:schemas-microsoft-com:vml" Requires="v">
                <p:oleObj spid="_x0000_s1041" name="Worksheet" r:id="rId4" imgW="4086245" imgH="4029029" progId="Excel.Sheet.12">
                  <p:embed/>
                </p:oleObj>
              </mc:Choice>
              <mc:Fallback>
                <p:oleObj name="Worksheet" r:id="rId4" imgW="4086245" imgH="4029029" progId="Excel.Sheet.12">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33933" y="1524000"/>
                        <a:ext cx="5104820" cy="503342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 name="Slide Number Placeholder 11"/>
          <p:cNvSpPr>
            <a:spLocks noGrp="1"/>
          </p:cNvSpPr>
          <p:nvPr>
            <p:ph type="sldNum" sz="quarter" idx="12"/>
          </p:nvPr>
        </p:nvSpPr>
        <p:spPr/>
        <p:txBody>
          <a:bodyPr/>
          <a:lstStyle/>
          <a:p>
            <a:fld id="{0E76F0DB-A740-43E6-B11A-C5422798C47C}" type="slidenum">
              <a:rPr lang="en-US" smtClean="0"/>
              <a:t>49</a:t>
            </a:fld>
            <a:endParaRPr lang="en-US" dirty="0"/>
          </a:p>
        </p:txBody>
      </p:sp>
    </p:spTree>
    <p:extLst>
      <p:ext uri="{BB962C8B-B14F-4D97-AF65-F5344CB8AC3E}">
        <p14:creationId xmlns:p14="http://schemas.microsoft.com/office/powerpoint/2010/main" val="37130491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Preliminary</a:t>
            </a:r>
            <a:endParaRPr lang="en-US" dirty="0"/>
          </a:p>
        </p:txBody>
      </p:sp>
      <p:sp>
        <p:nvSpPr>
          <p:cNvPr id="2" name="Content Placeholder 1"/>
          <p:cNvSpPr>
            <a:spLocks noGrp="1"/>
          </p:cNvSpPr>
          <p:nvPr>
            <p:ph idx="1"/>
          </p:nvPr>
        </p:nvSpPr>
        <p:spPr/>
        <p:txBody>
          <a:bodyPr/>
          <a:lstStyle/>
          <a:p>
            <a:r>
              <a:rPr lang="en-US" dirty="0" smtClean="0"/>
              <a:t>Only relevant for economic resources measurement focus and accrual basis of accounting</a:t>
            </a:r>
          </a:p>
          <a:p>
            <a:r>
              <a:rPr lang="en-US" dirty="0" smtClean="0"/>
              <a:t>No effect on governmental funds</a:t>
            </a:r>
          </a:p>
          <a:p>
            <a:pPr lvl="1"/>
            <a:r>
              <a:rPr lang="en-US" dirty="0" smtClean="0"/>
              <a:t>Report expenditures rather than expense</a:t>
            </a:r>
          </a:p>
          <a:p>
            <a:pPr lvl="1"/>
            <a:r>
              <a:rPr lang="en-US" dirty="0" smtClean="0"/>
              <a:t>No effect on fund balance</a:t>
            </a:r>
            <a:endParaRPr lang="en-US" dirty="0"/>
          </a:p>
        </p:txBody>
      </p:sp>
      <p:sp>
        <p:nvSpPr>
          <p:cNvPr id="5" name="Slide Number Placeholder 4"/>
          <p:cNvSpPr>
            <a:spLocks noGrp="1"/>
          </p:cNvSpPr>
          <p:nvPr>
            <p:ph type="sldNum" sz="quarter" idx="12"/>
          </p:nvPr>
        </p:nvSpPr>
        <p:spPr/>
        <p:txBody>
          <a:bodyPr/>
          <a:lstStyle/>
          <a:p>
            <a:fld id="{0E76F0DB-A740-43E6-B11A-C5422798C47C}" type="slidenum">
              <a:rPr lang="en-US" smtClean="0"/>
              <a:t>5</a:t>
            </a:fld>
            <a:endParaRPr lang="en-US" dirty="0"/>
          </a:p>
        </p:txBody>
      </p:sp>
    </p:spTree>
    <p:extLst>
      <p:ext uri="{BB962C8B-B14F-4D97-AF65-F5344CB8AC3E}">
        <p14:creationId xmlns:p14="http://schemas.microsoft.com/office/powerpoint/2010/main" val="399357323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Example</a:t>
            </a:r>
            <a:endParaRPr lang="en-US" dirty="0"/>
          </a:p>
        </p:txBody>
      </p:sp>
      <p:graphicFrame>
        <p:nvGraphicFramePr>
          <p:cNvPr id="3" name="Object 2"/>
          <p:cNvGraphicFramePr>
            <a:graphicFrameLocks noChangeAspect="1"/>
          </p:cNvGraphicFramePr>
          <p:nvPr>
            <p:extLst>
              <p:ext uri="{D42A27DB-BD31-4B8C-83A1-F6EECF244321}">
                <p14:modId xmlns:p14="http://schemas.microsoft.com/office/powerpoint/2010/main" val="765348115"/>
              </p:ext>
            </p:extLst>
          </p:nvPr>
        </p:nvGraphicFramePr>
        <p:xfrm>
          <a:off x="209160" y="1895924"/>
          <a:ext cx="8706240" cy="4093907"/>
        </p:xfrm>
        <a:graphic>
          <a:graphicData uri="http://schemas.openxmlformats.org/presentationml/2006/ole">
            <mc:AlternateContent xmlns:mc="http://schemas.openxmlformats.org/markup-compatibility/2006">
              <mc:Choice xmlns:v="urn:schemas-microsoft-com:vml" Requires="v">
                <p:oleObj spid="_x0000_s2065" name="Worksheet" r:id="rId4" imgW="11944344" imgH="4724378" progId="Excel.Sheet.12">
                  <p:embed/>
                </p:oleObj>
              </mc:Choice>
              <mc:Fallback>
                <p:oleObj name="Worksheet" r:id="rId4" imgW="11944344" imgH="4724378" progId="Excel.Sheet.12">
                  <p:embed/>
                  <p:pic>
                    <p:nvPicPr>
                      <p:cNvPr id="0" name=""/>
                      <p:cNvPicPr>
                        <a:picLocks noChangeAspect="1" noChangeArrowheads="1"/>
                      </p:cNvPicPr>
                      <p:nvPr/>
                    </p:nvPicPr>
                    <p:blipFill>
                      <a:blip r:embed="rId5"/>
                      <a:srcRect/>
                      <a:stretch>
                        <a:fillRect/>
                      </a:stretch>
                    </p:blipFill>
                    <p:spPr bwMode="auto">
                      <a:xfrm>
                        <a:off x="209160" y="1895924"/>
                        <a:ext cx="8706240" cy="4093907"/>
                      </a:xfrm>
                      <a:prstGeom prst="rect">
                        <a:avLst/>
                      </a:prstGeom>
                      <a:noFill/>
                      <a:extLst/>
                    </p:spPr>
                  </p:pic>
                </p:oleObj>
              </mc:Fallback>
            </mc:AlternateContent>
          </a:graphicData>
        </a:graphic>
      </p:graphicFrame>
      <p:sp>
        <p:nvSpPr>
          <p:cNvPr id="11" name="Slide Number Placeholder 10"/>
          <p:cNvSpPr>
            <a:spLocks noGrp="1"/>
          </p:cNvSpPr>
          <p:nvPr>
            <p:ph type="sldNum" sz="quarter" idx="12"/>
          </p:nvPr>
        </p:nvSpPr>
        <p:spPr/>
        <p:txBody>
          <a:bodyPr/>
          <a:lstStyle/>
          <a:p>
            <a:fld id="{0E76F0DB-A740-43E6-B11A-C5422798C47C}" type="slidenum">
              <a:rPr lang="en-US" smtClean="0"/>
              <a:t>50</a:t>
            </a:fld>
            <a:endParaRPr lang="en-US" dirty="0"/>
          </a:p>
        </p:txBody>
      </p:sp>
    </p:spTree>
    <p:extLst>
      <p:ext uri="{BB962C8B-B14F-4D97-AF65-F5344CB8AC3E}">
        <p14:creationId xmlns:p14="http://schemas.microsoft.com/office/powerpoint/2010/main" val="204346542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Agent multiple-employer plans</a:t>
            </a:r>
            <a:endParaRPr lang="en-US" dirty="0"/>
          </a:p>
        </p:txBody>
      </p:sp>
      <p:sp>
        <p:nvSpPr>
          <p:cNvPr id="3" name="Content Placeholder 2"/>
          <p:cNvSpPr>
            <a:spLocks noGrp="1"/>
          </p:cNvSpPr>
          <p:nvPr>
            <p:ph idx="1"/>
          </p:nvPr>
        </p:nvSpPr>
        <p:spPr/>
        <p:txBody>
          <a:bodyPr/>
          <a:lstStyle/>
          <a:p>
            <a:r>
              <a:rPr lang="en-US" smtClean="0"/>
              <a:t>Issue:</a:t>
            </a:r>
          </a:p>
          <a:p>
            <a:pPr lvl="1"/>
            <a:r>
              <a:rPr lang="en-US" smtClean="0"/>
              <a:t>Employer assurance regarding the following amounts as of measurement date</a:t>
            </a:r>
          </a:p>
          <a:p>
            <a:pPr lvl="2"/>
            <a:r>
              <a:rPr lang="en-US" smtClean="0"/>
              <a:t>Total pension liability - fiduciary net position = net pension liability</a:t>
            </a:r>
          </a:p>
          <a:p>
            <a:pPr lvl="2"/>
            <a:r>
              <a:rPr lang="en-US" smtClean="0"/>
              <a:t>Deferred outflows/inflows</a:t>
            </a:r>
          </a:p>
          <a:p>
            <a:pPr lvl="3"/>
            <a:r>
              <a:rPr lang="en-US" smtClean="0"/>
              <a:t>Investment experience</a:t>
            </a:r>
          </a:p>
          <a:p>
            <a:pPr lvl="3"/>
            <a:r>
              <a:rPr lang="en-US" smtClean="0"/>
              <a:t>Changes in assumptions</a:t>
            </a:r>
          </a:p>
          <a:p>
            <a:pPr lvl="3"/>
            <a:r>
              <a:rPr lang="en-US" smtClean="0"/>
              <a:t>Actuarial gains and losses</a:t>
            </a:r>
          </a:p>
          <a:p>
            <a:pPr lvl="2"/>
            <a:r>
              <a:rPr lang="en-US" smtClean="0"/>
              <a:t>Pension expense</a:t>
            </a:r>
          </a:p>
          <a:p>
            <a:pPr lvl="2"/>
            <a:endParaRPr lang="en-US" dirty="0"/>
          </a:p>
        </p:txBody>
      </p:sp>
      <p:sp>
        <p:nvSpPr>
          <p:cNvPr id="8" name="Slide Number Placeholder 7"/>
          <p:cNvSpPr>
            <a:spLocks noGrp="1"/>
          </p:cNvSpPr>
          <p:nvPr>
            <p:ph type="sldNum" sz="quarter" idx="12"/>
          </p:nvPr>
        </p:nvSpPr>
        <p:spPr/>
        <p:txBody>
          <a:bodyPr/>
          <a:lstStyle/>
          <a:p>
            <a:fld id="{0E76F0DB-A740-43E6-B11A-C5422798C47C}" type="slidenum">
              <a:rPr lang="en-US" smtClean="0"/>
              <a:t>51</a:t>
            </a:fld>
            <a:endParaRPr lang="en-US" dirty="0"/>
          </a:p>
        </p:txBody>
      </p:sp>
    </p:spTree>
    <p:extLst>
      <p:ext uri="{BB962C8B-B14F-4D97-AF65-F5344CB8AC3E}">
        <p14:creationId xmlns:p14="http://schemas.microsoft.com/office/powerpoint/2010/main" val="137009505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Potential solution – fiduciary net position</a:t>
            </a:r>
            <a:endParaRPr lang="en-US" dirty="0"/>
          </a:p>
        </p:txBody>
      </p:sp>
      <p:sp>
        <p:nvSpPr>
          <p:cNvPr id="3" name="Content Placeholder 2"/>
          <p:cNvSpPr>
            <a:spLocks noGrp="1"/>
          </p:cNvSpPr>
          <p:nvPr>
            <p:ph idx="1"/>
          </p:nvPr>
        </p:nvSpPr>
        <p:spPr/>
        <p:txBody>
          <a:bodyPr/>
          <a:lstStyle/>
          <a:p>
            <a:r>
              <a:rPr lang="en-US" dirty="0"/>
              <a:t>Potential solution – fiduciary net position</a:t>
            </a:r>
          </a:p>
          <a:p>
            <a:pPr lvl="1"/>
            <a:r>
              <a:rPr lang="en-US" dirty="0" smtClean="0"/>
              <a:t>Opinion from plan auditor on</a:t>
            </a:r>
          </a:p>
          <a:p>
            <a:pPr lvl="2"/>
            <a:r>
              <a:rPr lang="en-US" i="1" dirty="0"/>
              <a:t>S</a:t>
            </a:r>
            <a:r>
              <a:rPr lang="en-US" i="1" dirty="0" smtClean="0"/>
              <a:t>upplemental </a:t>
            </a:r>
            <a:r>
              <a:rPr lang="en-US" i="1" dirty="0"/>
              <a:t>condensed schedule of changes in fiduciary position</a:t>
            </a:r>
            <a:r>
              <a:rPr lang="en-US" dirty="0"/>
              <a:t> </a:t>
            </a:r>
            <a:r>
              <a:rPr lang="en-US" dirty="0" smtClean="0"/>
              <a:t>(by employer) </a:t>
            </a:r>
          </a:p>
          <a:p>
            <a:pPr lvl="1"/>
            <a:r>
              <a:rPr lang="en-US" dirty="0" smtClean="0"/>
              <a:t>SOC </a:t>
            </a:r>
            <a:r>
              <a:rPr lang="en-US" dirty="0"/>
              <a:t>1 (type 2) report </a:t>
            </a:r>
            <a:r>
              <a:rPr lang="en-US" dirty="0" smtClean="0"/>
              <a:t>from plan auditor on </a:t>
            </a:r>
          </a:p>
          <a:p>
            <a:pPr lvl="2"/>
            <a:r>
              <a:rPr lang="en-US" dirty="0"/>
              <a:t>A</a:t>
            </a:r>
            <a:r>
              <a:rPr lang="en-US" dirty="0" smtClean="0"/>
              <a:t>llocation </a:t>
            </a:r>
            <a:r>
              <a:rPr lang="en-US" dirty="0"/>
              <a:t>of </a:t>
            </a:r>
            <a:r>
              <a:rPr lang="en-US" dirty="0" smtClean="0"/>
              <a:t>plan inflows to individual employer accounts</a:t>
            </a:r>
          </a:p>
          <a:p>
            <a:pPr lvl="3"/>
            <a:r>
              <a:rPr lang="en-US" dirty="0" smtClean="0"/>
              <a:t>Contributions</a:t>
            </a:r>
          </a:p>
          <a:p>
            <a:pPr lvl="3"/>
            <a:r>
              <a:rPr lang="en-US" dirty="0" smtClean="0"/>
              <a:t>Investment income</a:t>
            </a:r>
          </a:p>
          <a:p>
            <a:pPr lvl="2"/>
            <a:r>
              <a:rPr lang="en-US" dirty="0" smtClean="0"/>
              <a:t>Allocation of plan outflows to </a:t>
            </a:r>
            <a:r>
              <a:rPr lang="en-US" dirty="0"/>
              <a:t>individual </a:t>
            </a:r>
            <a:r>
              <a:rPr lang="en-US" dirty="0" smtClean="0"/>
              <a:t>employer accounts</a:t>
            </a:r>
          </a:p>
          <a:p>
            <a:pPr lvl="3"/>
            <a:r>
              <a:rPr lang="en-US" dirty="0" smtClean="0"/>
              <a:t>Benefit payments</a:t>
            </a:r>
          </a:p>
          <a:p>
            <a:pPr lvl="3"/>
            <a:r>
              <a:rPr lang="en-US" dirty="0" smtClean="0"/>
              <a:t>Administrative expenses</a:t>
            </a:r>
            <a:endParaRPr lang="en-US" dirty="0"/>
          </a:p>
          <a:p>
            <a:pPr marL="822960" lvl="3"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0E76F0DB-A740-43E6-B11A-C5422798C47C}" type="slidenum">
              <a:rPr lang="en-US" smtClean="0"/>
              <a:t>52</a:t>
            </a:fld>
            <a:endParaRPr lang="en-US" dirty="0"/>
          </a:p>
        </p:txBody>
      </p:sp>
    </p:spTree>
    <p:extLst>
      <p:ext uri="{BB962C8B-B14F-4D97-AF65-F5344CB8AC3E}">
        <p14:creationId xmlns:p14="http://schemas.microsoft.com/office/powerpoint/2010/main" val="314162802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990600"/>
          </a:xfrm>
        </p:spPr>
        <p:txBody>
          <a:bodyPr>
            <a:normAutofit/>
          </a:bodyPr>
          <a:lstStyle/>
          <a:p>
            <a:r>
              <a:rPr lang="en-US" dirty="0" smtClean="0"/>
              <a:t>Example</a:t>
            </a: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2633843817"/>
              </p:ext>
            </p:extLst>
          </p:nvPr>
        </p:nvGraphicFramePr>
        <p:xfrm>
          <a:off x="646112" y="1828800"/>
          <a:ext cx="7888288" cy="4408487"/>
        </p:xfrm>
        <a:graphic>
          <a:graphicData uri="http://schemas.openxmlformats.org/presentationml/2006/ole">
            <mc:AlternateContent xmlns:mc="http://schemas.openxmlformats.org/markup-compatibility/2006">
              <mc:Choice xmlns:v="urn:schemas-microsoft-com:vml" Requires="v">
                <p:oleObj spid="_x0000_s3090" name="Worksheet" r:id="rId4" imgW="6781935" imgH="3790935" progId="Excel.Sheet.12">
                  <p:embed/>
                </p:oleObj>
              </mc:Choice>
              <mc:Fallback>
                <p:oleObj name="Worksheet" r:id="rId4" imgW="6781935" imgH="3790935" progId="Excel.Sheet.12">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6112" y="1828800"/>
                        <a:ext cx="7888288" cy="44084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Slide Number Placeholder 7"/>
          <p:cNvSpPr>
            <a:spLocks noGrp="1"/>
          </p:cNvSpPr>
          <p:nvPr>
            <p:ph type="sldNum" sz="quarter" idx="12"/>
          </p:nvPr>
        </p:nvSpPr>
        <p:spPr/>
        <p:txBody>
          <a:bodyPr/>
          <a:lstStyle/>
          <a:p>
            <a:fld id="{0E76F0DB-A740-43E6-B11A-C5422798C47C}" type="slidenum">
              <a:rPr lang="en-US" smtClean="0"/>
              <a:t>53</a:t>
            </a:fld>
            <a:endParaRPr lang="en-US" dirty="0"/>
          </a:p>
        </p:txBody>
      </p:sp>
    </p:spTree>
    <p:extLst>
      <p:ext uri="{BB962C8B-B14F-4D97-AF65-F5344CB8AC3E}">
        <p14:creationId xmlns:p14="http://schemas.microsoft.com/office/powerpoint/2010/main" val="133065892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Potential solution – other amounts</a:t>
            </a:r>
            <a:endParaRPr lang="en-US" dirty="0"/>
          </a:p>
        </p:txBody>
      </p:sp>
      <p:sp>
        <p:nvSpPr>
          <p:cNvPr id="5" name="Content Placeholder 4"/>
          <p:cNvSpPr>
            <a:spLocks noGrp="1"/>
          </p:cNvSpPr>
          <p:nvPr>
            <p:ph idx="1"/>
          </p:nvPr>
        </p:nvSpPr>
        <p:spPr>
          <a:xfrm>
            <a:off x="457200" y="1600200"/>
            <a:ext cx="8458200" cy="4876800"/>
          </a:xfrm>
        </p:spPr>
        <p:txBody>
          <a:bodyPr>
            <a:normAutofit/>
          </a:bodyPr>
          <a:lstStyle/>
          <a:p>
            <a:r>
              <a:rPr lang="en-US" dirty="0"/>
              <a:t>Plan auditor </a:t>
            </a:r>
            <a:endParaRPr lang="en-US" dirty="0" smtClean="0"/>
          </a:p>
          <a:p>
            <a:pPr lvl="1"/>
            <a:r>
              <a:rPr lang="en-US" dirty="0"/>
              <a:t>E</a:t>
            </a:r>
            <a:r>
              <a:rPr lang="en-US" dirty="0" smtClean="0"/>
              <a:t>ngaged </a:t>
            </a:r>
            <a:r>
              <a:rPr lang="en-US" dirty="0"/>
              <a:t>to issue SOC 1 (type 2) report on census data controlled by plan (retired employees)</a:t>
            </a:r>
          </a:p>
          <a:p>
            <a:r>
              <a:rPr lang="en-US" dirty="0"/>
              <a:t>Plan actuary </a:t>
            </a:r>
            <a:endParaRPr lang="en-US" dirty="0" smtClean="0"/>
          </a:p>
          <a:p>
            <a:pPr lvl="1"/>
            <a:r>
              <a:rPr lang="en-US" dirty="0"/>
              <a:t>I</a:t>
            </a:r>
            <a:r>
              <a:rPr lang="en-US" dirty="0" smtClean="0"/>
              <a:t>ssues </a:t>
            </a:r>
            <a:r>
              <a:rPr lang="en-US" dirty="0"/>
              <a:t>separate actuarial report for each participating employer which includes net pension liability, deferred outflows/inflows by type and year, pension expense, and discount rate calculation</a:t>
            </a:r>
          </a:p>
          <a:p>
            <a:r>
              <a:rPr lang="en-US" dirty="0"/>
              <a:t>Employer auditor </a:t>
            </a:r>
            <a:endParaRPr lang="en-US" dirty="0" smtClean="0"/>
          </a:p>
          <a:p>
            <a:pPr lvl="1"/>
            <a:r>
              <a:rPr lang="en-US" dirty="0" smtClean="0"/>
              <a:t>tests </a:t>
            </a:r>
            <a:r>
              <a:rPr lang="en-US" dirty="0"/>
              <a:t>census data of active employees and confirms actuarial information used by actuary</a:t>
            </a:r>
          </a:p>
          <a:p>
            <a:r>
              <a:rPr lang="en-US" dirty="0"/>
              <a:t>Employer and employer auditor </a:t>
            </a:r>
            <a:endParaRPr lang="en-US" dirty="0" smtClean="0"/>
          </a:p>
          <a:p>
            <a:pPr lvl="1"/>
            <a:r>
              <a:rPr lang="en-US" dirty="0"/>
              <a:t>R</a:t>
            </a:r>
            <a:r>
              <a:rPr lang="en-US" dirty="0" smtClean="0"/>
              <a:t>esponsible </a:t>
            </a:r>
            <a:r>
              <a:rPr lang="en-US" dirty="0"/>
              <a:t>for validating deferred outflows/inflows and pension expense related to individual employer</a:t>
            </a:r>
          </a:p>
          <a:p>
            <a:pPr lvl="1"/>
            <a:endParaRPr lang="en-US" dirty="0"/>
          </a:p>
        </p:txBody>
      </p:sp>
      <p:sp>
        <p:nvSpPr>
          <p:cNvPr id="6" name="Slide Number Placeholder 5"/>
          <p:cNvSpPr>
            <a:spLocks noGrp="1"/>
          </p:cNvSpPr>
          <p:nvPr>
            <p:ph type="sldNum" sz="quarter" idx="12"/>
          </p:nvPr>
        </p:nvSpPr>
        <p:spPr/>
        <p:txBody>
          <a:bodyPr/>
          <a:lstStyle/>
          <a:p>
            <a:fld id="{0E76F0DB-A740-43E6-B11A-C5422798C47C}" type="slidenum">
              <a:rPr lang="en-US" smtClean="0"/>
              <a:t>54</a:t>
            </a:fld>
            <a:endParaRPr lang="en-US" dirty="0"/>
          </a:p>
        </p:txBody>
      </p:sp>
    </p:spTree>
    <p:extLst>
      <p:ext uri="{BB962C8B-B14F-4D97-AF65-F5344CB8AC3E}">
        <p14:creationId xmlns:p14="http://schemas.microsoft.com/office/powerpoint/2010/main" val="41220182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Key changes</a:t>
            </a:r>
            <a:endParaRPr lang="en-US" dirty="0"/>
          </a:p>
        </p:txBody>
      </p:sp>
      <p:sp>
        <p:nvSpPr>
          <p:cNvPr id="2" name="Content Placeholder 1"/>
          <p:cNvSpPr>
            <a:spLocks noGrp="1"/>
          </p:cNvSpPr>
          <p:nvPr>
            <p:ph idx="1"/>
          </p:nvPr>
        </p:nvSpPr>
        <p:spPr/>
        <p:txBody>
          <a:bodyPr/>
          <a:lstStyle/>
          <a:p>
            <a:pPr marL="457200" indent="-457200">
              <a:buFont typeface="+mj-lt"/>
              <a:buAutoNum type="arabicPeriod"/>
            </a:pPr>
            <a:r>
              <a:rPr lang="en-US" dirty="0" smtClean="0"/>
              <a:t>Employer liability</a:t>
            </a:r>
          </a:p>
          <a:p>
            <a:pPr marL="457200" indent="-457200">
              <a:buFont typeface="+mj-lt"/>
              <a:buAutoNum type="arabicPeriod"/>
            </a:pPr>
            <a:r>
              <a:rPr lang="en-US" dirty="0" smtClean="0"/>
              <a:t>Employer expense</a:t>
            </a:r>
          </a:p>
          <a:p>
            <a:pPr marL="457200" indent="-457200">
              <a:buFont typeface="+mj-lt"/>
              <a:buAutoNum type="arabicPeriod"/>
            </a:pPr>
            <a:r>
              <a:rPr lang="en-US" dirty="0" smtClean="0"/>
              <a:t>Discount rate</a:t>
            </a:r>
          </a:p>
          <a:p>
            <a:pPr marL="457200" indent="-457200">
              <a:buFont typeface="+mj-lt"/>
              <a:buAutoNum type="arabicPeriod"/>
            </a:pPr>
            <a:r>
              <a:rPr lang="en-US" dirty="0" smtClean="0"/>
              <a:t>Actuarial method</a:t>
            </a:r>
          </a:p>
          <a:p>
            <a:pPr marL="457200" indent="-457200">
              <a:buFont typeface="+mj-lt"/>
              <a:buAutoNum type="arabicPeriod"/>
            </a:pPr>
            <a:r>
              <a:rPr lang="en-US" dirty="0" smtClean="0"/>
              <a:t>Amortization</a:t>
            </a:r>
          </a:p>
          <a:p>
            <a:pPr marL="457200" indent="-457200">
              <a:buFont typeface="+mj-lt"/>
              <a:buAutoNum type="arabicPeriod"/>
            </a:pPr>
            <a:r>
              <a:rPr lang="en-US" dirty="0" smtClean="0"/>
              <a:t>Timing</a:t>
            </a:r>
          </a:p>
          <a:p>
            <a:pPr lvl="1"/>
            <a:endParaRPr lang="en-US" dirty="0"/>
          </a:p>
        </p:txBody>
      </p:sp>
      <p:sp>
        <p:nvSpPr>
          <p:cNvPr id="5" name="Slide Number Placeholder 4"/>
          <p:cNvSpPr>
            <a:spLocks noGrp="1"/>
          </p:cNvSpPr>
          <p:nvPr>
            <p:ph type="sldNum" sz="quarter" idx="12"/>
          </p:nvPr>
        </p:nvSpPr>
        <p:spPr/>
        <p:txBody>
          <a:bodyPr/>
          <a:lstStyle/>
          <a:p>
            <a:fld id="{0E76F0DB-A740-43E6-B11A-C5422798C47C}" type="slidenum">
              <a:rPr lang="en-US" smtClean="0"/>
              <a:t>6</a:t>
            </a:fld>
            <a:endParaRPr lang="en-US" dirty="0"/>
          </a:p>
        </p:txBody>
      </p:sp>
    </p:spTree>
    <p:extLst>
      <p:ext uri="{BB962C8B-B14F-4D97-AF65-F5344CB8AC3E}">
        <p14:creationId xmlns:p14="http://schemas.microsoft.com/office/powerpoint/2010/main" val="26807932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1. Employer liability</a:t>
            </a:r>
            <a:endParaRPr lang="en-US" dirty="0"/>
          </a:p>
        </p:txBody>
      </p:sp>
      <p:sp>
        <p:nvSpPr>
          <p:cNvPr id="2" name="Content Placeholder 1"/>
          <p:cNvSpPr>
            <a:spLocks noGrp="1"/>
          </p:cNvSpPr>
          <p:nvPr>
            <p:ph idx="1"/>
          </p:nvPr>
        </p:nvSpPr>
        <p:spPr/>
        <p:txBody>
          <a:bodyPr/>
          <a:lstStyle/>
          <a:p>
            <a:r>
              <a:rPr lang="en-US" dirty="0" smtClean="0"/>
              <a:t>Now:</a:t>
            </a:r>
          </a:p>
          <a:p>
            <a:pPr marL="0" indent="0">
              <a:buNone/>
            </a:pPr>
            <a:r>
              <a:rPr lang="en-US" dirty="0"/>
              <a:t>	</a:t>
            </a:r>
            <a:r>
              <a:rPr lang="en-US" dirty="0" smtClean="0"/>
              <a:t>	  Annual required contribution (ARC)</a:t>
            </a:r>
          </a:p>
          <a:p>
            <a:pPr marL="0" indent="0">
              <a:buNone/>
            </a:pPr>
            <a:r>
              <a:rPr lang="en-US" dirty="0"/>
              <a:t>	</a:t>
            </a:r>
            <a:r>
              <a:rPr lang="en-US" u="sng" dirty="0" smtClean="0"/>
              <a:t>Less:    Actual contributions                         </a:t>
            </a:r>
          </a:p>
          <a:p>
            <a:pPr marL="0" indent="0">
              <a:buNone/>
            </a:pPr>
            <a:r>
              <a:rPr lang="en-US" dirty="0" smtClean="0"/>
              <a:t>		  Net pension obligation (NPO)</a:t>
            </a:r>
          </a:p>
          <a:p>
            <a:r>
              <a:rPr lang="en-US" dirty="0" smtClean="0"/>
              <a:t>Future:</a:t>
            </a:r>
          </a:p>
          <a:p>
            <a:pPr marL="0" indent="0">
              <a:buNone/>
            </a:pPr>
            <a:r>
              <a:rPr lang="en-US" dirty="0" smtClean="0"/>
              <a:t>		  Total pension liability (TPL)</a:t>
            </a:r>
          </a:p>
          <a:p>
            <a:pPr marL="0" indent="0">
              <a:buNone/>
            </a:pPr>
            <a:r>
              <a:rPr lang="en-US" dirty="0" smtClean="0"/>
              <a:t>	</a:t>
            </a:r>
            <a:r>
              <a:rPr lang="en-US" u="sng" dirty="0" smtClean="0"/>
              <a:t>Less:	  Fiduciary net position (FNP)</a:t>
            </a:r>
          </a:p>
          <a:p>
            <a:pPr marL="0" indent="0">
              <a:buNone/>
            </a:pPr>
            <a:r>
              <a:rPr lang="en-US" dirty="0" smtClean="0"/>
              <a:t>		  Net pension liability (NPL)</a:t>
            </a:r>
          </a:p>
          <a:p>
            <a:pPr marL="0" indent="0">
              <a:buNone/>
            </a:pPr>
            <a:r>
              <a:rPr lang="en-US" dirty="0" smtClean="0"/>
              <a:t>			</a:t>
            </a:r>
          </a:p>
        </p:txBody>
      </p:sp>
      <p:sp>
        <p:nvSpPr>
          <p:cNvPr id="5" name="Slide Number Placeholder 4"/>
          <p:cNvSpPr>
            <a:spLocks noGrp="1"/>
          </p:cNvSpPr>
          <p:nvPr>
            <p:ph type="sldNum" sz="quarter" idx="12"/>
          </p:nvPr>
        </p:nvSpPr>
        <p:spPr/>
        <p:txBody>
          <a:bodyPr/>
          <a:lstStyle/>
          <a:p>
            <a:fld id="{0E76F0DB-A740-43E6-B11A-C5422798C47C}" type="slidenum">
              <a:rPr lang="en-US" smtClean="0"/>
              <a:t>7</a:t>
            </a:fld>
            <a:endParaRPr lang="en-US" dirty="0"/>
          </a:p>
        </p:txBody>
      </p:sp>
    </p:spTree>
    <p:extLst>
      <p:ext uri="{BB962C8B-B14F-4D97-AF65-F5344CB8AC3E}">
        <p14:creationId xmlns:p14="http://schemas.microsoft.com/office/powerpoint/2010/main" val="33673236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Employer liability - Illustration</a:t>
            </a:r>
            <a:endParaRPr lang="en-US" dirty="0"/>
          </a:p>
        </p:txBody>
      </p:sp>
      <p:sp>
        <p:nvSpPr>
          <p:cNvPr id="5" name="Content Placeholder 4"/>
          <p:cNvSpPr>
            <a:spLocks noGrp="1"/>
          </p:cNvSpPr>
          <p:nvPr>
            <p:ph idx="1"/>
          </p:nvPr>
        </p:nvSpPr>
        <p:spPr/>
        <p:txBody>
          <a:bodyPr/>
          <a:lstStyle/>
          <a:p>
            <a:pPr marL="0" indent="0">
              <a:buNone/>
            </a:pPr>
            <a:endParaRPr lang="en-US" dirty="0"/>
          </a:p>
        </p:txBody>
      </p:sp>
      <p:pic>
        <p:nvPicPr>
          <p:cNvPr id="11161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457853"/>
            <a:ext cx="8283054" cy="48667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Slide Number Placeholder 2"/>
          <p:cNvSpPr>
            <a:spLocks noGrp="1"/>
          </p:cNvSpPr>
          <p:nvPr>
            <p:ph type="sldNum" sz="quarter" idx="12"/>
          </p:nvPr>
        </p:nvSpPr>
        <p:spPr/>
        <p:txBody>
          <a:bodyPr/>
          <a:lstStyle/>
          <a:p>
            <a:fld id="{0E76F0DB-A740-43E6-B11A-C5422798C47C}" type="slidenum">
              <a:rPr lang="en-US" smtClean="0"/>
              <a:t>8</a:t>
            </a:fld>
            <a:endParaRPr lang="en-US" dirty="0"/>
          </a:p>
        </p:txBody>
      </p:sp>
    </p:spTree>
    <p:extLst>
      <p:ext uri="{BB962C8B-B14F-4D97-AF65-F5344CB8AC3E}">
        <p14:creationId xmlns:p14="http://schemas.microsoft.com/office/powerpoint/2010/main" val="34388594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2. Employer expense</a:t>
            </a:r>
            <a:endParaRPr lang="en-US" dirty="0"/>
          </a:p>
        </p:txBody>
      </p:sp>
      <p:sp>
        <p:nvSpPr>
          <p:cNvPr id="2" name="Content Placeholder 1"/>
          <p:cNvSpPr>
            <a:spLocks noGrp="1"/>
          </p:cNvSpPr>
          <p:nvPr>
            <p:ph idx="1"/>
          </p:nvPr>
        </p:nvSpPr>
        <p:spPr/>
        <p:txBody>
          <a:bodyPr/>
          <a:lstStyle/>
          <a:p>
            <a:r>
              <a:rPr lang="en-US" dirty="0" smtClean="0"/>
              <a:t>Now:</a:t>
            </a:r>
          </a:p>
          <a:p>
            <a:pPr lvl="1"/>
            <a:r>
              <a:rPr lang="en-US" dirty="0" smtClean="0"/>
              <a:t>Calculation tied to funding</a:t>
            </a:r>
          </a:p>
          <a:p>
            <a:pPr lvl="2"/>
            <a:r>
              <a:rPr lang="en-US" dirty="0" smtClean="0"/>
              <a:t>ARC adjusted for the cumulative effect of prior differences between required contributions and actual contributions</a:t>
            </a:r>
          </a:p>
          <a:p>
            <a:r>
              <a:rPr lang="en-US" dirty="0" smtClean="0"/>
              <a:t>Future:</a:t>
            </a:r>
          </a:p>
          <a:p>
            <a:pPr lvl="1"/>
            <a:r>
              <a:rPr lang="en-US" dirty="0" smtClean="0"/>
              <a:t>Calculation tied to cost</a:t>
            </a:r>
          </a:p>
          <a:p>
            <a:pPr lvl="2"/>
            <a:r>
              <a:rPr lang="en-US" dirty="0" smtClean="0"/>
              <a:t>Changes in the net pension liability (NPL)</a:t>
            </a:r>
          </a:p>
        </p:txBody>
      </p:sp>
      <p:sp>
        <p:nvSpPr>
          <p:cNvPr id="5" name="Slide Number Placeholder 4"/>
          <p:cNvSpPr>
            <a:spLocks noGrp="1"/>
          </p:cNvSpPr>
          <p:nvPr>
            <p:ph type="sldNum" sz="quarter" idx="12"/>
          </p:nvPr>
        </p:nvSpPr>
        <p:spPr/>
        <p:txBody>
          <a:bodyPr/>
          <a:lstStyle/>
          <a:p>
            <a:fld id="{0E76F0DB-A740-43E6-B11A-C5422798C47C}" type="slidenum">
              <a:rPr lang="en-US" smtClean="0"/>
              <a:t>9</a:t>
            </a:fld>
            <a:endParaRPr lang="en-US" dirty="0"/>
          </a:p>
        </p:txBody>
      </p:sp>
    </p:spTree>
    <p:extLst>
      <p:ext uri="{BB962C8B-B14F-4D97-AF65-F5344CB8AC3E}">
        <p14:creationId xmlns:p14="http://schemas.microsoft.com/office/powerpoint/2010/main" val="137309992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712</TotalTime>
  <Words>1770</Words>
  <Application>Microsoft Office PowerPoint</Application>
  <PresentationFormat>On-screen Show (4:3)</PresentationFormat>
  <Paragraphs>309</Paragraphs>
  <Slides>54</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54</vt:i4>
      </vt:variant>
    </vt:vector>
  </HeadingPairs>
  <TitlesOfParts>
    <vt:vector size="56" baseType="lpstr">
      <vt:lpstr>Clarity</vt:lpstr>
      <vt:lpstr>Worksheet</vt:lpstr>
      <vt:lpstr>The New Pension Accounting and Its Impact on Funding</vt:lpstr>
      <vt:lpstr>gasb statement no. 68</vt:lpstr>
      <vt:lpstr>Our focus</vt:lpstr>
      <vt:lpstr>Single-employer and agent plans</vt:lpstr>
      <vt:lpstr>Preliminary</vt:lpstr>
      <vt:lpstr>Key changes</vt:lpstr>
      <vt:lpstr>1. Employer liability</vt:lpstr>
      <vt:lpstr>Employer liability - Illustration</vt:lpstr>
      <vt:lpstr>2. Employer expense</vt:lpstr>
      <vt:lpstr>Components of expense </vt:lpstr>
      <vt:lpstr>3. Discount rate</vt:lpstr>
      <vt:lpstr>Discount rate – single blended rate</vt:lpstr>
      <vt:lpstr>4. Actuarial method</vt:lpstr>
      <vt:lpstr>5. Amortization</vt:lpstr>
      <vt:lpstr>Future amortization periods</vt:lpstr>
      <vt:lpstr>6. Timing</vt:lpstr>
      <vt:lpstr>Cost-sharing plans</vt:lpstr>
      <vt:lpstr>Key changes</vt:lpstr>
      <vt:lpstr>1. Employer liability (cost-sharing)</vt:lpstr>
      <vt:lpstr>2. Employer expense (cost-sharing)</vt:lpstr>
      <vt:lpstr>Effective Date</vt:lpstr>
      <vt:lpstr>Effective date of GASB Statement No. 68</vt:lpstr>
      <vt:lpstr>Funding challenge</vt:lpstr>
      <vt:lpstr>Background: Historic contribution of  GASB Statement No. 27</vt:lpstr>
      <vt:lpstr>Changes resulting from GASB Statement No. 68</vt:lpstr>
      <vt:lpstr>Development of pension funding guidelines</vt:lpstr>
      <vt:lpstr>Objective</vt:lpstr>
      <vt:lpstr>Task force</vt:lpstr>
      <vt:lpstr>“Big seven”</vt:lpstr>
      <vt:lpstr>Other participating organizations</vt:lpstr>
      <vt:lpstr>Approach</vt:lpstr>
      <vt:lpstr>Structure</vt:lpstr>
      <vt:lpstr>General policy objectives</vt:lpstr>
      <vt:lpstr>Actuarially determined contributions</vt:lpstr>
      <vt:lpstr>Funding discipline</vt:lpstr>
      <vt:lpstr>Intergenerational equity</vt:lpstr>
      <vt:lpstr>Contributions as a stable  percentage of payroll</vt:lpstr>
      <vt:lpstr>Accountability and transparency</vt:lpstr>
      <vt:lpstr>Next steps for GFOA</vt:lpstr>
      <vt:lpstr>Overall best practice</vt:lpstr>
      <vt:lpstr>1. Obtain ADC</vt:lpstr>
      <vt:lpstr>2. Balance contributions/allocation</vt:lpstr>
      <vt:lpstr>3. Commit to funding full amount </vt:lpstr>
      <vt:lpstr>4. Transparency</vt:lpstr>
      <vt:lpstr>Future best practices</vt:lpstr>
      <vt:lpstr>Auditing challenge</vt:lpstr>
      <vt:lpstr>Cost-sharing plans</vt:lpstr>
      <vt:lpstr>Potential solution 1</vt:lpstr>
      <vt:lpstr>Example</vt:lpstr>
      <vt:lpstr>Example</vt:lpstr>
      <vt:lpstr>Agent multiple-employer plans</vt:lpstr>
      <vt:lpstr>Potential solution – fiduciary net position</vt:lpstr>
      <vt:lpstr>Example</vt:lpstr>
      <vt:lpstr>Potential solution – other amounts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gaut</dc:creator>
  <cp:lastModifiedBy>Janet</cp:lastModifiedBy>
  <cp:revision>51</cp:revision>
  <dcterms:created xsi:type="dcterms:W3CDTF">2013-02-04T21:38:17Z</dcterms:created>
  <dcterms:modified xsi:type="dcterms:W3CDTF">2013-02-15T15:50:35Z</dcterms:modified>
</cp:coreProperties>
</file>