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6"/>
  </p:notesMasterIdLst>
  <p:sldIdLst>
    <p:sldId id="256" r:id="rId2"/>
    <p:sldId id="293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3" r:id="rId16"/>
    <p:sldId id="275" r:id="rId17"/>
    <p:sldId id="277" r:id="rId18"/>
    <p:sldId id="280" r:id="rId19"/>
    <p:sldId id="281" r:id="rId20"/>
    <p:sldId id="282" r:id="rId21"/>
    <p:sldId id="286" r:id="rId22"/>
    <p:sldId id="294" r:id="rId23"/>
    <p:sldId id="287" r:id="rId24"/>
    <p:sldId id="288" r:id="rId25"/>
    <p:sldId id="289" r:id="rId26"/>
    <p:sldId id="290" r:id="rId27"/>
    <p:sldId id="291" r:id="rId28"/>
    <p:sldId id="295" r:id="rId29"/>
    <p:sldId id="296" r:id="rId30"/>
    <p:sldId id="297" r:id="rId31"/>
    <p:sldId id="298" r:id="rId32"/>
    <p:sldId id="299" r:id="rId33"/>
    <p:sldId id="300" r:id="rId34"/>
    <p:sldId id="30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603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B1233-76F9-4D26-AA43-ABA4B2E910C7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E1F07-083B-4264-891C-D3F42F93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6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EAA4-6AD4-45C9-8D72-504F1A8CBD99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96DE-474F-4E1C-81C3-37A66BF7E816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3F1-1A41-4E8A-A590-B2F6A8903925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2DE7-C47D-463C-A3FC-CDC7C9043E8F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20C3-56F7-4F50-B0DA-154C4CD52218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1A13-6AFD-41AA-953C-8DE0DFD5B207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7396-E3D7-402E-9AD3-F7D221880835}" type="datetime1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CB77-F466-47F8-9794-8B75CD99A1C4}" type="datetime1">
              <a:rPr lang="en-US" smtClean="0"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7014-45B4-446E-A838-346BCC4B9E8E}" type="datetime1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A520-D2C9-45B3-8B04-5B1A8AD4817F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CF6F-946B-4B32-8EF6-F89F9A3FB857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7D82F12-E838-4BCA-8B1D-8EF651BC1A19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E76F0DB-A740-43E6-B11A-C5422798C4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Governmental Accounting’s “Urban legends”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CSFMO</a:t>
            </a:r>
          </a:p>
          <a:p>
            <a:r>
              <a:rPr lang="en-US" dirty="0" smtClean="0"/>
              <a:t>Oakland, California</a:t>
            </a:r>
          </a:p>
          <a:p>
            <a:r>
              <a:rPr lang="en-US" dirty="0" smtClean="0"/>
              <a:t>February 20,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application of the proceeds of refunding debt should be reported as an other financing use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Special treatment applies only to advance refundings</a:t>
            </a:r>
          </a:p>
          <a:p>
            <a:pPr lvl="2"/>
            <a:r>
              <a:rPr lang="en-US" dirty="0" smtClean="0"/>
              <a:t>Current refundings = debt service expenditure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 government has the option to voluntarily classify a given fund as “major”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Option available only for governmental funds and enterprise funds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Interest capitalization is required in proprietary funds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Interest capitalization does </a:t>
            </a:r>
            <a:r>
              <a:rPr lang="en-US" i="1" dirty="0" smtClean="0"/>
              <a:t>not</a:t>
            </a:r>
            <a:r>
              <a:rPr lang="en-US" dirty="0" smtClean="0"/>
              <a:t> apply to internal service funds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legally separate entity should be included as a component unit if there is an ongoing relationship of financial benefit or burden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Financial benefit/burden only relevant if either</a:t>
            </a:r>
          </a:p>
          <a:p>
            <a:pPr lvl="2"/>
            <a:r>
              <a:rPr lang="en-US" dirty="0" smtClean="0"/>
              <a:t>Fiscal dependency</a:t>
            </a:r>
          </a:p>
          <a:p>
            <a:pPr lvl="2"/>
            <a:r>
              <a:rPr lang="en-US" dirty="0" smtClean="0"/>
              <a:t>Board appointment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 should be recognized in governmental funds as soon as amounts become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Availability is only a consideration subsequent to earning/eligibility.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legal requirements need to be met before revenue from an expenditure-driven grant can be recognized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Routine administrative requirements (filing grant reports) should </a:t>
            </a:r>
            <a:r>
              <a:rPr lang="en-US" i="1" dirty="0" smtClean="0"/>
              <a:t>not </a:t>
            </a:r>
            <a:r>
              <a:rPr lang="en-US" dirty="0" smtClean="0"/>
              <a:t>delay revenue recognition</a:t>
            </a:r>
          </a:p>
          <a:p>
            <a:pPr marL="54864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difference between internal service funds and enterprise funds is external vs. internal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Internal service funds assume  cost recovery over time, whereas enterprise funds do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Interest expense on tax-exempt debt should be capitalized net of interest revenue on the reinvested proceeds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Interest expense is only netted if the related debt is legally restricted to the acquisition or construction of specified qualifying assets.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Governmental funds should not report land, buildings, equipment, and similar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Governmental funds should report such items if they are acquired with the intent of sale rather than use of operations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Derivatives should be reported at fair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Fair value reporting does </a:t>
            </a:r>
            <a:r>
              <a:rPr lang="en-US" i="1" dirty="0" smtClean="0"/>
              <a:t>not </a:t>
            </a:r>
            <a:r>
              <a:rPr lang="en-US" dirty="0" smtClean="0"/>
              <a:t>apply to derivatives reported in governmental funds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errors and misunderstanding most often are the result of “half truths”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Disaster losses should be netted against recoveries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True of </a:t>
            </a:r>
            <a:r>
              <a:rPr lang="en-US" i="1" dirty="0" smtClean="0"/>
              <a:t>insurance </a:t>
            </a:r>
            <a:r>
              <a:rPr lang="en-US" dirty="0" smtClean="0"/>
              <a:t>recoveries, but not true of </a:t>
            </a:r>
            <a:r>
              <a:rPr lang="en-US" i="1" dirty="0" smtClean="0"/>
              <a:t>disaster assistance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1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difference in cash flows reporting between the public and private sectors is the use of two financing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Categories are defined differently</a:t>
            </a:r>
          </a:p>
          <a:p>
            <a:pPr lvl="2"/>
            <a:r>
              <a:rPr lang="en-US" dirty="0" smtClean="0"/>
              <a:t>Interest</a:t>
            </a:r>
          </a:p>
          <a:p>
            <a:pPr lvl="3"/>
            <a:r>
              <a:rPr lang="en-US" dirty="0" smtClean="0"/>
              <a:t>Public sector = financing activities/investing activities</a:t>
            </a:r>
          </a:p>
          <a:p>
            <a:pPr lvl="3"/>
            <a:r>
              <a:rPr lang="en-US" dirty="0" smtClean="0"/>
              <a:t>Private sector = operating activities</a:t>
            </a:r>
          </a:p>
          <a:p>
            <a:pPr lvl="2"/>
            <a:r>
              <a:rPr lang="en-US" dirty="0" smtClean="0"/>
              <a:t>Capital outlays</a:t>
            </a:r>
          </a:p>
          <a:p>
            <a:pPr lvl="3"/>
            <a:r>
              <a:rPr lang="en-US" dirty="0" smtClean="0"/>
              <a:t>Public sector = capital-related financing activities</a:t>
            </a:r>
          </a:p>
          <a:p>
            <a:pPr lvl="3"/>
            <a:r>
              <a:rPr lang="en-US" dirty="0" smtClean="0"/>
              <a:t>Private sector = investing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Encumbrances should be included in </a:t>
            </a:r>
            <a:r>
              <a:rPr lang="en-US" i="1" dirty="0" smtClean="0"/>
              <a:t>assigned fund balance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Full truth:</a:t>
            </a:r>
          </a:p>
          <a:p>
            <a:pPr lvl="1"/>
            <a:r>
              <a:rPr lang="en-US" smtClean="0"/>
              <a:t>Not applicable to encumbrances that will be repaid from restricted or committed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 that must be used for a specific function qualify as </a:t>
            </a:r>
            <a:r>
              <a:rPr lang="en-US" i="1" dirty="0" smtClean="0"/>
              <a:t>program revenue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Program revenues must come from outside the government’s tax base</a:t>
            </a:r>
          </a:p>
          <a:p>
            <a:pPr lvl="2"/>
            <a:r>
              <a:rPr lang="en-US" dirty="0" smtClean="0"/>
              <a:t>Dedicated taxes are not program revenues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Deficits in individual funds need to be disclosed in the notes to the financial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Not true of major funds, since the deficit would already be visible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0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Payments to a public-entity risk pool should be treated like insurance premiums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Appropriate treatment depends on the characteristics of the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same topic should not be addressed in both MD&amp;A and the letter of transmittal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Full truth:</a:t>
            </a:r>
          </a:p>
          <a:p>
            <a:pPr lvl="1"/>
            <a:r>
              <a:rPr lang="en-US" smtClean="0"/>
              <a:t>The letter of transmittal is properly used to provide more subjective information on topics treated in MD&amp;A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Budgetary comparisons are not required for governmental funds with project-length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Budgetary comparisons are required if a project-length budget is re-appropriated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2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statements should refer to the notes to the financial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</a:t>
            </a:r>
          </a:p>
          <a:p>
            <a:pPr lvl="1"/>
            <a:r>
              <a:rPr lang="en-US" dirty="0" smtClean="0"/>
              <a:t>Combining and individual fund financial statements refer to the notes only if they are included within the scope of the financial statement audit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Governmental funds should be classified as major if they meet both the ten percent and five percent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Both the ten percent test and the five percent test must be met </a:t>
            </a:r>
            <a:r>
              <a:rPr lang="en-US" i="1" dirty="0" smtClean="0"/>
              <a:t>for the same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mtClean="0"/>
              <a:t>The “number of funds principle” means “the fewer funds the better”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Use all the funds and fund types needed, but only the funds and fund types needed—no more, no less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budgets are presented as RSI, all related disclosure should be in notes to 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An excess of expenditures over appropriations that constituted a legal violation would need to be disclosed in the notes to the financials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Trust funds do not report liabilities to beneficiaries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Liabilities are reported when due and payable to individual beneficiaries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Grant advances are reported by recipients as 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If all eligibility criteria have been met except for a time requirement a deferred inflow of resources is reported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Segment reporting is required for enterprise funds with revenue-supported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Only if there is a requirement to separately maintain the data needed to present condensed financial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statements should always be accompanied by individual fund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Only if additional information is provided in the individual fund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Data from fiduciary-type component units should be “blended”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Technique is  the same, but terminology is different</a:t>
            </a:r>
          </a:p>
          <a:p>
            <a:pPr lvl="2"/>
            <a:r>
              <a:rPr lang="en-US" dirty="0" smtClean="0"/>
              <a:t>Term “blended” = method of including component unit data in the government-wide financial statements</a:t>
            </a:r>
          </a:p>
          <a:p>
            <a:pPr lvl="3"/>
            <a:r>
              <a:rPr lang="en-US" dirty="0" smtClean="0"/>
              <a:t>Fiduciary funds are </a:t>
            </a:r>
            <a:r>
              <a:rPr lang="en-US" i="1" dirty="0" smtClean="0"/>
              <a:t>not </a:t>
            </a:r>
            <a:r>
              <a:rPr lang="en-US" dirty="0" smtClean="0"/>
              <a:t>included in government-wide financial statements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1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Liabilities should be recognized in governmental funds only if they are due and payable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Applicable only for liabilities not normally expected to be liquidated with expendable available financial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8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Operating subsidies to component units should be reported as </a:t>
            </a:r>
            <a:r>
              <a:rPr lang="en-US" i="1" dirty="0" smtClean="0"/>
              <a:t>transfers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True for blended component units, but </a:t>
            </a:r>
            <a:r>
              <a:rPr lang="en-US" i="1" dirty="0" smtClean="0"/>
              <a:t>not </a:t>
            </a:r>
            <a:r>
              <a:rPr lang="en-US" dirty="0" smtClean="0"/>
              <a:t>true for discretely presented component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special item </a:t>
            </a:r>
            <a:r>
              <a:rPr lang="en-US" dirty="0" smtClean="0"/>
              <a:t>meets one rather than both of the criteria for an </a:t>
            </a:r>
            <a:r>
              <a:rPr lang="en-US" i="1" dirty="0" smtClean="0"/>
              <a:t>extraordinary item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Must also be subject to management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long-term borrowing within the government should be reported as a fund liability, rather than as an other financing source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True within the primary government, but </a:t>
            </a:r>
            <a:r>
              <a:rPr lang="en-US" i="1" dirty="0" smtClean="0"/>
              <a:t>not </a:t>
            </a:r>
            <a:r>
              <a:rPr lang="en-US" dirty="0" smtClean="0"/>
              <a:t>for borrowings between the primary government and discretely presented component units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Transactions with discretely presented component units should be treated just like transactions with outside parties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876800"/>
          </a:xfrm>
        </p:spPr>
        <p:txBody>
          <a:bodyPr/>
          <a:lstStyle/>
          <a:p>
            <a:r>
              <a:rPr lang="en-US" dirty="0" smtClean="0"/>
              <a:t>Full truth:</a:t>
            </a:r>
          </a:p>
          <a:p>
            <a:pPr lvl="1"/>
            <a:r>
              <a:rPr lang="en-US" dirty="0" smtClean="0"/>
              <a:t>Capital assets cannot change value within the financial reporting entity</a:t>
            </a:r>
          </a:p>
          <a:p>
            <a:pPr lvl="2"/>
            <a:r>
              <a:rPr lang="en-US" dirty="0" smtClean="0"/>
              <a:t>Difference between carrying value and consideration = revenue and expense/expenditures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DB-A740-43E6-B11A-C5422798C4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406</TotalTime>
  <Words>1081</Words>
  <Application>Microsoft Office PowerPoint</Application>
  <PresentationFormat>On-screen Show (4:3)</PresentationFormat>
  <Paragraphs>149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Governmental Accounting’s “Urban legends”</vt:lpstr>
      <vt:lpstr>Background</vt:lpstr>
      <vt:lpstr>The “number of funds principle” means “the fewer funds the better”</vt:lpstr>
      <vt:lpstr>Data from fiduciary-type component units should be “blended”</vt:lpstr>
      <vt:lpstr>Liabilities should be recognized in governmental funds only if they are due and payable</vt:lpstr>
      <vt:lpstr>Operating subsidies to component units should be reported as transfers </vt:lpstr>
      <vt:lpstr>A special item meets one rather than both of the criteria for an extraordinary item</vt:lpstr>
      <vt:lpstr>A long-term borrowing within the government should be reported as a fund liability, rather than as an other financing source</vt:lpstr>
      <vt:lpstr>Transactions with discretely presented component units should be treated just like transactions with outside parties</vt:lpstr>
      <vt:lpstr>The application of the proceeds of refunding debt should be reported as an other financing use</vt:lpstr>
      <vt:lpstr>A government has the option to voluntarily classify a given fund as “major”</vt:lpstr>
      <vt:lpstr>Interest capitalization is required in proprietary funds</vt:lpstr>
      <vt:lpstr>A legally separate entity should be included as a component unit if there is an ongoing relationship of financial benefit or burden</vt:lpstr>
      <vt:lpstr>Revenue should be recognized in governmental funds as soon as amounts become available</vt:lpstr>
      <vt:lpstr>All legal requirements need to be met before revenue from an expenditure-driven grant can be recognized</vt:lpstr>
      <vt:lpstr>The difference between internal service funds and enterprise funds is external vs. internal customers</vt:lpstr>
      <vt:lpstr>Interest expense on tax-exempt debt should be capitalized net of interest revenue on the reinvested proceeds</vt:lpstr>
      <vt:lpstr>Governmental funds should not report land, buildings, equipment, and similar assets</vt:lpstr>
      <vt:lpstr>Derivatives should be reported at fair value</vt:lpstr>
      <vt:lpstr>Disaster losses should be netted against recoveries</vt:lpstr>
      <vt:lpstr>The difference in cash flows reporting between the public and private sectors is the use of two financing categories</vt:lpstr>
      <vt:lpstr>Encumbrances should be included in assigned fund balance</vt:lpstr>
      <vt:lpstr>Revenues that must be used for a specific function qualify as program revenue</vt:lpstr>
      <vt:lpstr>Deficits in individual funds need to be disclosed in the notes to the financial statements</vt:lpstr>
      <vt:lpstr>Payments to a public-entity risk pool should be treated like insurance premiums</vt:lpstr>
      <vt:lpstr>The same topic should not be addressed in both MD&amp;A and the letter of transmittal</vt:lpstr>
      <vt:lpstr>Budgetary comparisons are not required for governmental funds with project-length budgets</vt:lpstr>
      <vt:lpstr>Financial statements should refer to the notes to the financial statements</vt:lpstr>
      <vt:lpstr>Governmental funds should be classified as major if they meet both the ten percent and five percent tests</vt:lpstr>
      <vt:lpstr>If budgets are presented as RSI, all related disclosure should be in notes to RSI</vt:lpstr>
      <vt:lpstr>Trust funds do not report liabilities to beneficiaries</vt:lpstr>
      <vt:lpstr>Grant advances are reported by recipients as liabilities</vt:lpstr>
      <vt:lpstr>Segment reporting is required for enterprise funds with revenue-supported debt</vt:lpstr>
      <vt:lpstr>Combining statements should always be accompanied by individual fund statements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gaut</dc:creator>
  <cp:lastModifiedBy>Janet</cp:lastModifiedBy>
  <cp:revision>33</cp:revision>
  <dcterms:created xsi:type="dcterms:W3CDTF">2013-02-04T21:38:17Z</dcterms:created>
  <dcterms:modified xsi:type="dcterms:W3CDTF">2013-02-15T15:49:56Z</dcterms:modified>
</cp:coreProperties>
</file>