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1" r:id="rId2"/>
  </p:sldMasterIdLst>
  <p:notesMasterIdLst>
    <p:notesMasterId r:id="rId72"/>
  </p:notesMasterIdLst>
  <p:handoutMasterIdLst>
    <p:handoutMasterId r:id="rId73"/>
  </p:handoutMasterIdLst>
  <p:sldIdLst>
    <p:sldId id="532" r:id="rId3"/>
    <p:sldId id="499" r:id="rId4"/>
    <p:sldId id="503" r:id="rId5"/>
    <p:sldId id="515" r:id="rId6"/>
    <p:sldId id="516" r:id="rId7"/>
    <p:sldId id="505" r:id="rId8"/>
    <p:sldId id="527" r:id="rId9"/>
    <p:sldId id="528" r:id="rId10"/>
    <p:sldId id="507" r:id="rId11"/>
    <p:sldId id="508" r:id="rId12"/>
    <p:sldId id="509" r:id="rId13"/>
    <p:sldId id="510" r:id="rId14"/>
    <p:sldId id="511" r:id="rId15"/>
    <p:sldId id="522" r:id="rId16"/>
    <p:sldId id="523" r:id="rId17"/>
    <p:sldId id="524" r:id="rId18"/>
    <p:sldId id="512" r:id="rId19"/>
    <p:sldId id="513" r:id="rId20"/>
    <p:sldId id="514" r:id="rId21"/>
    <p:sldId id="517" r:id="rId22"/>
    <p:sldId id="518" r:id="rId23"/>
    <p:sldId id="519" r:id="rId24"/>
    <p:sldId id="533" r:id="rId25"/>
    <p:sldId id="531" r:id="rId26"/>
    <p:sldId id="500" r:id="rId27"/>
    <p:sldId id="502" r:id="rId28"/>
    <p:sldId id="489" r:id="rId29"/>
    <p:sldId id="495" r:id="rId30"/>
    <p:sldId id="562" r:id="rId31"/>
    <p:sldId id="563" r:id="rId32"/>
    <p:sldId id="564" r:id="rId33"/>
    <p:sldId id="568" r:id="rId34"/>
    <p:sldId id="565" r:id="rId35"/>
    <p:sldId id="566" r:id="rId36"/>
    <p:sldId id="567" r:id="rId37"/>
    <p:sldId id="493" r:id="rId38"/>
    <p:sldId id="496" r:id="rId39"/>
    <p:sldId id="494" r:id="rId40"/>
    <p:sldId id="497" r:id="rId41"/>
    <p:sldId id="488" r:id="rId42"/>
    <p:sldId id="498" r:id="rId43"/>
    <p:sldId id="534" r:id="rId44"/>
    <p:sldId id="535" r:id="rId45"/>
    <p:sldId id="536" r:id="rId46"/>
    <p:sldId id="537" r:id="rId47"/>
    <p:sldId id="538" r:id="rId48"/>
    <p:sldId id="539" r:id="rId49"/>
    <p:sldId id="540" r:id="rId50"/>
    <p:sldId id="541" r:id="rId51"/>
    <p:sldId id="542" r:id="rId52"/>
    <p:sldId id="543" r:id="rId53"/>
    <p:sldId id="544" r:id="rId54"/>
    <p:sldId id="545" r:id="rId55"/>
    <p:sldId id="546" r:id="rId56"/>
    <p:sldId id="547" r:id="rId57"/>
    <p:sldId id="548" r:id="rId58"/>
    <p:sldId id="549" r:id="rId59"/>
    <p:sldId id="550" r:id="rId60"/>
    <p:sldId id="551" r:id="rId61"/>
    <p:sldId id="552" r:id="rId62"/>
    <p:sldId id="553" r:id="rId63"/>
    <p:sldId id="554" r:id="rId64"/>
    <p:sldId id="555" r:id="rId65"/>
    <p:sldId id="556" r:id="rId66"/>
    <p:sldId id="557" r:id="rId67"/>
    <p:sldId id="558" r:id="rId68"/>
    <p:sldId id="559" r:id="rId69"/>
    <p:sldId id="560" r:id="rId70"/>
    <p:sldId id="561" r:id="rId71"/>
  </p:sldIdLst>
  <p:sldSz cx="9144000" cy="6858000" type="screen4x3"/>
  <p:notesSz cx="7023100" cy="9309100"/>
  <p:defaultTextStyle>
    <a:defPPr>
      <a:defRPr lang="en-US"/>
    </a:defPPr>
    <a:lvl1pPr algn="l" rtl="0" fontAlgn="base">
      <a:spcBef>
        <a:spcPct val="0"/>
      </a:spcBef>
      <a:spcAft>
        <a:spcPct val="0"/>
      </a:spcAft>
      <a:defRPr sz="4000" kern="1200">
        <a:solidFill>
          <a:schemeClr val="tx1"/>
        </a:solidFill>
        <a:latin typeface="Franklin Gothic Book" pitchFamily="34" charset="0"/>
        <a:ea typeface="+mn-ea"/>
        <a:cs typeface="+mn-cs"/>
      </a:defRPr>
    </a:lvl1pPr>
    <a:lvl2pPr marL="457200" algn="l" rtl="0" fontAlgn="base">
      <a:spcBef>
        <a:spcPct val="0"/>
      </a:spcBef>
      <a:spcAft>
        <a:spcPct val="0"/>
      </a:spcAft>
      <a:defRPr sz="4000" kern="1200">
        <a:solidFill>
          <a:schemeClr val="tx1"/>
        </a:solidFill>
        <a:latin typeface="Franklin Gothic Book" pitchFamily="34" charset="0"/>
        <a:ea typeface="+mn-ea"/>
        <a:cs typeface="+mn-cs"/>
      </a:defRPr>
    </a:lvl2pPr>
    <a:lvl3pPr marL="914400" algn="l" rtl="0" fontAlgn="base">
      <a:spcBef>
        <a:spcPct val="0"/>
      </a:spcBef>
      <a:spcAft>
        <a:spcPct val="0"/>
      </a:spcAft>
      <a:defRPr sz="4000" kern="1200">
        <a:solidFill>
          <a:schemeClr val="tx1"/>
        </a:solidFill>
        <a:latin typeface="Franklin Gothic Book" pitchFamily="34" charset="0"/>
        <a:ea typeface="+mn-ea"/>
        <a:cs typeface="+mn-cs"/>
      </a:defRPr>
    </a:lvl3pPr>
    <a:lvl4pPr marL="1371600" algn="l" rtl="0" fontAlgn="base">
      <a:spcBef>
        <a:spcPct val="0"/>
      </a:spcBef>
      <a:spcAft>
        <a:spcPct val="0"/>
      </a:spcAft>
      <a:defRPr sz="4000" kern="1200">
        <a:solidFill>
          <a:schemeClr val="tx1"/>
        </a:solidFill>
        <a:latin typeface="Franklin Gothic Book" pitchFamily="34" charset="0"/>
        <a:ea typeface="+mn-ea"/>
        <a:cs typeface="+mn-cs"/>
      </a:defRPr>
    </a:lvl4pPr>
    <a:lvl5pPr marL="1828800" algn="l" rtl="0" fontAlgn="base">
      <a:spcBef>
        <a:spcPct val="0"/>
      </a:spcBef>
      <a:spcAft>
        <a:spcPct val="0"/>
      </a:spcAft>
      <a:defRPr sz="4000" kern="1200">
        <a:solidFill>
          <a:schemeClr val="tx1"/>
        </a:solidFill>
        <a:latin typeface="Franklin Gothic Book" pitchFamily="34" charset="0"/>
        <a:ea typeface="+mn-ea"/>
        <a:cs typeface="+mn-cs"/>
      </a:defRPr>
    </a:lvl5pPr>
    <a:lvl6pPr marL="2286000" algn="l" defTabSz="914400" rtl="0" eaLnBrk="1" latinLnBrk="0" hangingPunct="1">
      <a:defRPr sz="4000" kern="1200">
        <a:solidFill>
          <a:schemeClr val="tx1"/>
        </a:solidFill>
        <a:latin typeface="Franklin Gothic Book" pitchFamily="34" charset="0"/>
        <a:ea typeface="+mn-ea"/>
        <a:cs typeface="+mn-cs"/>
      </a:defRPr>
    </a:lvl6pPr>
    <a:lvl7pPr marL="2743200" algn="l" defTabSz="914400" rtl="0" eaLnBrk="1" latinLnBrk="0" hangingPunct="1">
      <a:defRPr sz="4000" kern="1200">
        <a:solidFill>
          <a:schemeClr val="tx1"/>
        </a:solidFill>
        <a:latin typeface="Franklin Gothic Book" pitchFamily="34" charset="0"/>
        <a:ea typeface="+mn-ea"/>
        <a:cs typeface="+mn-cs"/>
      </a:defRPr>
    </a:lvl7pPr>
    <a:lvl8pPr marL="3200400" algn="l" defTabSz="914400" rtl="0" eaLnBrk="1" latinLnBrk="0" hangingPunct="1">
      <a:defRPr sz="4000" kern="1200">
        <a:solidFill>
          <a:schemeClr val="tx1"/>
        </a:solidFill>
        <a:latin typeface="Franklin Gothic Book" pitchFamily="34" charset="0"/>
        <a:ea typeface="+mn-ea"/>
        <a:cs typeface="+mn-cs"/>
      </a:defRPr>
    </a:lvl8pPr>
    <a:lvl9pPr marL="3657600" algn="l" defTabSz="914400" rtl="0" eaLnBrk="1" latinLnBrk="0" hangingPunct="1">
      <a:defRPr sz="4000" kern="1200">
        <a:solidFill>
          <a:schemeClr val="tx1"/>
        </a:solidFill>
        <a:latin typeface="Franklin Gothic Book"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AD00"/>
    <a:srgbClr val="FF5050"/>
    <a:srgbClr val="B06F00"/>
    <a:srgbClr val="822433"/>
    <a:srgbClr val="FF0066"/>
    <a:srgbClr val="D4DFE6"/>
    <a:srgbClr val="0088A4"/>
    <a:srgbClr val="0040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09" autoAdjust="0"/>
    <p:restoredTop sz="94595" autoAdjust="0"/>
  </p:normalViewPr>
  <p:slideViewPr>
    <p:cSldViewPr>
      <p:cViewPr>
        <p:scale>
          <a:sx n="70" d="100"/>
          <a:sy n="70" d="100"/>
        </p:scale>
        <p:origin x="-566" y="235"/>
      </p:cViewPr>
      <p:guideLst>
        <p:guide orient="horz" pos="2160"/>
        <p:guide pos="50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8" d="100"/>
          <a:sy n="78" d="100"/>
        </p:scale>
        <p:origin x="-2028" y="-8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6658" name="Rectangle 2"/>
          <p:cNvSpPr>
            <a:spLocks noGrp="1" noChangeArrowheads="1"/>
          </p:cNvSpPr>
          <p:nvPr>
            <p:ph type="hdr" sz="quarter"/>
          </p:nvPr>
        </p:nvSpPr>
        <p:spPr bwMode="auto">
          <a:xfrm>
            <a:off x="1" y="0"/>
            <a:ext cx="3043238" cy="465138"/>
          </a:xfrm>
          <a:prstGeom prst="rect">
            <a:avLst/>
          </a:prstGeom>
          <a:noFill/>
          <a:ln w="9525">
            <a:noFill/>
            <a:miter lim="800000"/>
            <a:headEnd/>
            <a:tailEnd/>
          </a:ln>
          <a:effectLst/>
        </p:spPr>
        <p:txBody>
          <a:bodyPr vert="horz" wrap="square" lIns="94190" tIns="47096" rIns="94190" bIns="47096" numCol="1" anchor="t" anchorCtr="0" compatLnSpc="1">
            <a:prstTxWarp prst="textNoShape">
              <a:avLst/>
            </a:prstTxWarp>
          </a:bodyPr>
          <a:lstStyle>
            <a:lvl1pPr defTabSz="941273">
              <a:defRPr sz="1200">
                <a:latin typeface="Arial" charset="0"/>
              </a:defRPr>
            </a:lvl1pPr>
          </a:lstStyle>
          <a:p>
            <a:pPr>
              <a:defRPr/>
            </a:pPr>
            <a:endParaRPr lang="en-US"/>
          </a:p>
        </p:txBody>
      </p:sp>
      <p:sp>
        <p:nvSpPr>
          <p:cNvPr id="326659" name="Rectangle 3"/>
          <p:cNvSpPr>
            <a:spLocks noGrp="1" noChangeArrowheads="1"/>
          </p:cNvSpPr>
          <p:nvPr>
            <p:ph type="dt" sz="quarter" idx="1"/>
          </p:nvPr>
        </p:nvSpPr>
        <p:spPr bwMode="auto">
          <a:xfrm>
            <a:off x="3978276" y="0"/>
            <a:ext cx="3043238" cy="465138"/>
          </a:xfrm>
          <a:prstGeom prst="rect">
            <a:avLst/>
          </a:prstGeom>
          <a:noFill/>
          <a:ln w="9525">
            <a:noFill/>
            <a:miter lim="800000"/>
            <a:headEnd/>
            <a:tailEnd/>
          </a:ln>
          <a:effectLst/>
        </p:spPr>
        <p:txBody>
          <a:bodyPr vert="horz" wrap="square" lIns="94190" tIns="47096" rIns="94190" bIns="47096" numCol="1" anchor="t" anchorCtr="0" compatLnSpc="1">
            <a:prstTxWarp prst="textNoShape">
              <a:avLst/>
            </a:prstTxWarp>
          </a:bodyPr>
          <a:lstStyle>
            <a:lvl1pPr algn="r" defTabSz="941273">
              <a:defRPr sz="1200">
                <a:latin typeface="Arial" charset="0"/>
              </a:defRPr>
            </a:lvl1pPr>
          </a:lstStyle>
          <a:p>
            <a:pPr>
              <a:defRPr/>
            </a:pPr>
            <a:endParaRPr lang="en-US"/>
          </a:p>
        </p:txBody>
      </p:sp>
      <p:sp>
        <p:nvSpPr>
          <p:cNvPr id="326660" name="Rectangle 4"/>
          <p:cNvSpPr>
            <a:spLocks noGrp="1" noChangeArrowheads="1"/>
          </p:cNvSpPr>
          <p:nvPr>
            <p:ph type="ftr" sz="quarter" idx="2"/>
          </p:nvPr>
        </p:nvSpPr>
        <p:spPr bwMode="auto">
          <a:xfrm>
            <a:off x="1" y="8842376"/>
            <a:ext cx="3043238" cy="465138"/>
          </a:xfrm>
          <a:prstGeom prst="rect">
            <a:avLst/>
          </a:prstGeom>
          <a:noFill/>
          <a:ln w="9525">
            <a:noFill/>
            <a:miter lim="800000"/>
            <a:headEnd/>
            <a:tailEnd/>
          </a:ln>
          <a:effectLst/>
        </p:spPr>
        <p:txBody>
          <a:bodyPr vert="horz" wrap="square" lIns="94190" tIns="47096" rIns="94190" bIns="47096" numCol="1" anchor="b" anchorCtr="0" compatLnSpc="1">
            <a:prstTxWarp prst="textNoShape">
              <a:avLst/>
            </a:prstTxWarp>
          </a:bodyPr>
          <a:lstStyle>
            <a:lvl1pPr defTabSz="941273">
              <a:defRPr sz="1200">
                <a:latin typeface="Arial" charset="0"/>
              </a:defRPr>
            </a:lvl1pPr>
          </a:lstStyle>
          <a:p>
            <a:pPr>
              <a:defRPr/>
            </a:pPr>
            <a:endParaRPr lang="en-US"/>
          </a:p>
        </p:txBody>
      </p:sp>
      <p:sp>
        <p:nvSpPr>
          <p:cNvPr id="326661" name="Rectangle 5"/>
          <p:cNvSpPr>
            <a:spLocks noGrp="1" noChangeArrowheads="1"/>
          </p:cNvSpPr>
          <p:nvPr>
            <p:ph type="sldNum" sz="quarter" idx="3"/>
          </p:nvPr>
        </p:nvSpPr>
        <p:spPr bwMode="auto">
          <a:xfrm>
            <a:off x="3978276" y="8842376"/>
            <a:ext cx="3043238" cy="465138"/>
          </a:xfrm>
          <a:prstGeom prst="rect">
            <a:avLst/>
          </a:prstGeom>
          <a:noFill/>
          <a:ln w="9525">
            <a:noFill/>
            <a:miter lim="800000"/>
            <a:headEnd/>
            <a:tailEnd/>
          </a:ln>
          <a:effectLst/>
        </p:spPr>
        <p:txBody>
          <a:bodyPr vert="horz" wrap="square" lIns="94190" tIns="47096" rIns="94190" bIns="47096" numCol="1" anchor="b" anchorCtr="0" compatLnSpc="1">
            <a:prstTxWarp prst="textNoShape">
              <a:avLst/>
            </a:prstTxWarp>
          </a:bodyPr>
          <a:lstStyle>
            <a:lvl1pPr algn="r" defTabSz="941273">
              <a:defRPr sz="1200">
                <a:latin typeface="Arial" charset="0"/>
              </a:defRPr>
            </a:lvl1pPr>
          </a:lstStyle>
          <a:p>
            <a:pPr>
              <a:defRPr/>
            </a:pPr>
            <a:fld id="{EFE10AD4-16D8-4DCD-A852-6F9800172ABD}" type="slidenum">
              <a:rPr lang="en-US"/>
              <a:pPr>
                <a:defRPr/>
              </a:pPr>
              <a:t>‹#›</a:t>
            </a:fld>
            <a:endParaRPr lang="en-US" dirty="0"/>
          </a:p>
        </p:txBody>
      </p:sp>
    </p:spTree>
    <p:extLst>
      <p:ext uri="{BB962C8B-B14F-4D97-AF65-F5344CB8AC3E}">
        <p14:creationId xmlns:p14="http://schemas.microsoft.com/office/powerpoint/2010/main" val="1756278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1" y="0"/>
            <a:ext cx="3043238" cy="465138"/>
          </a:xfrm>
          <a:prstGeom prst="rect">
            <a:avLst/>
          </a:prstGeom>
          <a:noFill/>
          <a:ln w="9525">
            <a:noFill/>
            <a:miter lim="800000"/>
            <a:headEnd/>
            <a:tailEnd/>
          </a:ln>
          <a:effectLst/>
        </p:spPr>
        <p:txBody>
          <a:bodyPr vert="horz" wrap="square" lIns="94190" tIns="47096" rIns="94190" bIns="47096" numCol="1" anchor="t" anchorCtr="0" compatLnSpc="1">
            <a:prstTxWarp prst="textNoShape">
              <a:avLst/>
            </a:prstTxWarp>
          </a:bodyPr>
          <a:lstStyle>
            <a:lvl1pPr defTabSz="941273">
              <a:defRPr sz="1200">
                <a:latin typeface="Arial" charset="0"/>
              </a:defRPr>
            </a:lvl1pPr>
          </a:lstStyle>
          <a:p>
            <a:pPr>
              <a:defRPr/>
            </a:pPr>
            <a:endParaRPr lang="en-US"/>
          </a:p>
        </p:txBody>
      </p:sp>
      <p:sp>
        <p:nvSpPr>
          <p:cNvPr id="72707" name="Rectangle 3"/>
          <p:cNvSpPr>
            <a:spLocks noGrp="1" noChangeArrowheads="1"/>
          </p:cNvSpPr>
          <p:nvPr>
            <p:ph type="dt" idx="1"/>
          </p:nvPr>
        </p:nvSpPr>
        <p:spPr bwMode="auto">
          <a:xfrm>
            <a:off x="3978276" y="0"/>
            <a:ext cx="3043238" cy="465138"/>
          </a:xfrm>
          <a:prstGeom prst="rect">
            <a:avLst/>
          </a:prstGeom>
          <a:noFill/>
          <a:ln w="9525">
            <a:noFill/>
            <a:miter lim="800000"/>
            <a:headEnd/>
            <a:tailEnd/>
          </a:ln>
          <a:effectLst/>
        </p:spPr>
        <p:txBody>
          <a:bodyPr vert="horz" wrap="square" lIns="94190" tIns="47096" rIns="94190" bIns="47096" numCol="1" anchor="t" anchorCtr="0" compatLnSpc="1">
            <a:prstTxWarp prst="textNoShape">
              <a:avLst/>
            </a:prstTxWarp>
          </a:bodyPr>
          <a:lstStyle>
            <a:lvl1pPr algn="r" defTabSz="941273">
              <a:defRPr sz="1200">
                <a:latin typeface="Arial" charset="0"/>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72709" name="Rectangle 5"/>
          <p:cNvSpPr>
            <a:spLocks noGrp="1" noChangeArrowheads="1"/>
          </p:cNvSpPr>
          <p:nvPr>
            <p:ph type="body" sz="quarter" idx="3"/>
          </p:nvPr>
        </p:nvSpPr>
        <p:spPr bwMode="auto">
          <a:xfrm>
            <a:off x="701675" y="4422776"/>
            <a:ext cx="5619750" cy="4187825"/>
          </a:xfrm>
          <a:prstGeom prst="rect">
            <a:avLst/>
          </a:prstGeom>
          <a:noFill/>
          <a:ln w="9525">
            <a:noFill/>
            <a:miter lim="800000"/>
            <a:headEnd/>
            <a:tailEnd/>
          </a:ln>
          <a:effectLst/>
        </p:spPr>
        <p:txBody>
          <a:bodyPr vert="horz" wrap="square" lIns="94190" tIns="47096" rIns="94190" bIns="470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2710" name="Rectangle 6"/>
          <p:cNvSpPr>
            <a:spLocks noGrp="1" noChangeArrowheads="1"/>
          </p:cNvSpPr>
          <p:nvPr>
            <p:ph type="ftr" sz="quarter" idx="4"/>
          </p:nvPr>
        </p:nvSpPr>
        <p:spPr bwMode="auto">
          <a:xfrm>
            <a:off x="1" y="8842376"/>
            <a:ext cx="3043238" cy="465138"/>
          </a:xfrm>
          <a:prstGeom prst="rect">
            <a:avLst/>
          </a:prstGeom>
          <a:noFill/>
          <a:ln w="9525">
            <a:noFill/>
            <a:miter lim="800000"/>
            <a:headEnd/>
            <a:tailEnd/>
          </a:ln>
          <a:effectLst/>
        </p:spPr>
        <p:txBody>
          <a:bodyPr vert="horz" wrap="square" lIns="94190" tIns="47096" rIns="94190" bIns="47096" numCol="1" anchor="b" anchorCtr="0" compatLnSpc="1">
            <a:prstTxWarp prst="textNoShape">
              <a:avLst/>
            </a:prstTxWarp>
          </a:bodyPr>
          <a:lstStyle>
            <a:lvl1pPr defTabSz="941273">
              <a:defRPr sz="1200">
                <a:latin typeface="Arial" charset="0"/>
              </a:defRPr>
            </a:lvl1pPr>
          </a:lstStyle>
          <a:p>
            <a:pPr>
              <a:defRPr/>
            </a:pPr>
            <a:endParaRPr lang="en-US"/>
          </a:p>
        </p:txBody>
      </p:sp>
      <p:sp>
        <p:nvSpPr>
          <p:cNvPr id="72711" name="Rectangle 7"/>
          <p:cNvSpPr>
            <a:spLocks noGrp="1" noChangeArrowheads="1"/>
          </p:cNvSpPr>
          <p:nvPr>
            <p:ph type="sldNum" sz="quarter" idx="5"/>
          </p:nvPr>
        </p:nvSpPr>
        <p:spPr bwMode="auto">
          <a:xfrm>
            <a:off x="3978276" y="8842376"/>
            <a:ext cx="3043238" cy="465138"/>
          </a:xfrm>
          <a:prstGeom prst="rect">
            <a:avLst/>
          </a:prstGeom>
          <a:noFill/>
          <a:ln w="9525">
            <a:noFill/>
            <a:miter lim="800000"/>
            <a:headEnd/>
            <a:tailEnd/>
          </a:ln>
          <a:effectLst/>
        </p:spPr>
        <p:txBody>
          <a:bodyPr vert="horz" wrap="square" lIns="94190" tIns="47096" rIns="94190" bIns="47096" numCol="1" anchor="b" anchorCtr="0" compatLnSpc="1">
            <a:prstTxWarp prst="textNoShape">
              <a:avLst/>
            </a:prstTxWarp>
          </a:bodyPr>
          <a:lstStyle>
            <a:lvl1pPr algn="r" defTabSz="941273">
              <a:defRPr sz="1200">
                <a:latin typeface="Arial" charset="0"/>
              </a:defRPr>
            </a:lvl1pPr>
          </a:lstStyle>
          <a:p>
            <a:pPr>
              <a:defRPr/>
            </a:pPr>
            <a:fld id="{5F0CCBD8-85B6-481C-9C4E-D1AAE076391C}" type="slidenum">
              <a:rPr lang="en-US"/>
              <a:pPr>
                <a:defRPr/>
              </a:pPr>
              <a:t>‹#›</a:t>
            </a:fld>
            <a:endParaRPr lang="en-US" dirty="0"/>
          </a:p>
        </p:txBody>
      </p:sp>
    </p:spTree>
    <p:extLst>
      <p:ext uri="{BB962C8B-B14F-4D97-AF65-F5344CB8AC3E}">
        <p14:creationId xmlns:p14="http://schemas.microsoft.com/office/powerpoint/2010/main" val="13006294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endParaRPr lang="en-US" dirty="0" smtClean="0"/>
          </a:p>
        </p:txBody>
      </p:sp>
      <p:sp>
        <p:nvSpPr>
          <p:cNvPr id="19460" name="Slide Number Placeholder 3"/>
          <p:cNvSpPr>
            <a:spLocks noGrp="1"/>
          </p:cNvSpPr>
          <p:nvPr>
            <p:ph type="sldNum" sz="quarter" idx="5"/>
          </p:nvPr>
        </p:nvSpPr>
        <p:spPr>
          <a:noFill/>
        </p:spPr>
        <p:txBody>
          <a:bodyPr/>
          <a:lstStyle/>
          <a:p>
            <a:pPr defTabSz="939703"/>
            <a:fld id="{605352B8-3705-4799-8085-84F8C148E427}" type="slidenum">
              <a:rPr lang="en-US" smtClean="0"/>
              <a:pPr defTabSz="939703"/>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10</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11</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12</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13</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14</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15</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16</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17</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18</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19</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endParaRPr lang="en-US" dirty="0" smtClean="0"/>
          </a:p>
        </p:txBody>
      </p:sp>
      <p:sp>
        <p:nvSpPr>
          <p:cNvPr id="19460" name="Slide Number Placeholder 3"/>
          <p:cNvSpPr>
            <a:spLocks noGrp="1"/>
          </p:cNvSpPr>
          <p:nvPr>
            <p:ph type="sldNum" sz="quarter" idx="5"/>
          </p:nvPr>
        </p:nvSpPr>
        <p:spPr>
          <a:noFill/>
        </p:spPr>
        <p:txBody>
          <a:bodyPr/>
          <a:lstStyle/>
          <a:p>
            <a:pPr defTabSz="939703"/>
            <a:fld id="{605352B8-3705-4799-8085-84F8C148E427}" type="slidenum">
              <a:rPr lang="en-US" smtClean="0"/>
              <a:pPr defTabSz="939703"/>
              <a:t>2</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20</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21</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22</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23</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24</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endParaRPr lang="en-US" dirty="0" smtClean="0"/>
          </a:p>
        </p:txBody>
      </p:sp>
      <p:sp>
        <p:nvSpPr>
          <p:cNvPr id="19460" name="Slide Number Placeholder 3"/>
          <p:cNvSpPr>
            <a:spLocks noGrp="1"/>
          </p:cNvSpPr>
          <p:nvPr>
            <p:ph type="sldNum" sz="quarter" idx="5"/>
          </p:nvPr>
        </p:nvSpPr>
        <p:spPr>
          <a:noFill/>
        </p:spPr>
        <p:txBody>
          <a:bodyPr/>
          <a:lstStyle/>
          <a:p>
            <a:pPr defTabSz="939703"/>
            <a:fld id="{605352B8-3705-4799-8085-84F8C148E427}" type="slidenum">
              <a:rPr lang="en-US" smtClean="0"/>
              <a:pPr defTabSz="939703"/>
              <a:t>25</a:t>
            </a:fld>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26</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27</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28</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29</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3</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30</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31</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32</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33</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34</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35</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36</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37</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38</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39</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4</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40</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41</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noTextEdit="1"/>
          </p:cNvSpPr>
          <p:nvPr>
            <p:ph type="sldImg"/>
          </p:nvPr>
        </p:nvSpPr>
        <p:spPr>
          <a:ln/>
        </p:spPr>
      </p:sp>
      <p:sp>
        <p:nvSpPr>
          <p:cNvPr id="98306" name="Notes Placeholder 2"/>
          <p:cNvSpPr>
            <a:spLocks noGrp="1"/>
          </p:cNvSpPr>
          <p:nvPr>
            <p:ph type="body" idx="1"/>
          </p:nvPr>
        </p:nvSpPr>
        <p:spPr>
          <a:noFill/>
          <a:ln/>
        </p:spPr>
        <p:txBody>
          <a:bodyPr/>
          <a:lstStyle/>
          <a:p>
            <a:pPr eaLnBrk="1" hangingPunct="1"/>
            <a:endParaRPr lang="en-US" dirty="0" smtClean="0"/>
          </a:p>
        </p:txBody>
      </p:sp>
      <p:sp>
        <p:nvSpPr>
          <p:cNvPr id="98307" name="Slide Number Placeholder 3"/>
          <p:cNvSpPr>
            <a:spLocks noGrp="1"/>
          </p:cNvSpPr>
          <p:nvPr>
            <p:ph type="sldNum" sz="quarter" idx="5"/>
          </p:nvPr>
        </p:nvSpPr>
        <p:spPr>
          <a:noFill/>
        </p:spPr>
        <p:txBody>
          <a:bodyPr/>
          <a:lstStyle/>
          <a:p>
            <a:pPr defTabSz="939620"/>
            <a:fld id="{2B430B68-219E-4F95-BB1D-8A67A0F84F42}" type="slidenum">
              <a:rPr lang="en-US" smtClean="0">
                <a:cs typeface="Arial" charset="0"/>
              </a:rPr>
              <a:pPr defTabSz="939620"/>
              <a:t>42</a:t>
            </a:fld>
            <a:endParaRPr lang="en-US" dirty="0" smtClean="0">
              <a:cs typeface="Arial"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Grp="1" noRot="1" noChangeAspect="1" noChangeArrowheads="1" noTextEdit="1"/>
          </p:cNvSpPr>
          <p:nvPr>
            <p:ph type="sldImg"/>
          </p:nvPr>
        </p:nvSpPr>
        <p:spPr>
          <a:ln/>
        </p:spPr>
      </p:sp>
      <p:sp>
        <p:nvSpPr>
          <p:cNvPr id="100354" name="Rectangle 3"/>
          <p:cNvSpPr>
            <a:spLocks noGrp="1" noChangeArrowheads="1"/>
          </p:cNvSpPr>
          <p:nvPr>
            <p:ph type="body" idx="1"/>
          </p:nvPr>
        </p:nvSpPr>
        <p:spPr>
          <a:xfrm>
            <a:off x="702946" y="4422459"/>
            <a:ext cx="5617208" cy="4188778"/>
          </a:xfrm>
          <a:noFill/>
          <a:ln/>
        </p:spPr>
        <p:txBody>
          <a:bodyPr/>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noRot="1" noChangeAspect="1" noChangeArrowheads="1" noTextEdit="1"/>
          </p:cNvSpPr>
          <p:nvPr>
            <p:ph type="sldImg"/>
          </p:nvPr>
        </p:nvSpPr>
        <p:spPr>
          <a:ln/>
        </p:spPr>
      </p:sp>
      <p:sp>
        <p:nvSpPr>
          <p:cNvPr id="102402" name="Rectangle 3"/>
          <p:cNvSpPr>
            <a:spLocks noGrp="1" noChangeArrowheads="1"/>
          </p:cNvSpPr>
          <p:nvPr>
            <p:ph type="body" idx="1"/>
          </p:nvPr>
        </p:nvSpPr>
        <p:spPr>
          <a:xfrm>
            <a:off x="702946" y="4422459"/>
            <a:ext cx="5617208" cy="4188778"/>
          </a:xfrm>
          <a:noFill/>
          <a:ln/>
        </p:spPr>
        <p:txBody>
          <a:bodyPr/>
          <a:lstStyle/>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txBox="1">
            <a:spLocks noGrp="1" noChangeArrowheads="1"/>
          </p:cNvSpPr>
          <p:nvPr/>
        </p:nvSpPr>
        <p:spPr bwMode="auto">
          <a:xfrm>
            <a:off x="3980712" y="8838558"/>
            <a:ext cx="3042389" cy="467363"/>
          </a:xfrm>
          <a:prstGeom prst="rect">
            <a:avLst/>
          </a:prstGeom>
          <a:noFill/>
          <a:ln w="9525">
            <a:noFill/>
            <a:miter lim="800000"/>
            <a:headEnd/>
            <a:tailEnd/>
          </a:ln>
        </p:spPr>
        <p:txBody>
          <a:bodyPr lIns="93186" tIns="46593" rIns="93186" bIns="46593" anchor="b"/>
          <a:lstStyle/>
          <a:p>
            <a:pPr algn="r" defTabSz="934850" eaLnBrk="0" hangingPunct="0"/>
            <a:fld id="{27AABAED-8E02-4F62-B024-252F172D7052}" type="slidenum">
              <a:rPr lang="en-US" sz="1200">
                <a:latin typeface="Times New Roman" pitchFamily="18" charset="0"/>
              </a:rPr>
              <a:pPr algn="r" defTabSz="934850" eaLnBrk="0" hangingPunct="0"/>
              <a:t>46</a:t>
            </a:fld>
            <a:endParaRPr lang="en-US" sz="1200" dirty="0">
              <a:latin typeface="Times New Roman" pitchFamily="18" charset="0"/>
            </a:endParaRPr>
          </a:p>
        </p:txBody>
      </p:sp>
      <p:sp>
        <p:nvSpPr>
          <p:cNvPr id="105474" name="Rectangle 2"/>
          <p:cNvSpPr>
            <a:spLocks noGrp="1" noRot="1" noChangeAspect="1" noChangeArrowheads="1" noTextEdit="1"/>
          </p:cNvSpPr>
          <p:nvPr>
            <p:ph type="sldImg"/>
          </p:nvPr>
        </p:nvSpPr>
        <p:spPr>
          <a:xfrm>
            <a:off x="1182688" y="696913"/>
            <a:ext cx="4654550" cy="3490912"/>
          </a:xfrm>
          <a:ln/>
        </p:spPr>
      </p:sp>
      <p:sp>
        <p:nvSpPr>
          <p:cNvPr id="105475" name="Rectangle 3"/>
          <p:cNvSpPr>
            <a:spLocks noGrp="1" noChangeArrowheads="1"/>
          </p:cNvSpPr>
          <p:nvPr>
            <p:ph type="body" idx="1"/>
          </p:nvPr>
        </p:nvSpPr>
        <p:spPr>
          <a:xfrm>
            <a:off x="702946" y="4422458"/>
            <a:ext cx="5618799" cy="4190367"/>
          </a:xfrm>
          <a:noFill/>
          <a:ln/>
        </p:spPr>
        <p:txBody>
          <a:bodyPr lIns="93186" tIns="46593" rIns="93186" bIns="46593"/>
          <a:lstStyle/>
          <a:p>
            <a:pPr>
              <a:spcBef>
                <a:spcPct val="55000"/>
              </a:spcBef>
              <a:buFontTx/>
              <a:buChar char="•"/>
            </a:pPr>
            <a:r>
              <a:rPr lang="en-US" sz="1400" b="1" i="1" dirty="0" smtClean="0">
                <a:solidFill>
                  <a:srgbClr val="FF3300"/>
                </a:solidFill>
              </a:rPr>
              <a:t>Don’t view as closing certificate</a:t>
            </a:r>
          </a:p>
          <a:p>
            <a:pPr>
              <a:spcBef>
                <a:spcPct val="55000"/>
              </a:spcBef>
              <a:buFontTx/>
              <a:buChar char="•"/>
            </a:pPr>
            <a:r>
              <a:rPr lang="en-US" sz="1400" dirty="0" smtClean="0"/>
              <a:t>Review early in process, ensure consistency</a:t>
            </a:r>
          </a:p>
          <a:p>
            <a:pPr>
              <a:spcBef>
                <a:spcPct val="55000"/>
              </a:spcBef>
              <a:buFontTx/>
              <a:buChar char="•"/>
            </a:pPr>
            <a:r>
              <a:rPr lang="en-US" sz="1400" dirty="0" smtClean="0"/>
              <a:t>Lack of project specificity can be a </a:t>
            </a:r>
            <a:r>
              <a:rPr lang="en-US" sz="1400" b="1" dirty="0" smtClean="0">
                <a:solidFill>
                  <a:srgbClr val="FF3300"/>
                </a:solidFill>
              </a:rPr>
              <a:t>red flag</a:t>
            </a:r>
            <a:r>
              <a:rPr lang="en-US" sz="1400" dirty="0" smtClean="0"/>
              <a:t> during IRS audit </a:t>
            </a:r>
          </a:p>
          <a:p>
            <a:pPr>
              <a:spcBef>
                <a:spcPct val="55000"/>
              </a:spcBef>
              <a:buFontTx/>
              <a:buChar char="•"/>
            </a:pPr>
            <a:r>
              <a:rPr lang="en-US" sz="1400" dirty="0" smtClean="0"/>
              <a:t>Understand the document; ask questions</a:t>
            </a:r>
          </a:p>
          <a:p>
            <a:pPr>
              <a:spcBef>
                <a:spcPct val="55000"/>
              </a:spcBef>
              <a:buFontTx/>
              <a:buChar char="•"/>
            </a:pPr>
            <a:r>
              <a:rPr lang="en-US" sz="1400" dirty="0" smtClean="0"/>
              <a:t>What is your bond year and why do you care?</a:t>
            </a:r>
          </a:p>
          <a:p>
            <a:pPr>
              <a:spcBef>
                <a:spcPct val="55000"/>
              </a:spcBef>
              <a:buFontTx/>
              <a:buChar char="•"/>
            </a:pPr>
            <a:r>
              <a:rPr lang="en-US" sz="1400" dirty="0" smtClean="0"/>
              <a:t>Do you have annual calculation requirements?</a:t>
            </a:r>
          </a:p>
          <a:p>
            <a:pPr>
              <a:spcBef>
                <a:spcPct val="55000"/>
              </a:spcBef>
              <a:buFontTx/>
              <a:buChar char="•"/>
            </a:pPr>
            <a:r>
              <a:rPr lang="en-US" sz="1400" dirty="0" smtClean="0"/>
              <a:t>What representations are being made regarding:</a:t>
            </a:r>
          </a:p>
          <a:p>
            <a:pPr lvl="1">
              <a:buFontTx/>
              <a:buChar char="•"/>
            </a:pPr>
            <a:r>
              <a:rPr lang="en-US" sz="1400" dirty="0" smtClean="0"/>
              <a:t>Project</a:t>
            </a:r>
          </a:p>
          <a:p>
            <a:pPr lvl="1">
              <a:buFontTx/>
              <a:buChar char="•"/>
            </a:pPr>
            <a:r>
              <a:rPr lang="en-US" sz="1400" dirty="0" smtClean="0"/>
              <a:t>Use of funds</a:t>
            </a:r>
          </a:p>
          <a:p>
            <a:pPr lvl="1">
              <a:buFontTx/>
              <a:buChar char="•"/>
            </a:pPr>
            <a:r>
              <a:rPr lang="en-US" sz="1400" dirty="0" smtClean="0"/>
              <a:t>Spend-down of proceeds</a:t>
            </a:r>
          </a:p>
          <a:p>
            <a:pPr lvl="1">
              <a:buFontTx/>
              <a:buChar char="•"/>
            </a:pPr>
            <a:r>
              <a:rPr lang="en-US" sz="1400" dirty="0" smtClean="0"/>
              <a:t>Yield Restriction</a:t>
            </a:r>
          </a:p>
          <a:p>
            <a:pPr>
              <a:buFontTx/>
              <a:buChar char="•"/>
            </a:pPr>
            <a:endParaRPr lang="en-US" sz="1400" dirty="0"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Rot="1" noChangeAspect="1" noChangeArrowheads="1" noTextEdit="1"/>
          </p:cNvSpPr>
          <p:nvPr>
            <p:ph type="sldImg"/>
          </p:nvPr>
        </p:nvSpPr>
        <p:spPr>
          <a:ln/>
        </p:spPr>
      </p:sp>
      <p:sp>
        <p:nvSpPr>
          <p:cNvPr id="107522" name="Rectangle 3"/>
          <p:cNvSpPr>
            <a:spLocks noGrp="1" noChangeArrowheads="1"/>
          </p:cNvSpPr>
          <p:nvPr>
            <p:ph type="body" idx="1"/>
          </p:nvPr>
        </p:nvSpPr>
        <p:spPr>
          <a:xfrm>
            <a:off x="702946" y="4422459"/>
            <a:ext cx="5617208" cy="4188778"/>
          </a:xfrm>
          <a:noFill/>
          <a:ln/>
        </p:spPr>
        <p:txBody>
          <a:bodyPr/>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Rot="1" noChangeAspect="1" noChangeArrowheads="1" noTextEdit="1"/>
          </p:cNvSpPr>
          <p:nvPr>
            <p:ph type="sldImg"/>
          </p:nvPr>
        </p:nvSpPr>
        <p:spPr>
          <a:ln/>
        </p:spPr>
      </p:sp>
      <p:sp>
        <p:nvSpPr>
          <p:cNvPr id="109570" name="Rectangle 3"/>
          <p:cNvSpPr>
            <a:spLocks noGrp="1" noChangeArrowheads="1"/>
          </p:cNvSpPr>
          <p:nvPr>
            <p:ph type="body" idx="1"/>
          </p:nvPr>
        </p:nvSpPr>
        <p:spPr>
          <a:xfrm>
            <a:off x="702946" y="4422459"/>
            <a:ext cx="5617208" cy="4188778"/>
          </a:xfrm>
          <a:noFill/>
          <a:ln/>
        </p:spPr>
        <p:txBody>
          <a:bodyPr/>
          <a:lstStyle/>
          <a:p>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Rot="1" noChangeAspect="1" noChangeArrowheads="1" noTextEdit="1"/>
          </p:cNvSpPr>
          <p:nvPr>
            <p:ph type="sldImg"/>
          </p:nvPr>
        </p:nvSpPr>
        <p:spPr>
          <a:ln/>
        </p:spPr>
      </p:sp>
      <p:sp>
        <p:nvSpPr>
          <p:cNvPr id="111618" name="Rectangle 3"/>
          <p:cNvSpPr>
            <a:spLocks noGrp="1" noChangeArrowheads="1"/>
          </p:cNvSpPr>
          <p:nvPr>
            <p:ph type="body" idx="1"/>
          </p:nvPr>
        </p:nvSpPr>
        <p:spPr>
          <a:xfrm>
            <a:off x="702946" y="4422459"/>
            <a:ext cx="5617208" cy="4188778"/>
          </a:xfrm>
          <a:noFill/>
          <a:ln/>
        </p:spPr>
        <p:txBody>
          <a:bodyPr/>
          <a:lstStyle/>
          <a:p>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7"/>
          <p:cNvSpPr txBox="1">
            <a:spLocks noGrp="1" noChangeArrowheads="1"/>
          </p:cNvSpPr>
          <p:nvPr/>
        </p:nvSpPr>
        <p:spPr bwMode="auto">
          <a:xfrm>
            <a:off x="3980712" y="8838558"/>
            <a:ext cx="3042389" cy="467363"/>
          </a:xfrm>
          <a:prstGeom prst="rect">
            <a:avLst/>
          </a:prstGeom>
          <a:noFill/>
          <a:ln w="9525">
            <a:noFill/>
            <a:miter lim="800000"/>
            <a:headEnd/>
            <a:tailEnd/>
          </a:ln>
        </p:spPr>
        <p:txBody>
          <a:bodyPr lIns="93186" tIns="46593" rIns="93186" bIns="46593" anchor="b"/>
          <a:lstStyle/>
          <a:p>
            <a:pPr algn="r" defTabSz="934850" eaLnBrk="0" hangingPunct="0"/>
            <a:fld id="{88F37223-5217-4049-9D07-52304F543D0E}" type="slidenum">
              <a:rPr lang="en-US" sz="1200">
                <a:latin typeface="Times New Roman" pitchFamily="18" charset="0"/>
              </a:rPr>
              <a:pPr algn="r" defTabSz="934850" eaLnBrk="0" hangingPunct="0"/>
              <a:t>50</a:t>
            </a:fld>
            <a:endParaRPr lang="en-US" sz="1200" dirty="0">
              <a:latin typeface="Times New Roman" pitchFamily="18" charset="0"/>
            </a:endParaRPr>
          </a:p>
        </p:txBody>
      </p:sp>
      <p:sp>
        <p:nvSpPr>
          <p:cNvPr id="113666" name="Rectangle 2"/>
          <p:cNvSpPr>
            <a:spLocks noGrp="1" noRot="1" noChangeAspect="1" noChangeArrowheads="1" noTextEdit="1"/>
          </p:cNvSpPr>
          <p:nvPr>
            <p:ph type="sldImg"/>
          </p:nvPr>
        </p:nvSpPr>
        <p:spPr>
          <a:xfrm>
            <a:off x="1187450" y="696913"/>
            <a:ext cx="4654550" cy="3490912"/>
          </a:xfrm>
          <a:ln/>
        </p:spPr>
      </p:sp>
      <p:sp>
        <p:nvSpPr>
          <p:cNvPr id="113667" name="Rectangle 3"/>
          <p:cNvSpPr>
            <a:spLocks noGrp="1" noChangeArrowheads="1"/>
          </p:cNvSpPr>
          <p:nvPr>
            <p:ph type="body" idx="1"/>
          </p:nvPr>
        </p:nvSpPr>
        <p:spPr>
          <a:xfrm>
            <a:off x="936733" y="4420869"/>
            <a:ext cx="5149637" cy="4188777"/>
          </a:xfrm>
          <a:noFill/>
          <a:ln/>
        </p:spPr>
        <p:txBody>
          <a:bodyPr lIns="93186" tIns="46593" rIns="93186" bIns="46593"/>
          <a:lstStyle/>
          <a:p>
            <a:pPr>
              <a:buFontTx/>
              <a:buChar char="•"/>
            </a:pPr>
            <a:r>
              <a:rPr lang="en-US" sz="1000" dirty="0" smtClean="0"/>
              <a:t>Use technology to your advantage – Get online access from day of closing</a:t>
            </a:r>
          </a:p>
          <a:p>
            <a:pPr>
              <a:buFontTx/>
              <a:buChar char="•"/>
            </a:pPr>
            <a:r>
              <a:rPr lang="en-US" sz="1000" dirty="0" smtClean="0"/>
              <a:t>Online reporting reduces paper</a:t>
            </a:r>
          </a:p>
          <a:p>
            <a:pPr lvl="1">
              <a:buFontTx/>
              <a:buChar char="•"/>
            </a:pPr>
            <a:r>
              <a:rPr lang="en-US" sz="1000" dirty="0" smtClean="0"/>
              <a:t>Ease of creating electronic records</a:t>
            </a:r>
          </a:p>
          <a:p>
            <a:pPr lvl="1">
              <a:buFontTx/>
              <a:buChar char="•"/>
            </a:pPr>
            <a:r>
              <a:rPr lang="en-US" sz="1000" dirty="0" smtClean="0"/>
              <a:t>Easier to get documents to rebate consultant</a:t>
            </a:r>
          </a:p>
          <a:p>
            <a:pPr>
              <a:buFontTx/>
              <a:buChar char="•"/>
            </a:pPr>
            <a:r>
              <a:rPr lang="en-US" sz="1000" dirty="0" smtClean="0"/>
              <a:t>Methodology for monitoring activity</a:t>
            </a:r>
          </a:p>
          <a:p>
            <a:pPr lvl="1">
              <a:buFontTx/>
              <a:buChar char="•"/>
            </a:pPr>
            <a:r>
              <a:rPr lang="en-US" sz="1000" dirty="0" smtClean="0"/>
              <a:t>Transfer of funds</a:t>
            </a:r>
          </a:p>
          <a:p>
            <a:pPr lvl="1">
              <a:buFontTx/>
              <a:buChar char="•"/>
            </a:pPr>
            <a:r>
              <a:rPr lang="en-US" sz="1000" dirty="0" smtClean="0"/>
              <a:t>Interest earnings appropriate credits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5</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Grp="1" noRot="1" noChangeAspect="1" noChangeArrowheads="1" noTextEdit="1"/>
          </p:cNvSpPr>
          <p:nvPr>
            <p:ph type="sldImg"/>
          </p:nvPr>
        </p:nvSpPr>
        <p:spPr>
          <a:ln/>
        </p:spPr>
      </p:sp>
      <p:sp>
        <p:nvSpPr>
          <p:cNvPr id="115714" name="Rectangle 3"/>
          <p:cNvSpPr>
            <a:spLocks noGrp="1" noChangeArrowheads="1"/>
          </p:cNvSpPr>
          <p:nvPr>
            <p:ph type="body" idx="1"/>
          </p:nvPr>
        </p:nvSpPr>
        <p:spPr>
          <a:xfrm>
            <a:off x="702946" y="4422459"/>
            <a:ext cx="5617208" cy="4188778"/>
          </a:xfrm>
          <a:noFill/>
          <a:ln/>
        </p:spPr>
        <p:txBody>
          <a:bodyPr/>
          <a:lstStyle/>
          <a:p>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7"/>
          <p:cNvSpPr txBox="1">
            <a:spLocks noGrp="1" noChangeArrowheads="1"/>
          </p:cNvSpPr>
          <p:nvPr/>
        </p:nvSpPr>
        <p:spPr bwMode="auto">
          <a:xfrm>
            <a:off x="3980712" y="8838558"/>
            <a:ext cx="3042389" cy="467363"/>
          </a:xfrm>
          <a:prstGeom prst="rect">
            <a:avLst/>
          </a:prstGeom>
          <a:noFill/>
          <a:ln w="9525">
            <a:noFill/>
            <a:miter lim="800000"/>
            <a:headEnd/>
            <a:tailEnd/>
          </a:ln>
        </p:spPr>
        <p:txBody>
          <a:bodyPr lIns="93186" tIns="46593" rIns="93186" bIns="46593" anchor="b"/>
          <a:lstStyle/>
          <a:p>
            <a:pPr algn="r" defTabSz="934850" eaLnBrk="0" hangingPunct="0"/>
            <a:fld id="{DB0024BB-DD1A-4649-9D4E-993E07183701}" type="slidenum">
              <a:rPr lang="en-US" sz="1200">
                <a:latin typeface="Times New Roman" pitchFamily="18" charset="0"/>
              </a:rPr>
              <a:pPr algn="r" defTabSz="934850" eaLnBrk="0" hangingPunct="0"/>
              <a:t>52</a:t>
            </a:fld>
            <a:endParaRPr lang="en-US" sz="1200" dirty="0">
              <a:latin typeface="Times New Roman" pitchFamily="18" charset="0"/>
            </a:endParaRPr>
          </a:p>
        </p:txBody>
      </p:sp>
      <p:sp>
        <p:nvSpPr>
          <p:cNvPr id="117762" name="Rectangle 2"/>
          <p:cNvSpPr>
            <a:spLocks noGrp="1" noRot="1" noChangeAspect="1" noChangeArrowheads="1" noTextEdit="1"/>
          </p:cNvSpPr>
          <p:nvPr>
            <p:ph type="sldImg"/>
          </p:nvPr>
        </p:nvSpPr>
        <p:spPr>
          <a:xfrm>
            <a:off x="1187450" y="696913"/>
            <a:ext cx="4654550" cy="3490912"/>
          </a:xfrm>
          <a:ln/>
        </p:spPr>
      </p:sp>
      <p:sp>
        <p:nvSpPr>
          <p:cNvPr id="117763" name="Rectangle 3"/>
          <p:cNvSpPr>
            <a:spLocks noGrp="1" noChangeArrowheads="1"/>
          </p:cNvSpPr>
          <p:nvPr>
            <p:ph type="body" idx="1"/>
          </p:nvPr>
        </p:nvSpPr>
        <p:spPr>
          <a:xfrm>
            <a:off x="936733" y="4420869"/>
            <a:ext cx="5149637" cy="4188777"/>
          </a:xfrm>
          <a:noFill/>
          <a:ln/>
        </p:spPr>
        <p:txBody>
          <a:bodyPr lIns="93186" tIns="46593" rIns="93186" bIns="46593"/>
          <a:lstStyle/>
          <a:p>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2"/>
          <p:cNvSpPr>
            <a:spLocks noGrp="1" noRot="1" noChangeAspect="1" noChangeArrowheads="1" noTextEdit="1"/>
          </p:cNvSpPr>
          <p:nvPr>
            <p:ph type="sldImg"/>
          </p:nvPr>
        </p:nvSpPr>
        <p:spPr>
          <a:ln/>
        </p:spPr>
      </p:sp>
      <p:sp>
        <p:nvSpPr>
          <p:cNvPr id="119810" name="Rectangle 3"/>
          <p:cNvSpPr>
            <a:spLocks noGrp="1" noChangeArrowheads="1"/>
          </p:cNvSpPr>
          <p:nvPr>
            <p:ph type="body" idx="1"/>
          </p:nvPr>
        </p:nvSpPr>
        <p:spPr>
          <a:xfrm>
            <a:off x="702946" y="4422459"/>
            <a:ext cx="5617208" cy="4188778"/>
          </a:xfrm>
          <a:noFill/>
          <a:ln/>
        </p:spPr>
        <p:txBody>
          <a:bodyPr/>
          <a:lstStyle/>
          <a:p>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p:cNvSpPr>
            <a:spLocks noGrp="1" noRot="1" noChangeAspect="1" noChangeArrowheads="1" noTextEdit="1"/>
          </p:cNvSpPr>
          <p:nvPr>
            <p:ph type="sldImg"/>
          </p:nvPr>
        </p:nvSpPr>
        <p:spPr>
          <a:ln/>
        </p:spPr>
      </p:sp>
      <p:sp>
        <p:nvSpPr>
          <p:cNvPr id="121858" name="Rectangle 3"/>
          <p:cNvSpPr>
            <a:spLocks noGrp="1" noChangeArrowheads="1"/>
          </p:cNvSpPr>
          <p:nvPr>
            <p:ph type="body" idx="1"/>
          </p:nvPr>
        </p:nvSpPr>
        <p:spPr>
          <a:xfrm>
            <a:off x="702946" y="4422459"/>
            <a:ext cx="5617208" cy="4188778"/>
          </a:xfrm>
          <a:noFill/>
          <a:ln/>
        </p:spPr>
        <p:txBody>
          <a:bodyPr/>
          <a:lstStyle/>
          <a:p>
            <a:pPr>
              <a:buFontTx/>
              <a:buChar char="•"/>
            </a:pPr>
            <a:r>
              <a:rPr lang="en-US" smtClean="0"/>
              <a:t>Critical to complete reinvestment activities</a:t>
            </a:r>
          </a:p>
          <a:p>
            <a:pPr>
              <a:spcBef>
                <a:spcPct val="50000"/>
              </a:spcBef>
              <a:buFontTx/>
              <a:buChar char="•"/>
            </a:pPr>
            <a:endParaRPr lang="en-US" smtClean="0"/>
          </a:p>
          <a:p>
            <a:pPr>
              <a:spcBef>
                <a:spcPct val="50000"/>
              </a:spcBef>
              <a:buFontTx/>
              <a:buChar char="•"/>
            </a:pPr>
            <a:r>
              <a:rPr lang="en-US" smtClean="0"/>
              <a:t>Active involvement with project staff</a:t>
            </a:r>
          </a:p>
          <a:p>
            <a:pPr lvl="1">
              <a:buFontTx/>
              <a:buChar char="•"/>
            </a:pPr>
            <a:r>
              <a:rPr lang="en-US" smtClean="0"/>
              <a:t>Regular conversations</a:t>
            </a:r>
          </a:p>
          <a:p>
            <a:pPr lvl="1">
              <a:buFontTx/>
              <a:buChar char="•"/>
            </a:pPr>
            <a:r>
              <a:rPr lang="en-US" smtClean="0"/>
              <a:t>Understanding of current and future capital needs</a:t>
            </a:r>
          </a:p>
          <a:p>
            <a:pPr>
              <a:spcBef>
                <a:spcPct val="50000"/>
              </a:spcBef>
              <a:buFontTx/>
              <a:buChar char="•"/>
            </a:pPr>
            <a:endParaRPr lang="en-US" smtClean="0"/>
          </a:p>
          <a:p>
            <a:pPr>
              <a:spcBef>
                <a:spcPct val="50000"/>
              </a:spcBef>
              <a:buFontTx/>
              <a:buChar char="•"/>
            </a:pPr>
            <a:r>
              <a:rPr lang="en-US" smtClean="0"/>
              <a:t>Review project encumbrance and expenditure needs</a:t>
            </a:r>
          </a:p>
          <a:p>
            <a:pPr>
              <a:spcBef>
                <a:spcPct val="50000"/>
              </a:spcBef>
              <a:buFontTx/>
              <a:buChar char="•"/>
            </a:pPr>
            <a:endParaRPr lang="en-US" smtClean="0"/>
          </a:p>
          <a:p>
            <a:pPr>
              <a:spcBef>
                <a:spcPct val="50000"/>
              </a:spcBef>
              <a:buFontTx/>
              <a:buChar char="•"/>
            </a:pPr>
            <a:r>
              <a:rPr lang="en-US" smtClean="0"/>
              <a:t>Understand project delays</a:t>
            </a:r>
          </a:p>
          <a:p>
            <a:pPr lvl="1">
              <a:buFontTx/>
              <a:buChar char="•"/>
            </a:pPr>
            <a:r>
              <a:rPr lang="en-US" smtClean="0"/>
              <a:t>Implications for timely commencement of debt service</a:t>
            </a:r>
          </a:p>
          <a:p>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2"/>
          <p:cNvSpPr>
            <a:spLocks noGrp="1" noRot="1" noChangeAspect="1" noChangeArrowheads="1" noTextEdit="1"/>
          </p:cNvSpPr>
          <p:nvPr>
            <p:ph type="sldImg"/>
          </p:nvPr>
        </p:nvSpPr>
        <p:spPr>
          <a:ln/>
        </p:spPr>
      </p:sp>
      <p:sp>
        <p:nvSpPr>
          <p:cNvPr id="123906" name="Rectangle 3"/>
          <p:cNvSpPr>
            <a:spLocks noGrp="1" noChangeArrowheads="1"/>
          </p:cNvSpPr>
          <p:nvPr>
            <p:ph type="body" idx="1"/>
          </p:nvPr>
        </p:nvSpPr>
        <p:spPr>
          <a:xfrm>
            <a:off x="702946" y="4422459"/>
            <a:ext cx="5617208" cy="4188778"/>
          </a:xfrm>
          <a:noFill/>
          <a:ln/>
        </p:spPr>
        <p:txBody>
          <a:bodyPr/>
          <a:lstStyle/>
          <a:p>
            <a:pPr>
              <a:buFontTx/>
              <a:buChar char="•"/>
            </a:pPr>
            <a:r>
              <a:rPr lang="en-US" dirty="0" smtClean="0"/>
              <a:t>Annual budget actions necessary to appropriate debt service and related payments</a:t>
            </a:r>
          </a:p>
          <a:p>
            <a:pPr lvl="1">
              <a:spcBef>
                <a:spcPct val="50000"/>
              </a:spcBef>
              <a:buFontTx/>
              <a:buChar char="•"/>
            </a:pPr>
            <a:r>
              <a:rPr lang="en-US" dirty="0" smtClean="0"/>
              <a:t>Budget documents must provide documentation of annual budget and appropriation of debt service</a:t>
            </a:r>
          </a:p>
          <a:p>
            <a:pPr>
              <a:buFontTx/>
              <a:buChar char="•"/>
            </a:pPr>
            <a:endParaRPr lang="en-US" dirty="0" smtClean="0"/>
          </a:p>
          <a:p>
            <a:pPr>
              <a:spcBef>
                <a:spcPct val="50000"/>
              </a:spcBef>
              <a:buFontTx/>
              <a:buChar char="•"/>
            </a:pPr>
            <a:r>
              <a:rPr lang="en-US" dirty="0" smtClean="0"/>
              <a:t>Who in your organization is responsible for debt repayment activities</a:t>
            </a:r>
          </a:p>
          <a:p>
            <a:pPr lvl="1">
              <a:buFontTx/>
              <a:buChar char="•"/>
            </a:pPr>
            <a:r>
              <a:rPr lang="en-US" sz="1000" dirty="0" smtClean="0"/>
              <a:t>Verifying debt service payments</a:t>
            </a:r>
          </a:p>
          <a:p>
            <a:pPr lvl="1">
              <a:buFontTx/>
              <a:buChar char="•"/>
            </a:pPr>
            <a:r>
              <a:rPr lang="en-US" sz="1000" dirty="0" smtClean="0"/>
              <a:t>Making debt service payments/transfers</a:t>
            </a:r>
          </a:p>
          <a:p>
            <a:pPr lvl="1">
              <a:buFontTx/>
              <a:buChar char="•"/>
            </a:pPr>
            <a:r>
              <a:rPr lang="en-US" sz="1000" dirty="0" smtClean="0"/>
              <a:t>Timing of payments</a:t>
            </a:r>
          </a:p>
          <a:p>
            <a:pPr lvl="1"/>
            <a:endParaRPr lang="en-US" sz="1000" dirty="0" smtClean="0"/>
          </a:p>
          <a:p>
            <a:pPr>
              <a:spcBef>
                <a:spcPct val="50000"/>
              </a:spcBef>
              <a:buFontTx/>
              <a:buChar char="•"/>
            </a:pPr>
            <a:r>
              <a:rPr lang="en-US" dirty="0" smtClean="0"/>
              <a:t>Budget documents must provide documentation of annual budget and appropriation of debt service</a:t>
            </a:r>
          </a:p>
          <a:p>
            <a:pPr>
              <a:spcBef>
                <a:spcPct val="50000"/>
              </a:spcBef>
            </a:pPr>
            <a:endParaRPr lang="en-US" dirty="0" smtClean="0"/>
          </a:p>
          <a:p>
            <a:pPr>
              <a:spcBef>
                <a:spcPct val="50000"/>
              </a:spcBef>
              <a:buFontTx/>
              <a:buChar char="•"/>
            </a:pPr>
            <a:r>
              <a:rPr lang="en-US" dirty="0" smtClean="0"/>
              <a:t>How are reserve fund earnings treated?</a:t>
            </a:r>
          </a:p>
          <a:p>
            <a:pPr>
              <a:spcBef>
                <a:spcPct val="50000"/>
              </a:spcBef>
            </a:pPr>
            <a:endParaRPr lang="en-US" dirty="0" smtClean="0"/>
          </a:p>
          <a:p>
            <a:pPr>
              <a:spcBef>
                <a:spcPct val="50000"/>
              </a:spcBef>
              <a:buFontTx/>
              <a:buChar char="•"/>
            </a:pPr>
            <a:r>
              <a:rPr lang="en-US" dirty="0" smtClean="0"/>
              <a:t>How are you going to annually “</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2"/>
          <p:cNvSpPr>
            <a:spLocks noGrp="1" noRot="1" noChangeAspect="1" noChangeArrowheads="1" noTextEdit="1"/>
          </p:cNvSpPr>
          <p:nvPr>
            <p:ph type="sldImg"/>
          </p:nvPr>
        </p:nvSpPr>
        <p:spPr>
          <a:ln/>
        </p:spPr>
      </p:sp>
      <p:sp>
        <p:nvSpPr>
          <p:cNvPr id="125954" name="Rectangle 3"/>
          <p:cNvSpPr>
            <a:spLocks noGrp="1" noChangeArrowheads="1"/>
          </p:cNvSpPr>
          <p:nvPr>
            <p:ph type="body" idx="1"/>
          </p:nvPr>
        </p:nvSpPr>
        <p:spPr>
          <a:xfrm>
            <a:off x="702946" y="4422459"/>
            <a:ext cx="5617208" cy="4188778"/>
          </a:xfrm>
          <a:noFill/>
          <a:ln/>
        </p:spPr>
        <p:txBody>
          <a:bodyPr/>
          <a:lstStyle/>
          <a:p>
            <a:pPr>
              <a:buFontTx/>
              <a:buChar char="•"/>
            </a:pPr>
            <a:r>
              <a:rPr lang="en-US" sz="1000" dirty="0" smtClean="0"/>
              <a:t>Establish Record Retention Requirements and Procedures</a:t>
            </a:r>
          </a:p>
          <a:p>
            <a:pPr>
              <a:buFontTx/>
              <a:buChar char="•"/>
            </a:pPr>
            <a:endParaRPr lang="en-US" sz="1000" dirty="0" smtClean="0"/>
          </a:p>
          <a:p>
            <a:pPr>
              <a:buFontTx/>
              <a:buChar char="•"/>
            </a:pPr>
            <a:r>
              <a:rPr lang="en-US" sz="1000" dirty="0" smtClean="0"/>
              <a:t>IRS record retention requirements</a:t>
            </a:r>
          </a:p>
          <a:p>
            <a:pPr lvl="1">
              <a:buFontTx/>
              <a:buChar char="•"/>
            </a:pPr>
            <a:r>
              <a:rPr lang="en-US" sz="1000" dirty="0" smtClean="0"/>
              <a:t>Term of bonds + 6 years</a:t>
            </a:r>
          </a:p>
          <a:p>
            <a:pPr lvl="1">
              <a:buFontTx/>
              <a:buChar char="•"/>
            </a:pPr>
            <a:r>
              <a:rPr lang="en-US" sz="1000" dirty="0" smtClean="0"/>
              <a:t>Types of records</a:t>
            </a:r>
          </a:p>
          <a:p>
            <a:pPr>
              <a:buFontTx/>
              <a:buChar char="•"/>
            </a:pPr>
            <a:endParaRPr lang="en-US" sz="1000" dirty="0" smtClean="0"/>
          </a:p>
          <a:p>
            <a:pPr>
              <a:buFontTx/>
              <a:buChar char="•"/>
            </a:pPr>
            <a:r>
              <a:rPr lang="en-US" sz="1000" dirty="0" smtClean="0"/>
              <a:t>IRS Website</a:t>
            </a:r>
          </a:p>
          <a:p>
            <a:pPr lvl="1">
              <a:buFontTx/>
              <a:buChar char="•"/>
            </a:pPr>
            <a:r>
              <a:rPr lang="en-US" sz="900" dirty="0" smtClean="0"/>
              <a:t>http://www.irs.gov/taxexemptbond/index.html</a:t>
            </a:r>
          </a:p>
          <a:p>
            <a:pPr lvl="1">
              <a:buFontTx/>
              <a:buChar char="•"/>
            </a:pPr>
            <a:r>
              <a:rPr lang="en-US" sz="1000" dirty="0" smtClean="0"/>
              <a:t>FAQ’s -- Record Retention Requirements</a:t>
            </a:r>
          </a:p>
          <a:p>
            <a:pPr lvl="1" algn="ctr">
              <a:buFontTx/>
              <a:buChar char="•"/>
            </a:pPr>
            <a:r>
              <a:rPr lang="en-US" sz="900" dirty="0" smtClean="0"/>
              <a:t>www.irs.gov/taxexemptbond/article/0,,id=134435,00.html</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2"/>
          <p:cNvSpPr>
            <a:spLocks noGrp="1" noRot="1" noChangeAspect="1" noChangeArrowheads="1" noTextEdit="1"/>
          </p:cNvSpPr>
          <p:nvPr>
            <p:ph type="sldImg"/>
          </p:nvPr>
        </p:nvSpPr>
        <p:spPr>
          <a:ln/>
        </p:spPr>
      </p:sp>
      <p:sp>
        <p:nvSpPr>
          <p:cNvPr id="128002" name="Rectangle 3"/>
          <p:cNvSpPr>
            <a:spLocks noGrp="1" noChangeArrowheads="1"/>
          </p:cNvSpPr>
          <p:nvPr>
            <p:ph type="body" idx="1"/>
          </p:nvPr>
        </p:nvSpPr>
        <p:spPr>
          <a:xfrm>
            <a:off x="702946" y="4422459"/>
            <a:ext cx="5617208" cy="4188778"/>
          </a:xfrm>
          <a:noFill/>
          <a:ln/>
        </p:spPr>
        <p:txBody>
          <a:bodyPr/>
          <a:lstStyle/>
          <a:p>
            <a:pPr>
              <a:buFontTx/>
              <a:buChar char="•"/>
            </a:pPr>
            <a:r>
              <a:rPr lang="en-US" sz="1000" dirty="0" smtClean="0"/>
              <a:t>Internal monitoring of rebate compliance</a:t>
            </a:r>
          </a:p>
          <a:p>
            <a:endParaRPr lang="en-US" sz="1000" dirty="0" smtClean="0"/>
          </a:p>
          <a:p>
            <a:pPr>
              <a:spcBef>
                <a:spcPct val="50000"/>
              </a:spcBef>
              <a:buFontTx/>
              <a:buChar char="•"/>
            </a:pPr>
            <a:r>
              <a:rPr lang="en-US" sz="1000" dirty="0" smtClean="0"/>
              <a:t>Recommend annual calculations during </a:t>
            </a:r>
            <a:r>
              <a:rPr lang="en-US" sz="900" dirty="0" smtClean="0"/>
              <a:t>construction</a:t>
            </a:r>
            <a:r>
              <a:rPr lang="en-US" sz="1000" dirty="0" smtClean="0"/>
              <a:t> period</a:t>
            </a:r>
          </a:p>
          <a:p>
            <a:pPr lvl="1">
              <a:spcBef>
                <a:spcPct val="50000"/>
              </a:spcBef>
              <a:buFontTx/>
              <a:buChar char="•"/>
            </a:pPr>
            <a:r>
              <a:rPr lang="en-US" sz="1000" dirty="0" smtClean="0"/>
              <a:t>Set aside annual rebate liability in Rebate Fund</a:t>
            </a:r>
          </a:p>
          <a:p>
            <a:pPr lvl="1">
              <a:buFontTx/>
              <a:buChar char="•"/>
            </a:pPr>
            <a:r>
              <a:rPr lang="en-US" sz="1000" dirty="0" smtClean="0"/>
              <a:t>Get it out of the Construction Fund</a:t>
            </a:r>
          </a:p>
          <a:p>
            <a:pPr lvl="1"/>
            <a:endParaRPr lang="en-US" sz="1000" dirty="0" smtClean="0"/>
          </a:p>
          <a:p>
            <a:pPr>
              <a:spcBef>
                <a:spcPct val="50000"/>
              </a:spcBef>
              <a:buFontTx/>
              <a:buChar char="•"/>
            </a:pPr>
            <a:r>
              <a:rPr lang="en-US" sz="1000" dirty="0" smtClean="0"/>
              <a:t>Paying rebate is not bad, just need to monitor and pay as required</a:t>
            </a:r>
          </a:p>
          <a:p>
            <a:pPr>
              <a:spcBef>
                <a:spcPct val="50000"/>
              </a:spcBef>
            </a:pPr>
            <a:endParaRPr lang="en-US" sz="1000" dirty="0" smtClean="0"/>
          </a:p>
          <a:p>
            <a:pPr>
              <a:spcBef>
                <a:spcPct val="50000"/>
              </a:spcBef>
              <a:buFontTx/>
              <a:buChar char="•"/>
            </a:pPr>
            <a:r>
              <a:rPr lang="en-US" sz="1000" dirty="0" smtClean="0"/>
              <a:t>Pay attention to requirements in Tax/Arbitrage Certificate </a:t>
            </a:r>
            <a:r>
              <a:rPr lang="en-US" sz="1000" b="1" u="sng" dirty="0" smtClean="0"/>
              <a:t>BEFORE </a:t>
            </a:r>
            <a:r>
              <a:rPr lang="en-US" sz="1000" dirty="0" smtClean="0"/>
              <a:t>you</a:t>
            </a:r>
            <a:r>
              <a:rPr lang="en-US" dirty="0" smtClean="0"/>
              <a:t> sign!</a:t>
            </a:r>
          </a:p>
          <a:p>
            <a:endParaRPr lang="en-US" dirty="0"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2"/>
          <p:cNvSpPr>
            <a:spLocks noGrp="1" noRot="1" noChangeAspect="1" noChangeArrowheads="1" noTextEdit="1"/>
          </p:cNvSpPr>
          <p:nvPr>
            <p:ph type="sldImg"/>
          </p:nvPr>
        </p:nvSpPr>
        <p:spPr>
          <a:ln/>
        </p:spPr>
      </p:sp>
      <p:sp>
        <p:nvSpPr>
          <p:cNvPr id="130050" name="Rectangle 3"/>
          <p:cNvSpPr>
            <a:spLocks noGrp="1" noChangeArrowheads="1"/>
          </p:cNvSpPr>
          <p:nvPr>
            <p:ph type="body" idx="1"/>
          </p:nvPr>
        </p:nvSpPr>
        <p:spPr>
          <a:xfrm>
            <a:off x="702946" y="4422459"/>
            <a:ext cx="5617208" cy="4188778"/>
          </a:xfrm>
          <a:noFill/>
          <a:ln/>
        </p:spPr>
        <p:txBody>
          <a:bodyPr/>
          <a:lstStyle/>
          <a:p>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7"/>
          <p:cNvSpPr txBox="1">
            <a:spLocks noGrp="1" noChangeArrowheads="1"/>
          </p:cNvSpPr>
          <p:nvPr/>
        </p:nvSpPr>
        <p:spPr bwMode="auto">
          <a:xfrm>
            <a:off x="3980712" y="8838558"/>
            <a:ext cx="3042389" cy="467363"/>
          </a:xfrm>
          <a:prstGeom prst="rect">
            <a:avLst/>
          </a:prstGeom>
          <a:noFill/>
          <a:ln w="9525">
            <a:noFill/>
            <a:miter lim="800000"/>
            <a:headEnd/>
            <a:tailEnd/>
          </a:ln>
        </p:spPr>
        <p:txBody>
          <a:bodyPr lIns="93186" tIns="46593" rIns="93186" bIns="46593" anchor="b"/>
          <a:lstStyle/>
          <a:p>
            <a:pPr algn="r" defTabSz="934850" eaLnBrk="0" hangingPunct="0"/>
            <a:fld id="{13C3D870-C114-46FB-B9C4-58E0023DCC70}" type="slidenum">
              <a:rPr lang="en-US" sz="1200">
                <a:latin typeface="Times New Roman" pitchFamily="18" charset="0"/>
              </a:rPr>
              <a:pPr algn="r" defTabSz="934850" eaLnBrk="0" hangingPunct="0"/>
              <a:t>59</a:t>
            </a:fld>
            <a:endParaRPr lang="en-US" sz="1200" dirty="0">
              <a:latin typeface="Times New Roman" pitchFamily="18" charset="0"/>
            </a:endParaRPr>
          </a:p>
        </p:txBody>
      </p:sp>
      <p:sp>
        <p:nvSpPr>
          <p:cNvPr id="132098" name="Rectangle 2"/>
          <p:cNvSpPr>
            <a:spLocks noGrp="1" noRot="1" noChangeAspect="1" noChangeArrowheads="1" noTextEdit="1"/>
          </p:cNvSpPr>
          <p:nvPr>
            <p:ph type="sldImg"/>
          </p:nvPr>
        </p:nvSpPr>
        <p:spPr>
          <a:xfrm>
            <a:off x="1187450" y="696913"/>
            <a:ext cx="4654550" cy="3490912"/>
          </a:xfrm>
          <a:ln/>
        </p:spPr>
      </p:sp>
      <p:sp>
        <p:nvSpPr>
          <p:cNvPr id="132099" name="Rectangle 3"/>
          <p:cNvSpPr>
            <a:spLocks noGrp="1" noChangeArrowheads="1"/>
          </p:cNvSpPr>
          <p:nvPr>
            <p:ph type="body" idx="1"/>
          </p:nvPr>
        </p:nvSpPr>
        <p:spPr>
          <a:xfrm>
            <a:off x="936733" y="4420869"/>
            <a:ext cx="5149637" cy="4188777"/>
          </a:xfrm>
          <a:noFill/>
          <a:ln/>
        </p:spPr>
        <p:txBody>
          <a:bodyPr lIns="93186" tIns="46593" rIns="93186" bIns="46593"/>
          <a:lstStyle/>
          <a:p>
            <a:r>
              <a:rPr lang="en-US" sz="1000" dirty="0" smtClean="0"/>
              <a:t>In this market … important to think about how diversified you (issuer) are in your portfolio.  While having all of your deals insured by the same bond insurer, sold by the same underwriter and liquidity provided by the same bank may seem easier administratively … when disruptions occur in various market segments always better to have diversification in portfolio to minimize risk exposure.</a:t>
            </a:r>
          </a:p>
          <a:p>
            <a:endParaRPr lang="en-US" sz="1000" dirty="0" smtClean="0"/>
          </a:p>
          <a:p>
            <a:pPr>
              <a:buFontTx/>
              <a:buChar char="•"/>
            </a:pPr>
            <a:r>
              <a:rPr lang="en-US" sz="1000" dirty="0" smtClean="0"/>
              <a:t>Ultimate Credit - Determines Ratings</a:t>
            </a:r>
          </a:p>
          <a:p>
            <a:endParaRPr lang="en-US" sz="1000" dirty="0" smtClean="0"/>
          </a:p>
          <a:p>
            <a:pPr>
              <a:buFontTx/>
              <a:buChar char="•"/>
            </a:pPr>
            <a:r>
              <a:rPr lang="en-US" sz="1000" dirty="0" smtClean="0"/>
              <a:t>Bond Insurance Premium</a:t>
            </a:r>
          </a:p>
          <a:p>
            <a:pPr lvl="1">
              <a:buFontTx/>
              <a:buChar char="•"/>
            </a:pPr>
            <a:r>
              <a:rPr lang="en-US" sz="1000" dirty="0" smtClean="0"/>
              <a:t>Up-front vs. Periodic Payment</a:t>
            </a:r>
          </a:p>
          <a:p>
            <a:pPr lvl="1"/>
            <a:endParaRPr lang="en-US" sz="1000" dirty="0" smtClean="0"/>
          </a:p>
          <a:p>
            <a:pPr>
              <a:buFontTx/>
              <a:buChar char="•"/>
            </a:pPr>
            <a:r>
              <a:rPr lang="en-US" sz="1000" dirty="0" smtClean="0"/>
              <a:t>Prompt Invoice Payment for Liquidity Facilities</a:t>
            </a:r>
          </a:p>
          <a:p>
            <a:r>
              <a:rPr lang="en-US" sz="1000" dirty="0" smtClean="0"/>
              <a:t> </a:t>
            </a:r>
          </a:p>
          <a:p>
            <a:pPr>
              <a:buFontTx/>
              <a:buChar char="•"/>
            </a:pPr>
            <a:r>
              <a:rPr lang="en-US" sz="1000" dirty="0" smtClean="0"/>
              <a:t>Track expiration dates</a:t>
            </a:r>
          </a:p>
          <a:p>
            <a:pPr lvl="1">
              <a:buFontTx/>
              <a:buChar char="•"/>
            </a:pPr>
            <a:r>
              <a:rPr lang="en-US" sz="1000" dirty="0" smtClean="0"/>
              <a:t>LOC expiration</a:t>
            </a:r>
          </a:p>
          <a:p>
            <a:pPr lvl="1">
              <a:buFontTx/>
              <a:buChar char="•"/>
            </a:pPr>
            <a:r>
              <a:rPr lang="en-US" sz="1000" dirty="0" smtClean="0"/>
              <a:t>Commitment expiration</a:t>
            </a:r>
          </a:p>
          <a:p>
            <a:pPr lvl="1">
              <a:buFontTx/>
              <a:buChar char="•"/>
            </a:pPr>
            <a:r>
              <a:rPr lang="en-US" sz="1000" dirty="0" smtClean="0"/>
              <a:t>Stated amount expiration dates</a:t>
            </a:r>
          </a:p>
          <a:p>
            <a:pPr lvl="1"/>
            <a:endParaRPr lang="en-US" sz="1000" dirty="0" smtClean="0"/>
          </a:p>
          <a:p>
            <a:pPr>
              <a:buFontTx/>
              <a:buChar char="•"/>
            </a:pPr>
            <a:r>
              <a:rPr lang="en-US" sz="1000" dirty="0" smtClean="0"/>
              <a:t>Research extension terms and fees to current market conditions; take into account internal costs</a:t>
            </a:r>
          </a:p>
          <a:p>
            <a:endParaRPr lang="en-US" sz="1000" dirty="0" smtClean="0"/>
          </a:p>
          <a:p>
            <a:pPr>
              <a:buFontTx/>
              <a:buChar char="•"/>
            </a:pPr>
            <a:r>
              <a:rPr lang="en-US" sz="1000" dirty="0" smtClean="0"/>
              <a:t>Remarketing Agent/CP Dealer Key Player</a:t>
            </a:r>
          </a:p>
          <a:p>
            <a:pPr>
              <a:buFontTx/>
              <a:buChar char="•"/>
            </a:pPr>
            <a:endParaRPr lang="en-US" sz="1000" dirty="0" smtClean="0"/>
          </a:p>
          <a:p>
            <a:pPr>
              <a:buFontTx/>
              <a:buChar char="•"/>
            </a:pPr>
            <a:endParaRPr lang="en-US" sz="1000" dirty="0" smtClean="0"/>
          </a:p>
          <a:p>
            <a:pPr>
              <a:buFontTx/>
              <a:buChar char="•"/>
            </a:pPr>
            <a:endParaRPr lang="en-US" sz="1000" dirty="0"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2"/>
          <p:cNvSpPr>
            <a:spLocks noGrp="1" noRot="1" noChangeAspect="1" noChangeArrowheads="1" noTextEdit="1"/>
          </p:cNvSpPr>
          <p:nvPr>
            <p:ph type="sldImg"/>
          </p:nvPr>
        </p:nvSpPr>
        <p:spPr>
          <a:ln/>
        </p:spPr>
      </p:sp>
      <p:sp>
        <p:nvSpPr>
          <p:cNvPr id="134146" name="Rectangle 3"/>
          <p:cNvSpPr>
            <a:spLocks noGrp="1" noChangeArrowheads="1"/>
          </p:cNvSpPr>
          <p:nvPr>
            <p:ph type="body" idx="1"/>
          </p:nvPr>
        </p:nvSpPr>
        <p:spPr>
          <a:xfrm>
            <a:off x="702946" y="4422459"/>
            <a:ext cx="5617208" cy="4188778"/>
          </a:xfrm>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6</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2"/>
          <p:cNvSpPr>
            <a:spLocks noGrp="1" noRot="1" noChangeAspect="1" noChangeArrowheads="1" noTextEdit="1"/>
          </p:cNvSpPr>
          <p:nvPr>
            <p:ph type="sldImg"/>
          </p:nvPr>
        </p:nvSpPr>
        <p:spPr>
          <a:ln/>
        </p:spPr>
      </p:sp>
      <p:sp>
        <p:nvSpPr>
          <p:cNvPr id="137218" name="Rectangle 3"/>
          <p:cNvSpPr>
            <a:spLocks noGrp="1" noChangeArrowheads="1"/>
          </p:cNvSpPr>
          <p:nvPr>
            <p:ph type="body" idx="1"/>
          </p:nvPr>
        </p:nvSpPr>
        <p:spPr>
          <a:noFill/>
          <a:ln/>
        </p:spPr>
        <p:txBody>
          <a:bodyPr/>
          <a:lstStyle/>
          <a:p>
            <a:pPr>
              <a:buFontTx/>
              <a:buChar char="•"/>
            </a:pPr>
            <a:endParaRPr lang="en-US" smtClean="0">
              <a:solidFill>
                <a:schemeClr val="bg1"/>
              </a:solidFill>
            </a:endParaRPr>
          </a:p>
          <a:p>
            <a:pPr>
              <a:buFontTx/>
              <a:buChar char="•"/>
            </a:pPr>
            <a:r>
              <a:rPr lang="en-US" smtClean="0">
                <a:solidFill>
                  <a:schemeClr val="bg1"/>
                </a:solidFill>
              </a:rPr>
              <a:t>Identify </a:t>
            </a:r>
            <a:r>
              <a:rPr lang="en-US" b="1" u="sng" smtClean="0">
                <a:solidFill>
                  <a:schemeClr val="bg1"/>
                </a:solidFill>
              </a:rPr>
              <a:t>one</a:t>
            </a:r>
            <a:r>
              <a:rPr lang="en-US" smtClean="0">
                <a:solidFill>
                  <a:schemeClr val="bg1"/>
                </a:solidFill>
              </a:rPr>
              <a:t> individual responsible for “market speak”</a:t>
            </a:r>
          </a:p>
          <a:p>
            <a:pPr lvl="2">
              <a:buFontTx/>
              <a:buChar char="•"/>
            </a:pPr>
            <a:r>
              <a:rPr lang="en-US" smtClean="0">
                <a:solidFill>
                  <a:schemeClr val="bg1"/>
                </a:solidFill>
              </a:rPr>
              <a:t> Official communications with market</a:t>
            </a:r>
          </a:p>
          <a:p>
            <a:pPr lvl="2">
              <a:buFontTx/>
              <a:buChar char="•"/>
            </a:pPr>
            <a:r>
              <a:rPr lang="en-US" smtClean="0">
                <a:solidFill>
                  <a:schemeClr val="bg1"/>
                </a:solidFill>
              </a:rPr>
              <a:t> Approves all postings to EMMA</a:t>
            </a:r>
          </a:p>
          <a:p>
            <a:pPr>
              <a:buFontTx/>
              <a:buChar char="•"/>
            </a:pPr>
            <a:r>
              <a:rPr lang="en-US" smtClean="0">
                <a:solidFill>
                  <a:schemeClr val="bg1"/>
                </a:solidFill>
              </a:rPr>
              <a:t>Prepare written documentation to </a:t>
            </a:r>
          </a:p>
          <a:p>
            <a:pPr lvl="2">
              <a:buFontTx/>
              <a:buChar char="•"/>
            </a:pPr>
            <a:r>
              <a:rPr lang="en-US" smtClean="0">
                <a:solidFill>
                  <a:schemeClr val="bg1"/>
                </a:solidFill>
              </a:rPr>
              <a:t> Identify key players (by title and name)</a:t>
            </a:r>
          </a:p>
          <a:p>
            <a:pPr lvl="2">
              <a:buFontTx/>
              <a:buChar char="•"/>
            </a:pPr>
            <a:r>
              <a:rPr lang="en-US" smtClean="0">
                <a:solidFill>
                  <a:schemeClr val="bg1"/>
                </a:solidFill>
              </a:rPr>
              <a:t> Responsibilities of key players</a:t>
            </a:r>
          </a:p>
          <a:p>
            <a:pPr lvl="2">
              <a:buFontTx/>
              <a:buChar char="•"/>
            </a:pPr>
            <a:r>
              <a:rPr lang="en-US" smtClean="0">
                <a:solidFill>
                  <a:schemeClr val="bg1"/>
                </a:solidFill>
              </a:rPr>
              <a:t> Identify key documents/reports </a:t>
            </a:r>
          </a:p>
          <a:p>
            <a:pPr lvl="2">
              <a:buFontTx/>
              <a:buChar char="•"/>
            </a:pPr>
            <a:r>
              <a:rPr lang="en-US" smtClean="0">
                <a:solidFill>
                  <a:schemeClr val="bg1"/>
                </a:solidFill>
              </a:rPr>
              <a:t> Memorialize the annual reporting requirements</a:t>
            </a:r>
          </a:p>
          <a:p>
            <a:pPr>
              <a:buFontTx/>
              <a:buChar char="•"/>
            </a:pPr>
            <a:r>
              <a:rPr lang="en-US" smtClean="0">
                <a:solidFill>
                  <a:schemeClr val="bg1"/>
                </a:solidFill>
              </a:rPr>
              <a:t> Create centralized contact information</a:t>
            </a:r>
          </a:p>
          <a:p>
            <a:pPr lvl="2">
              <a:buFontTx/>
              <a:buChar char="•"/>
            </a:pPr>
            <a:r>
              <a:rPr lang="en-US" smtClean="0">
                <a:solidFill>
                  <a:schemeClr val="bg1"/>
                </a:solidFill>
              </a:rPr>
              <a:t>Central phone number with voice mail</a:t>
            </a:r>
          </a:p>
          <a:p>
            <a:pPr lvl="2">
              <a:buFontTx/>
              <a:buChar char="•"/>
            </a:pPr>
            <a:r>
              <a:rPr lang="en-US" smtClean="0">
                <a:solidFill>
                  <a:schemeClr val="bg1"/>
                </a:solidFill>
              </a:rPr>
              <a:t>Email address –  debt.management @sanjoseca.gov</a:t>
            </a:r>
          </a:p>
          <a:p>
            <a:pPr lvl="2">
              <a:buFontTx/>
              <a:buChar char="•"/>
            </a:pPr>
            <a:r>
              <a:rPr lang="en-US" smtClean="0">
                <a:solidFill>
                  <a:schemeClr val="bg1"/>
                </a:solidFill>
              </a:rPr>
              <a:t>Ensure multiple employees with ability to access and respond to email/voice mail inquiries – check daily</a:t>
            </a: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2"/>
          <p:cNvSpPr>
            <a:spLocks noGrp="1" noRot="1" noChangeAspect="1" noChangeArrowheads="1" noTextEdit="1"/>
          </p:cNvSpPr>
          <p:nvPr>
            <p:ph type="sldImg"/>
          </p:nvPr>
        </p:nvSpPr>
        <p:spPr>
          <a:ln/>
        </p:spPr>
      </p:sp>
      <p:sp>
        <p:nvSpPr>
          <p:cNvPr id="142338" name="Rectangle 3"/>
          <p:cNvSpPr>
            <a:spLocks noGrp="1" noChangeArrowheads="1"/>
          </p:cNvSpPr>
          <p:nvPr>
            <p:ph type="body" idx="1"/>
          </p:nvPr>
        </p:nvSpPr>
        <p:spPr>
          <a:xfrm>
            <a:off x="702946" y="4422459"/>
            <a:ext cx="5617208" cy="4188778"/>
          </a:xfrm>
          <a:noFill/>
          <a:ln/>
        </p:spPr>
        <p:txBody>
          <a:bodyPr/>
          <a:lstStyle/>
          <a:p>
            <a:pPr>
              <a:buFontTx/>
              <a:buChar char="•"/>
            </a:pPr>
            <a:r>
              <a:rPr lang="en-US" sz="1000" dirty="0" smtClean="0"/>
              <a:t>Part of overall good debt management </a:t>
            </a:r>
          </a:p>
          <a:p>
            <a:pPr>
              <a:spcBef>
                <a:spcPct val="95000"/>
              </a:spcBef>
              <a:buFontTx/>
              <a:buChar char="•"/>
            </a:pPr>
            <a:endParaRPr lang="en-US" sz="1000" dirty="0" smtClean="0"/>
          </a:p>
          <a:p>
            <a:pPr>
              <a:spcBef>
                <a:spcPct val="95000"/>
              </a:spcBef>
              <a:buFontTx/>
              <a:buChar char="•"/>
            </a:pPr>
            <a:r>
              <a:rPr lang="en-US" sz="1000" dirty="0" smtClean="0"/>
              <a:t>Review in context of multiple factors:</a:t>
            </a:r>
          </a:p>
          <a:p>
            <a:pPr lvl="1">
              <a:buFontTx/>
              <a:buChar char="•"/>
            </a:pPr>
            <a:r>
              <a:rPr lang="en-US" sz="1000" dirty="0" smtClean="0"/>
              <a:t>New money needs</a:t>
            </a:r>
          </a:p>
          <a:p>
            <a:pPr lvl="1">
              <a:buFontTx/>
              <a:buChar char="•"/>
            </a:pPr>
            <a:r>
              <a:rPr lang="en-US" sz="1000" dirty="0" smtClean="0"/>
              <a:t>Consolidation of refunding candidates to increase savings, minimize workload</a:t>
            </a:r>
          </a:p>
          <a:p>
            <a:pPr lvl="1">
              <a:buFontTx/>
              <a:buChar char="•"/>
            </a:pPr>
            <a:r>
              <a:rPr lang="en-US" sz="1000" dirty="0" smtClean="0"/>
              <a:t>Saving thresholds </a:t>
            </a:r>
          </a:p>
          <a:p>
            <a:pPr lvl="2">
              <a:buFontTx/>
              <a:buChar char="•"/>
            </a:pPr>
            <a:r>
              <a:rPr lang="en-US" sz="1100" dirty="0" smtClean="0"/>
              <a:t>Preservation of one-time advance refunding opportunity</a:t>
            </a:r>
          </a:p>
          <a:p>
            <a:pPr lvl="2">
              <a:buFontTx/>
              <a:buChar char="•"/>
            </a:pPr>
            <a:r>
              <a:rPr lang="en-US" sz="1100" dirty="0" smtClean="0"/>
              <a:t>Generally minimum 3% </a:t>
            </a:r>
            <a:r>
              <a:rPr lang="en-US" sz="1100" dirty="0" err="1" smtClean="0"/>
              <a:t>NPV</a:t>
            </a:r>
            <a:r>
              <a:rPr lang="en-US" sz="1100" dirty="0" smtClean="0"/>
              <a:t> for advance </a:t>
            </a:r>
            <a:r>
              <a:rPr lang="en-US" sz="1100" dirty="0" err="1" smtClean="0"/>
              <a:t>refundings</a:t>
            </a:r>
            <a:endParaRPr lang="en-US" sz="1100" dirty="0" smtClean="0"/>
          </a:p>
          <a:p>
            <a:pPr lvl="1">
              <a:buFontTx/>
              <a:buChar char="•"/>
            </a:pPr>
            <a:r>
              <a:rPr lang="en-US" sz="1000" dirty="0" smtClean="0"/>
              <a:t>Debt restructuring opportunities</a:t>
            </a: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2"/>
          <p:cNvSpPr>
            <a:spLocks noGrp="1" noRot="1" noChangeAspect="1" noChangeArrowheads="1" noTextEdit="1"/>
          </p:cNvSpPr>
          <p:nvPr>
            <p:ph type="sldImg"/>
          </p:nvPr>
        </p:nvSpPr>
        <p:spPr>
          <a:ln/>
        </p:spPr>
      </p:sp>
      <p:sp>
        <p:nvSpPr>
          <p:cNvPr id="145410" name="Rectangle 3"/>
          <p:cNvSpPr>
            <a:spLocks noGrp="1" noChangeArrowheads="1"/>
          </p:cNvSpPr>
          <p:nvPr>
            <p:ph type="body" idx="1"/>
          </p:nvPr>
        </p:nvSpPr>
        <p:spPr>
          <a:xfrm>
            <a:off x="702946" y="4422459"/>
            <a:ext cx="5617208" cy="4188778"/>
          </a:xfrm>
          <a:noFill/>
          <a:ln/>
        </p:spPr>
        <p:txBody>
          <a:bodyPr/>
          <a:lstStyle/>
          <a:p>
            <a:pPr>
              <a:buFontTx/>
              <a:buChar char="•"/>
            </a:pPr>
            <a:r>
              <a:rPr lang="en-US" sz="1000" dirty="0" smtClean="0"/>
              <a:t>Create an e-mail address for notification purposes – not an individual</a:t>
            </a:r>
          </a:p>
          <a:p>
            <a:pPr lvl="1">
              <a:buFontTx/>
              <a:buChar char="•"/>
            </a:pPr>
            <a:r>
              <a:rPr lang="en-US" sz="1000" dirty="0" smtClean="0"/>
              <a:t>debt.management@sanjoseca.gov</a:t>
            </a:r>
          </a:p>
          <a:p>
            <a:pPr>
              <a:spcBef>
                <a:spcPct val="50000"/>
              </a:spcBef>
              <a:buFontTx/>
              <a:buChar char="•"/>
            </a:pPr>
            <a:endParaRPr lang="en-US" sz="1000" dirty="0" smtClean="0"/>
          </a:p>
          <a:p>
            <a:pPr>
              <a:spcBef>
                <a:spcPct val="50000"/>
              </a:spcBef>
              <a:buFontTx/>
              <a:buChar char="•"/>
            </a:pPr>
            <a:r>
              <a:rPr lang="en-US" sz="1000" dirty="0" smtClean="0"/>
              <a:t>Create electronic ticker system for entire debt management team </a:t>
            </a:r>
          </a:p>
          <a:p>
            <a:pPr lvl="1">
              <a:spcBef>
                <a:spcPct val="5000"/>
              </a:spcBef>
              <a:buFontTx/>
              <a:buChar char="•"/>
            </a:pPr>
            <a:r>
              <a:rPr lang="en-US" sz="1000" dirty="0" smtClean="0"/>
              <a:t>Outlook calendar – “Debt”</a:t>
            </a:r>
          </a:p>
          <a:p>
            <a:pPr lvl="1">
              <a:spcBef>
                <a:spcPct val="5000"/>
              </a:spcBef>
              <a:buFontTx/>
              <a:buChar char="•"/>
            </a:pPr>
            <a:r>
              <a:rPr lang="en-US" sz="1000" dirty="0" smtClean="0"/>
              <a:t>Track everything!</a:t>
            </a:r>
          </a:p>
          <a:p>
            <a:pPr>
              <a:spcBef>
                <a:spcPct val="50000"/>
              </a:spcBef>
              <a:buFontTx/>
              <a:buChar char="•"/>
            </a:pPr>
            <a:endParaRPr lang="en-US" sz="1000" dirty="0" smtClean="0"/>
          </a:p>
          <a:p>
            <a:pPr>
              <a:spcBef>
                <a:spcPct val="50000"/>
              </a:spcBef>
              <a:buFontTx/>
              <a:buChar char="•"/>
            </a:pPr>
            <a:r>
              <a:rPr lang="en-US" sz="1000" dirty="0" smtClean="0"/>
              <a:t>Monitor for compliance on regular basis (daily, weekly, monthly)</a:t>
            </a:r>
          </a:p>
          <a:p>
            <a:pPr>
              <a:buFontTx/>
              <a:buChar char="•"/>
            </a:pPr>
            <a:endParaRPr lang="en-US" sz="1000" dirty="0" smtClean="0"/>
          </a:p>
          <a:p>
            <a:pPr>
              <a:buFontTx/>
              <a:buChar char="•"/>
            </a:pPr>
            <a:r>
              <a:rPr lang="en-US" sz="1000" dirty="0" smtClean="0"/>
              <a:t>Invest in Adobe Professional and Scanning capabilities</a:t>
            </a:r>
          </a:p>
          <a:p>
            <a:pPr lvl="1">
              <a:spcBef>
                <a:spcPct val="40000"/>
              </a:spcBef>
              <a:buFontTx/>
              <a:buChar char="•"/>
            </a:pPr>
            <a:r>
              <a:rPr lang="en-US" sz="1000" dirty="0" smtClean="0"/>
              <a:t>Save everything you can electronically</a:t>
            </a: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2"/>
          <p:cNvSpPr>
            <a:spLocks noGrp="1" noRot="1" noChangeAspect="1" noChangeArrowheads="1" noTextEdit="1"/>
          </p:cNvSpPr>
          <p:nvPr>
            <p:ph type="sldImg"/>
          </p:nvPr>
        </p:nvSpPr>
        <p:spPr>
          <a:ln/>
        </p:spPr>
      </p:sp>
      <p:sp>
        <p:nvSpPr>
          <p:cNvPr id="147458" name="Rectangle 3"/>
          <p:cNvSpPr>
            <a:spLocks noGrp="1" noChangeArrowheads="1"/>
          </p:cNvSpPr>
          <p:nvPr>
            <p:ph type="body" idx="1"/>
          </p:nvPr>
        </p:nvSpPr>
        <p:spPr>
          <a:xfrm>
            <a:off x="702946" y="4422459"/>
            <a:ext cx="5617208" cy="4188778"/>
          </a:xfrm>
          <a:noFill/>
          <a:ln/>
        </p:spPr>
        <p:txBody>
          <a:bodyPr/>
          <a:lstStyle/>
          <a:p>
            <a:pPr>
              <a:buFontTx/>
              <a:buChar char="•"/>
            </a:pPr>
            <a:r>
              <a:rPr lang="en-US" sz="1300" dirty="0" smtClean="0"/>
              <a:t>It is just you and the trustee in the end</a:t>
            </a:r>
          </a:p>
          <a:p>
            <a:pPr>
              <a:spcBef>
                <a:spcPct val="50000"/>
              </a:spcBef>
              <a:buFontTx/>
              <a:buChar char="•"/>
            </a:pPr>
            <a:endParaRPr lang="en-US" sz="1300" dirty="0" smtClean="0"/>
          </a:p>
          <a:p>
            <a:pPr>
              <a:spcBef>
                <a:spcPct val="50000"/>
              </a:spcBef>
              <a:buFontTx/>
              <a:buChar char="•"/>
            </a:pPr>
            <a:r>
              <a:rPr lang="en-US" sz="1300" dirty="0" smtClean="0"/>
              <a:t>Must be active, diligent and engaged</a:t>
            </a:r>
          </a:p>
          <a:p>
            <a:pPr>
              <a:spcBef>
                <a:spcPct val="50000"/>
              </a:spcBef>
              <a:buFontTx/>
              <a:buChar char="•"/>
            </a:pPr>
            <a:endParaRPr lang="en-US" sz="1300" dirty="0" smtClean="0"/>
          </a:p>
          <a:p>
            <a:pPr>
              <a:spcBef>
                <a:spcPct val="50000"/>
              </a:spcBef>
              <a:buFontTx/>
              <a:buChar char="•"/>
            </a:pPr>
            <a:r>
              <a:rPr lang="en-US" sz="1300" dirty="0" smtClean="0"/>
              <a:t>City of San Jose spends 75% of debt management resources on monitoring portfolio</a:t>
            </a:r>
          </a:p>
          <a:p>
            <a:pPr>
              <a:spcBef>
                <a:spcPct val="50000"/>
              </a:spcBef>
              <a:buFontTx/>
              <a:buChar char="•"/>
            </a:pPr>
            <a:endParaRPr lang="en-US" sz="1300" dirty="0" smtClean="0"/>
          </a:p>
          <a:p>
            <a:pPr>
              <a:spcBef>
                <a:spcPct val="50000"/>
              </a:spcBef>
              <a:buFontTx/>
              <a:buChar char="•"/>
            </a:pPr>
            <a:r>
              <a:rPr lang="en-US" sz="1300" dirty="0" smtClean="0"/>
              <a:t>Prepare periodic reports on debt management activities to elected officials, public and senior management</a:t>
            </a:r>
          </a:p>
          <a:p>
            <a:pPr lvl="1">
              <a:buFontTx/>
              <a:buChar char="•"/>
            </a:pPr>
            <a:r>
              <a:rPr lang="en-US" dirty="0" smtClean="0"/>
              <a:t>Comprehensive Annual Debt Report &amp; Quarterly Debt Reports</a:t>
            </a:r>
          </a:p>
          <a:p>
            <a:pPr lvl="1">
              <a:buFontTx/>
              <a:buChar char="•"/>
            </a:pPr>
            <a:r>
              <a:rPr lang="en-US" dirty="0" smtClean="0"/>
              <a:t>Available online at:  www2.csjfinance.org/</a:t>
            </a:r>
          </a:p>
          <a:p>
            <a:pPr>
              <a:buFontTx/>
              <a:buChar char="•"/>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7</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8</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39703"/>
            <a:fld id="{A27EA8F3-D8D0-44CF-B8DC-34ACBBBBB042}" type="slidenum">
              <a:rPr lang="en-US" smtClean="0"/>
              <a:pPr defTabSz="939703"/>
              <a:t>9</a:t>
            </a:fld>
            <a:endParaRPr lang="en-US" dirty="0" smtClean="0"/>
          </a:p>
        </p:txBody>
      </p:sp>
      <p:sp>
        <p:nvSpPr>
          <p:cNvPr id="20483" name="Rectangle 2"/>
          <p:cNvSpPr>
            <a:spLocks noGrp="1" noRot="1" noChangeAspect="1" noChangeArrowheads="1" noTextEdit="1"/>
          </p:cNvSpPr>
          <p:nvPr>
            <p:ph type="sldImg"/>
          </p:nvPr>
        </p:nvSpPr>
        <p:spPr>
          <a:xfrm>
            <a:off x="1195388" y="706438"/>
            <a:ext cx="4635500" cy="3476625"/>
          </a:xfrm>
          <a:ln w="12700" cap="flat">
            <a:solidFill>
              <a:schemeClr val="tx1"/>
            </a:solidFill>
          </a:ln>
        </p:spPr>
      </p:sp>
      <p:sp>
        <p:nvSpPr>
          <p:cNvPr id="20484" name="Rectangle 3"/>
          <p:cNvSpPr>
            <a:spLocks noGrp="1" noChangeArrowheads="1"/>
          </p:cNvSpPr>
          <p:nvPr>
            <p:ph type="body" idx="1"/>
          </p:nvPr>
        </p:nvSpPr>
        <p:spPr>
          <a:xfrm>
            <a:off x="936626" y="4422775"/>
            <a:ext cx="5149850" cy="4186238"/>
          </a:xfrm>
          <a:noFill/>
          <a:ln/>
        </p:spPr>
        <p:txBody>
          <a:bodyPr lIns="92838" tIns="46420" rIns="92838" bIns="46420"/>
          <a:lstStyle/>
          <a:p>
            <a:pPr defTabSz="944467"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2590800" y="1600200"/>
            <a:ext cx="82296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68363"/>
            <a:ext cx="2057400" cy="52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868363"/>
            <a:ext cx="60198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57" name="Rectangle 13"/>
          <p:cNvSpPr>
            <a:spLocks noChangeArrowheads="1"/>
          </p:cNvSpPr>
          <p:nvPr userDrawn="1"/>
        </p:nvSpPr>
        <p:spPr bwMode="auto">
          <a:xfrm>
            <a:off x="0" y="6372225"/>
            <a:ext cx="9144000" cy="485775"/>
          </a:xfrm>
          <a:prstGeom prst="rect">
            <a:avLst/>
          </a:prstGeom>
          <a:solidFill>
            <a:srgbClr val="0088A4"/>
          </a:solidFill>
          <a:ln w="9525">
            <a:noFill/>
            <a:miter lim="800000"/>
            <a:headEnd/>
            <a:tailEnd/>
          </a:ln>
          <a:effectLst/>
        </p:spPr>
        <p:txBody>
          <a:bodyPr wrap="none" anchor="ctr"/>
          <a:lstStyle/>
          <a:p>
            <a:pPr>
              <a:defRPr/>
            </a:pPr>
            <a:endParaRPr lang="en-US" dirty="0"/>
          </a:p>
        </p:txBody>
      </p:sp>
      <p:sp>
        <p:nvSpPr>
          <p:cNvPr id="6151" name="Rectangle 7"/>
          <p:cNvSpPr>
            <a:spLocks noChangeArrowheads="1"/>
          </p:cNvSpPr>
          <p:nvPr userDrawn="1"/>
        </p:nvSpPr>
        <p:spPr bwMode="auto">
          <a:xfrm>
            <a:off x="0" y="838200"/>
            <a:ext cx="9144000" cy="5562600"/>
          </a:xfrm>
          <a:prstGeom prst="rect">
            <a:avLst/>
          </a:prstGeom>
          <a:solidFill>
            <a:srgbClr val="003E69"/>
          </a:solidFill>
          <a:ln w="9525">
            <a:noFill/>
            <a:miter lim="800000"/>
            <a:headEnd/>
            <a:tailEnd/>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920" name="Rectangle 8"/>
          <p:cNvSpPr>
            <a:spLocks noChangeArrowheads="1"/>
          </p:cNvSpPr>
          <p:nvPr userDrawn="1"/>
        </p:nvSpPr>
        <p:spPr bwMode="auto">
          <a:xfrm>
            <a:off x="0" y="6372225"/>
            <a:ext cx="9144000" cy="485775"/>
          </a:xfrm>
          <a:prstGeom prst="rect">
            <a:avLst/>
          </a:prstGeom>
          <a:solidFill>
            <a:srgbClr val="0088A4"/>
          </a:solidFill>
          <a:ln w="9525">
            <a:noFill/>
            <a:miter lim="800000"/>
            <a:headEnd/>
            <a:tailEnd/>
          </a:ln>
          <a:effectLst/>
        </p:spPr>
        <p:txBody>
          <a:bodyPr wrap="none" anchor="ctr"/>
          <a:lstStyle/>
          <a:p>
            <a:pPr>
              <a:defRPr/>
            </a:pPr>
            <a:endParaRPr lang="en-US" dirty="0"/>
          </a:p>
        </p:txBody>
      </p:sp>
      <p:sp>
        <p:nvSpPr>
          <p:cNvPr id="38914" name="Rectangle 2"/>
          <p:cNvSpPr>
            <a:spLocks noChangeArrowheads="1"/>
          </p:cNvSpPr>
          <p:nvPr userDrawn="1"/>
        </p:nvSpPr>
        <p:spPr bwMode="auto">
          <a:xfrm>
            <a:off x="0" y="6324600"/>
            <a:ext cx="9144000" cy="609600"/>
          </a:xfrm>
          <a:prstGeom prst="rect">
            <a:avLst/>
          </a:prstGeom>
          <a:solidFill>
            <a:srgbClr val="0088A4"/>
          </a:solidFill>
          <a:ln w="9525">
            <a:noFill/>
            <a:miter lim="800000"/>
            <a:headEnd/>
            <a:tailEnd/>
          </a:ln>
          <a:effectLst/>
        </p:spPr>
        <p:txBody>
          <a:bodyPr wrap="none" anchor="ctr"/>
          <a:lstStyle/>
          <a:p>
            <a:pPr>
              <a:defRPr/>
            </a:pPr>
            <a:endParaRPr lang="en-US" dirty="0"/>
          </a:p>
        </p:txBody>
      </p:sp>
      <p:sp>
        <p:nvSpPr>
          <p:cNvPr id="3076" name="Rectangle 4"/>
          <p:cNvSpPr>
            <a:spLocks noGrp="1" noChangeArrowheads="1"/>
          </p:cNvSpPr>
          <p:nvPr>
            <p:ph type="title"/>
          </p:nvPr>
        </p:nvSpPr>
        <p:spPr bwMode="auto">
          <a:xfrm>
            <a:off x="457200" y="868363"/>
            <a:ext cx="8229600" cy="6556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7" name="Rectangle 5"/>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8919" name="Text Box 7"/>
          <p:cNvSpPr txBox="1">
            <a:spLocks noChangeArrowheads="1"/>
          </p:cNvSpPr>
          <p:nvPr userDrawn="1"/>
        </p:nvSpPr>
        <p:spPr bwMode="auto">
          <a:xfrm>
            <a:off x="2971800" y="6443663"/>
            <a:ext cx="5562600" cy="366712"/>
          </a:xfrm>
          <a:prstGeom prst="rect">
            <a:avLst/>
          </a:prstGeom>
          <a:noFill/>
          <a:ln w="9525">
            <a:noFill/>
            <a:miter lim="800000"/>
            <a:headEnd/>
            <a:tailEnd/>
          </a:ln>
          <a:effectLst/>
        </p:spPr>
        <p:txBody>
          <a:bodyPr>
            <a:spAutoFit/>
          </a:bodyPr>
          <a:lstStyle/>
          <a:p>
            <a:pPr algn="r">
              <a:spcBef>
                <a:spcPct val="20000"/>
              </a:spcBef>
              <a:defRPr/>
            </a:pPr>
            <a:r>
              <a:rPr lang="en-US" sz="1800" dirty="0">
                <a:solidFill>
                  <a:schemeClr val="bg1"/>
                </a:solidFill>
                <a:latin typeface="Arial" charset="0"/>
              </a:rPr>
              <a:t>| </a:t>
            </a:r>
            <a:fld id="{6A32C9E6-FB3B-4CB7-9182-B74212881D0A}" type="slidenum">
              <a:rPr lang="en-US" sz="1800">
                <a:solidFill>
                  <a:schemeClr val="bg1"/>
                </a:solidFill>
                <a:latin typeface="Arial" charset="0"/>
              </a:rPr>
              <a:pPr algn="r">
                <a:spcBef>
                  <a:spcPct val="20000"/>
                </a:spcBef>
                <a:defRPr/>
              </a:pPr>
              <a:t>‹#›</a:t>
            </a:fld>
            <a:endParaRPr lang="en-US" sz="1800" dirty="0">
              <a:solidFill>
                <a:schemeClr val="bg1"/>
              </a:solidFill>
              <a:latin typeface="Arial" charset="0"/>
            </a:endParaRP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rtl="0" eaLnBrk="0" fontAlgn="base" hangingPunct="0">
        <a:spcBef>
          <a:spcPct val="0"/>
        </a:spcBef>
        <a:spcAft>
          <a:spcPct val="0"/>
        </a:spcAft>
        <a:defRPr sz="3400">
          <a:solidFill>
            <a:srgbClr val="003E69"/>
          </a:solidFill>
          <a:latin typeface="+mj-lt"/>
          <a:ea typeface="+mj-ea"/>
          <a:cs typeface="+mj-cs"/>
        </a:defRPr>
      </a:lvl1pPr>
      <a:lvl2pPr algn="l" rtl="0" eaLnBrk="0" fontAlgn="base" hangingPunct="0">
        <a:spcBef>
          <a:spcPct val="0"/>
        </a:spcBef>
        <a:spcAft>
          <a:spcPct val="0"/>
        </a:spcAft>
        <a:defRPr sz="3400">
          <a:solidFill>
            <a:srgbClr val="003E69"/>
          </a:solidFill>
          <a:latin typeface="Franklin Gothic Demi" pitchFamily="34" charset="0"/>
        </a:defRPr>
      </a:lvl2pPr>
      <a:lvl3pPr algn="l" rtl="0" eaLnBrk="0" fontAlgn="base" hangingPunct="0">
        <a:spcBef>
          <a:spcPct val="0"/>
        </a:spcBef>
        <a:spcAft>
          <a:spcPct val="0"/>
        </a:spcAft>
        <a:defRPr sz="3400">
          <a:solidFill>
            <a:srgbClr val="003E69"/>
          </a:solidFill>
          <a:latin typeface="Franklin Gothic Demi" pitchFamily="34" charset="0"/>
        </a:defRPr>
      </a:lvl3pPr>
      <a:lvl4pPr algn="l" rtl="0" eaLnBrk="0" fontAlgn="base" hangingPunct="0">
        <a:spcBef>
          <a:spcPct val="0"/>
        </a:spcBef>
        <a:spcAft>
          <a:spcPct val="0"/>
        </a:spcAft>
        <a:defRPr sz="3400">
          <a:solidFill>
            <a:srgbClr val="003E69"/>
          </a:solidFill>
          <a:latin typeface="Franklin Gothic Demi" pitchFamily="34" charset="0"/>
        </a:defRPr>
      </a:lvl4pPr>
      <a:lvl5pPr algn="l" rtl="0" eaLnBrk="0" fontAlgn="base" hangingPunct="0">
        <a:spcBef>
          <a:spcPct val="0"/>
        </a:spcBef>
        <a:spcAft>
          <a:spcPct val="0"/>
        </a:spcAft>
        <a:defRPr sz="3400">
          <a:solidFill>
            <a:srgbClr val="003E69"/>
          </a:solidFill>
          <a:latin typeface="Franklin Gothic Demi" pitchFamily="34" charset="0"/>
        </a:defRPr>
      </a:lvl5pPr>
      <a:lvl6pPr marL="457200" algn="l" rtl="0" fontAlgn="base">
        <a:spcBef>
          <a:spcPct val="0"/>
        </a:spcBef>
        <a:spcAft>
          <a:spcPct val="0"/>
        </a:spcAft>
        <a:defRPr sz="3400">
          <a:solidFill>
            <a:srgbClr val="003E69"/>
          </a:solidFill>
          <a:latin typeface="Franklin Gothic Demi" pitchFamily="34" charset="0"/>
        </a:defRPr>
      </a:lvl6pPr>
      <a:lvl7pPr marL="914400" algn="l" rtl="0" fontAlgn="base">
        <a:spcBef>
          <a:spcPct val="0"/>
        </a:spcBef>
        <a:spcAft>
          <a:spcPct val="0"/>
        </a:spcAft>
        <a:defRPr sz="3400">
          <a:solidFill>
            <a:srgbClr val="003E69"/>
          </a:solidFill>
          <a:latin typeface="Franklin Gothic Demi" pitchFamily="34" charset="0"/>
        </a:defRPr>
      </a:lvl7pPr>
      <a:lvl8pPr marL="1371600" algn="l" rtl="0" fontAlgn="base">
        <a:spcBef>
          <a:spcPct val="0"/>
        </a:spcBef>
        <a:spcAft>
          <a:spcPct val="0"/>
        </a:spcAft>
        <a:defRPr sz="3400">
          <a:solidFill>
            <a:srgbClr val="003E69"/>
          </a:solidFill>
          <a:latin typeface="Franklin Gothic Demi" pitchFamily="34" charset="0"/>
        </a:defRPr>
      </a:lvl8pPr>
      <a:lvl9pPr marL="1828800" algn="l" rtl="0" fontAlgn="base">
        <a:spcBef>
          <a:spcPct val="0"/>
        </a:spcBef>
        <a:spcAft>
          <a:spcPct val="0"/>
        </a:spcAft>
        <a:defRPr sz="3400">
          <a:solidFill>
            <a:srgbClr val="003E69"/>
          </a:solidFill>
          <a:latin typeface="Franklin Gothic Demi"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hyperlink" Target="http://www.gfoa.org/downloads/PostIssuanceCompliance.pdf" TargetMode="External"/><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hyperlink" Target="http://www.irs.gov/taxexemptbond/index.html" TargetMode="External"/><Relationship Id="rId2" Type="http://schemas.openxmlformats.org/officeDocument/2006/relationships/notesSlide" Target="../notesSlides/notesSlide55.xml"/><Relationship Id="rId1" Type="http://schemas.openxmlformats.org/officeDocument/2006/relationships/slideLayout" Target="../slideLayouts/slideLayout7.xml"/><Relationship Id="rId4" Type="http://schemas.openxmlformats.org/officeDocument/2006/relationships/hyperlink" Target="http://www.irs.gov/Tax-Exempt-Bonds/Tax-Exempt-Bond-FAQs-regarding-Record-Retention-Requirements"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5"/>
          <p:cNvSpPr>
            <a:spLocks noChangeArrowheads="1"/>
          </p:cNvSpPr>
          <p:nvPr/>
        </p:nvSpPr>
        <p:spPr bwMode="auto">
          <a:xfrm>
            <a:off x="152400" y="1295400"/>
            <a:ext cx="8763000" cy="2079625"/>
          </a:xfrm>
          <a:prstGeom prst="rect">
            <a:avLst/>
          </a:prstGeom>
          <a:noFill/>
          <a:ln w="9525">
            <a:noFill/>
            <a:miter lim="800000"/>
            <a:headEnd/>
            <a:tailEnd/>
          </a:ln>
        </p:spPr>
        <p:txBody>
          <a:bodyPr anchor="ctr"/>
          <a:lstStyle/>
          <a:p>
            <a:pPr algn="ctr"/>
            <a:r>
              <a:rPr lang="en-US" sz="4800" dirty="0" smtClean="0">
                <a:solidFill>
                  <a:schemeClr val="bg1"/>
                </a:solidFill>
                <a:latin typeface="Times New Roman" pitchFamily="18" charset="0"/>
                <a:cs typeface="Times New Roman" pitchFamily="18" charset="0"/>
              </a:rPr>
              <a:t>Dealing with your Bond Deal</a:t>
            </a:r>
          </a:p>
          <a:p>
            <a:pPr algn="ctr">
              <a:lnSpc>
                <a:spcPct val="150000"/>
              </a:lnSpc>
            </a:pPr>
            <a:r>
              <a:rPr lang="en-US" sz="3600" dirty="0" smtClean="0">
                <a:solidFill>
                  <a:schemeClr val="bg1"/>
                </a:solidFill>
                <a:latin typeface="Times New Roman" pitchFamily="18" charset="0"/>
                <a:cs typeface="Times New Roman" pitchFamily="18" charset="0"/>
              </a:rPr>
              <a:t>The Morning After…and the Next 30 Years</a:t>
            </a:r>
            <a:endParaRPr lang="en-US" sz="3600" dirty="0">
              <a:solidFill>
                <a:schemeClr val="bg1"/>
              </a:solidFill>
              <a:latin typeface="Times New Roman" pitchFamily="18" charset="0"/>
              <a:cs typeface="Times New Roman" pitchFamily="18" charset="0"/>
            </a:endParaRPr>
          </a:p>
        </p:txBody>
      </p:sp>
      <p:sp>
        <p:nvSpPr>
          <p:cNvPr id="5124" name="Rectangle 6"/>
          <p:cNvSpPr>
            <a:spLocks noChangeArrowheads="1"/>
          </p:cNvSpPr>
          <p:nvPr/>
        </p:nvSpPr>
        <p:spPr bwMode="auto">
          <a:xfrm>
            <a:off x="914400" y="4191000"/>
            <a:ext cx="7620000" cy="1905000"/>
          </a:xfrm>
          <a:prstGeom prst="rect">
            <a:avLst/>
          </a:prstGeom>
          <a:noFill/>
          <a:ln w="9525">
            <a:noFill/>
            <a:miter lim="800000"/>
            <a:headEnd/>
            <a:tailEnd/>
          </a:ln>
        </p:spPr>
        <p:txBody>
          <a:bodyPr/>
          <a:lstStyle/>
          <a:p>
            <a:pPr algn="ctr">
              <a:spcBef>
                <a:spcPts val="700"/>
              </a:spcBef>
            </a:pPr>
            <a:r>
              <a:rPr lang="en-US" sz="2800" i="1" dirty="0" smtClean="0">
                <a:solidFill>
                  <a:schemeClr val="bg1"/>
                </a:solidFill>
                <a:latin typeface="Times New Roman" pitchFamily="18" charset="0"/>
                <a:cs typeface="Times New Roman" pitchFamily="18" charset="0"/>
              </a:rPr>
              <a:t>John Deleray, Wilmington Trust</a:t>
            </a:r>
          </a:p>
          <a:p>
            <a:pPr algn="ctr">
              <a:spcBef>
                <a:spcPts val="700"/>
              </a:spcBef>
            </a:pPr>
            <a:r>
              <a:rPr lang="en-US" sz="2800" i="1" dirty="0" smtClean="0">
                <a:solidFill>
                  <a:schemeClr val="bg1"/>
                </a:solidFill>
                <a:latin typeface="Times New Roman" pitchFamily="18" charset="0"/>
                <a:cs typeface="Times New Roman" pitchFamily="18" charset="0"/>
              </a:rPr>
              <a:t>Anne Pelej, Willdan Financial Services</a:t>
            </a:r>
          </a:p>
          <a:p>
            <a:pPr algn="ctr">
              <a:spcBef>
                <a:spcPts val="700"/>
              </a:spcBef>
            </a:pPr>
            <a:r>
              <a:rPr lang="en-US" sz="2800" i="1" dirty="0" smtClean="0">
                <a:solidFill>
                  <a:schemeClr val="bg1"/>
                </a:solidFill>
                <a:latin typeface="Times New Roman" pitchFamily="18" charset="0"/>
                <a:cs typeface="Times New Roman" pitchFamily="18" charset="0"/>
              </a:rPr>
              <a:t>Julia Cooper, City of San Jose</a:t>
            </a:r>
            <a:endParaRPr lang="en-US" sz="2800" i="1" dirty="0">
              <a:solidFill>
                <a:schemeClr val="bg1"/>
              </a:solidFill>
              <a:latin typeface="Times New Roman" pitchFamily="18" charset="0"/>
              <a:cs typeface="Times New Roman" pitchFamily="18" charset="0"/>
            </a:endParaRPr>
          </a:p>
          <a:p>
            <a:pPr algn="ctr">
              <a:spcBef>
                <a:spcPts val="700"/>
              </a:spcBef>
            </a:pP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066800"/>
            <a:ext cx="8382000" cy="54102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2800" b="1" i="1" dirty="0" smtClean="0">
              <a:latin typeface="Arial Narrow" pitchFamily="34" charset="0"/>
            </a:endParaRPr>
          </a:p>
          <a:p>
            <a:pPr marL="285750" indent="-285750" defTabSz="912813" eaLnBrk="1" hangingPunct="1">
              <a:buFont typeface="Courier New" pitchFamily="49" charset="0"/>
              <a:buChar char="o"/>
            </a:pPr>
            <a:r>
              <a:rPr lang="en-US" sz="2800" dirty="0" smtClean="0">
                <a:solidFill>
                  <a:schemeClr val="bg1"/>
                </a:solidFill>
              </a:rPr>
              <a:t> Example: from Reserve fund to Project fund</a:t>
            </a:r>
          </a:p>
          <a:p>
            <a:pPr marL="285750" indent="-285750" defTabSz="912813" eaLnBrk="1" hangingPunct="1">
              <a:buNone/>
            </a:pPr>
            <a:endParaRPr lang="en-US" sz="2800" b="1" i="1" dirty="0" smtClean="0">
              <a:solidFill>
                <a:schemeClr val="bg1"/>
              </a:solidFill>
              <a:latin typeface="Arial Narrow" pitchFamily="34" charset="0"/>
            </a:endParaRPr>
          </a:p>
          <a:p>
            <a:pPr marL="285750" indent="-285750" defTabSz="912813" eaLnBrk="1" hangingPunct="1">
              <a:buNone/>
            </a:pPr>
            <a:endParaRPr lang="en-US" sz="2800" b="1" i="1" dirty="0" smtClean="0">
              <a:solidFill>
                <a:schemeClr val="bg1"/>
              </a:solidFill>
              <a:latin typeface="Arial Narrow" pitchFamily="34" charset="0"/>
            </a:endParaRPr>
          </a:p>
          <a:p>
            <a:pPr marL="285750" indent="-285750" defTabSz="912813" eaLnBrk="1" hangingPunct="1">
              <a:buNone/>
            </a:pPr>
            <a:r>
              <a:rPr lang="en-US" sz="3600" u="sng" dirty="0" smtClean="0">
                <a:solidFill>
                  <a:schemeClr val="bg1"/>
                </a:solidFill>
                <a:latin typeface="Franklin Gothic Book" pitchFamily="34" charset="0"/>
              </a:rPr>
              <a:t>Possible Repercussions!</a:t>
            </a:r>
          </a:p>
          <a:p>
            <a:pPr marL="285750" indent="-285750" defTabSz="912813" eaLnBrk="1" hangingPunct="1">
              <a:buNone/>
            </a:pPr>
            <a:endParaRPr lang="en-US" sz="2800" u="sng" dirty="0" smtClean="0">
              <a:solidFill>
                <a:schemeClr val="bg1"/>
              </a:solidFill>
            </a:endParaRPr>
          </a:p>
          <a:p>
            <a:pPr marL="285750" indent="-285750" defTabSz="912813" eaLnBrk="1" hangingPunct="1">
              <a:buFont typeface="Courier New" pitchFamily="49" charset="0"/>
              <a:buChar char="o"/>
            </a:pPr>
            <a:r>
              <a:rPr lang="en-US" sz="2800" dirty="0" smtClean="0">
                <a:solidFill>
                  <a:schemeClr val="bg1"/>
                </a:solidFill>
              </a:rPr>
              <a:t> Project not fully funded</a:t>
            </a:r>
          </a:p>
          <a:p>
            <a:pPr marL="285750" indent="-285750" defTabSz="912813" eaLnBrk="1" hangingPunct="1">
              <a:spcBef>
                <a:spcPts val="0"/>
              </a:spcBef>
              <a:buFont typeface="Courier New" pitchFamily="49" charset="0"/>
              <a:buChar char="o"/>
            </a:pPr>
            <a:r>
              <a:rPr lang="en-US" sz="2800" dirty="0" smtClean="0">
                <a:solidFill>
                  <a:schemeClr val="bg1"/>
                </a:solidFill>
              </a:rPr>
              <a:t> Reserve requirement not fully met</a:t>
            </a:r>
          </a:p>
          <a:p>
            <a:pPr marL="285750" indent="-285750" defTabSz="912813" eaLnBrk="1" hangingPunct="1">
              <a:spcBef>
                <a:spcPts val="0"/>
              </a:spcBef>
              <a:buFont typeface="Courier New" pitchFamily="49" charset="0"/>
              <a:buChar char="o"/>
            </a:pPr>
            <a:r>
              <a:rPr lang="en-US" sz="2800" dirty="0" smtClean="0">
                <a:solidFill>
                  <a:schemeClr val="bg1"/>
                </a:solidFill>
              </a:rPr>
              <a:t> Excess funds not being given properly as a credit</a:t>
            </a: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304800" y="619246"/>
            <a:ext cx="8610600" cy="4985980"/>
          </a:xfrm>
          <a:prstGeom prst="rect">
            <a:avLst/>
          </a:prstGeom>
          <a:noFill/>
          <a:ln w="9525">
            <a:noFill/>
            <a:miter lim="800000"/>
            <a:headEnd/>
            <a:tailEnd/>
          </a:ln>
        </p:spPr>
        <p:txBody>
          <a:bodyPr wrap="square" lIns="0" tIns="0" rIns="0" bIns="0" anchor="ctr">
            <a:spAutoFit/>
          </a:bodyPr>
          <a:lstStyle/>
          <a:p>
            <a:pPr marL="914400" indent="-914400">
              <a:lnSpc>
                <a:spcPct val="200000"/>
              </a:lnSpc>
            </a:pPr>
            <a:r>
              <a:rPr lang="en-US" sz="3600" u="sng" dirty="0" smtClean="0">
                <a:solidFill>
                  <a:schemeClr val="bg1"/>
                </a:solidFill>
              </a:rPr>
              <a:t>Flow of Interest Earnings</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157489"/>
            <a:ext cx="12115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30 Years of Funds Movement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0" y="1066800"/>
            <a:ext cx="9144000" cy="52578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2800" b="1" i="1" dirty="0" smtClean="0">
              <a:latin typeface="Arial Narrow" pitchFamily="34" charset="0"/>
            </a:endParaRPr>
          </a:p>
          <a:p>
            <a:pPr marL="285750" indent="-285750" algn="ctr" defTabSz="912813" eaLnBrk="1" hangingPunct="1">
              <a:buNone/>
            </a:pPr>
            <a:r>
              <a:rPr lang="en-US" sz="2000" u="sng" dirty="0" smtClean="0">
                <a:solidFill>
                  <a:schemeClr val="bg1"/>
                </a:solidFill>
              </a:rPr>
              <a:t>Example: Correct Transfer: Reserve Fund Earnings to Project Fund</a:t>
            </a:r>
          </a:p>
          <a:p>
            <a:pPr marL="285750" indent="-285750" algn="ctr" defTabSz="912813" eaLnBrk="1" hangingPunct="1">
              <a:buNone/>
            </a:pPr>
            <a:endParaRPr lang="en-US" sz="2000" u="sng" dirty="0" smtClean="0">
              <a:solidFill>
                <a:schemeClr val="bg1"/>
              </a:solidFill>
            </a:endParaRPr>
          </a:p>
          <a:p>
            <a:pPr marL="285750" indent="-285750" defTabSz="912813" eaLnBrk="1" hangingPunct="1">
              <a:buNone/>
            </a:pPr>
            <a:endParaRPr lang="en-US" sz="2000" u="sng" dirty="0" smtClean="0">
              <a:solidFill>
                <a:schemeClr val="bg1"/>
              </a:solidFill>
            </a:endParaRPr>
          </a:p>
          <a:p>
            <a:pPr marL="285750" indent="-285750" defTabSz="912813" eaLnBrk="1" hangingPunct="1">
              <a:buNone/>
            </a:pPr>
            <a:endParaRPr lang="en-US" sz="2000" u="sng" dirty="0" smtClean="0">
              <a:solidFill>
                <a:schemeClr val="bg1"/>
              </a:solidFill>
            </a:endParaRP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457200" y="1401716"/>
            <a:ext cx="8458200" cy="2769989"/>
          </a:xfrm>
          <a:prstGeom prst="rect">
            <a:avLst/>
          </a:prstGeom>
          <a:noFill/>
          <a:ln w="9525">
            <a:noFill/>
            <a:miter lim="800000"/>
            <a:headEnd/>
            <a:tailEnd/>
          </a:ln>
        </p:spPr>
        <p:txBody>
          <a:bodyPr wrap="square" lIns="0" tIns="0" rIns="0" bIns="0" anchor="ctr">
            <a:spAutoFit/>
          </a:bodyPr>
          <a:lstStyle/>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157489"/>
            <a:ext cx="12115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30 Years of Funds Movement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Rectangle 5"/>
          <p:cNvSpPr/>
          <p:nvPr/>
        </p:nvSpPr>
        <p:spPr>
          <a:xfrm>
            <a:off x="381000" y="3276600"/>
            <a:ext cx="23622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$10,000,000</a:t>
            </a:r>
          </a:p>
          <a:p>
            <a:pPr algn="ctr"/>
            <a:r>
              <a:rPr lang="en-US" sz="2000" dirty="0" smtClean="0">
                <a:solidFill>
                  <a:schemeClr val="tx1"/>
                </a:solidFill>
              </a:rPr>
              <a:t>Reserve </a:t>
            </a:r>
          </a:p>
          <a:p>
            <a:pPr algn="ctr"/>
            <a:r>
              <a:rPr lang="en-US" sz="2000" dirty="0" smtClean="0">
                <a:solidFill>
                  <a:schemeClr val="tx1"/>
                </a:solidFill>
              </a:rPr>
              <a:t>Fund</a:t>
            </a:r>
            <a:endParaRPr lang="en-US" sz="2000" dirty="0">
              <a:solidFill>
                <a:schemeClr val="tx1"/>
              </a:solidFill>
            </a:endParaRPr>
          </a:p>
        </p:txBody>
      </p:sp>
      <p:sp>
        <p:nvSpPr>
          <p:cNvPr id="8" name="Right Arrow 7"/>
          <p:cNvSpPr/>
          <p:nvPr/>
        </p:nvSpPr>
        <p:spPr>
          <a:xfrm>
            <a:off x="3352800" y="3505200"/>
            <a:ext cx="21336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2% earnings</a:t>
            </a:r>
            <a:endParaRPr lang="en-US" sz="2000" dirty="0">
              <a:solidFill>
                <a:schemeClr val="tx1"/>
              </a:solidFill>
            </a:endParaRPr>
          </a:p>
        </p:txBody>
      </p:sp>
      <p:sp>
        <p:nvSpPr>
          <p:cNvPr id="9" name="Rectangle 8"/>
          <p:cNvSpPr/>
          <p:nvPr/>
        </p:nvSpPr>
        <p:spPr>
          <a:xfrm>
            <a:off x="5867400" y="3276600"/>
            <a:ext cx="24384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3 Year Project Fund</a:t>
            </a:r>
          </a:p>
          <a:p>
            <a:pPr algn="ctr"/>
            <a:r>
              <a:rPr lang="en-US" sz="2000" dirty="0" smtClean="0">
                <a:solidFill>
                  <a:schemeClr val="tx1"/>
                </a:solidFill>
              </a:rPr>
              <a:t>+ $200,00 per year</a:t>
            </a:r>
          </a:p>
          <a:p>
            <a:pPr algn="ctr"/>
            <a:r>
              <a:rPr lang="en-US" sz="2000" dirty="0" smtClean="0">
                <a:solidFill>
                  <a:schemeClr val="tx1"/>
                </a:solidFill>
              </a:rPr>
              <a:t>= $600,000 total</a:t>
            </a:r>
            <a:endParaRPr lang="en-US" sz="2000" dirty="0">
              <a:solidFill>
                <a:schemeClr val="tx1"/>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0" y="1066800"/>
            <a:ext cx="9144000" cy="52578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2800" b="1" i="1" dirty="0" smtClean="0">
              <a:latin typeface="Arial Narrow" pitchFamily="34" charset="0"/>
            </a:endParaRPr>
          </a:p>
          <a:p>
            <a:pPr marL="285750" indent="-285750" algn="ctr" defTabSz="912813" eaLnBrk="1" hangingPunct="1">
              <a:buNone/>
            </a:pPr>
            <a:r>
              <a:rPr lang="en-US" sz="2000" u="sng" dirty="0" smtClean="0">
                <a:solidFill>
                  <a:schemeClr val="bg1"/>
                </a:solidFill>
              </a:rPr>
              <a:t>Example: Incorrect Transfer: Reserve Fund Earnings to Debt Service Fund</a:t>
            </a:r>
          </a:p>
          <a:p>
            <a:pPr marL="285750" indent="-285750" algn="ctr" defTabSz="912813" eaLnBrk="1" hangingPunct="1">
              <a:buNone/>
            </a:pPr>
            <a:endParaRPr lang="en-US" sz="2000" u="sng" dirty="0" smtClean="0">
              <a:solidFill>
                <a:schemeClr val="bg1"/>
              </a:solidFill>
            </a:endParaRPr>
          </a:p>
          <a:p>
            <a:pPr marL="285750" indent="-285750" defTabSz="912813" eaLnBrk="1" hangingPunct="1">
              <a:buNone/>
            </a:pPr>
            <a:endParaRPr lang="en-US" sz="2000" u="sng" dirty="0" smtClean="0">
              <a:solidFill>
                <a:schemeClr val="bg1"/>
              </a:solidFill>
            </a:endParaRPr>
          </a:p>
          <a:p>
            <a:pPr marL="285750" indent="-285750" defTabSz="912813" eaLnBrk="1" hangingPunct="1">
              <a:buNone/>
            </a:pPr>
            <a:endParaRPr lang="en-US" sz="2000" u="sng" dirty="0" smtClean="0">
              <a:solidFill>
                <a:schemeClr val="bg1"/>
              </a:solidFill>
            </a:endParaRP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457200" y="1401716"/>
            <a:ext cx="8458200" cy="2769989"/>
          </a:xfrm>
          <a:prstGeom prst="rect">
            <a:avLst/>
          </a:prstGeom>
          <a:noFill/>
          <a:ln w="9525">
            <a:noFill/>
            <a:miter lim="800000"/>
            <a:headEnd/>
            <a:tailEnd/>
          </a:ln>
        </p:spPr>
        <p:txBody>
          <a:bodyPr wrap="square" lIns="0" tIns="0" rIns="0" bIns="0" anchor="ctr">
            <a:spAutoFit/>
          </a:bodyPr>
          <a:lstStyle/>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157489"/>
            <a:ext cx="12115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30 Years of Funds Movement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Rectangle 5"/>
          <p:cNvSpPr/>
          <p:nvPr/>
        </p:nvSpPr>
        <p:spPr>
          <a:xfrm>
            <a:off x="304800" y="3276600"/>
            <a:ext cx="16002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$10,000,000</a:t>
            </a:r>
          </a:p>
          <a:p>
            <a:pPr algn="ctr"/>
            <a:r>
              <a:rPr lang="en-US" sz="2000" dirty="0" smtClean="0">
                <a:solidFill>
                  <a:schemeClr val="tx1"/>
                </a:solidFill>
              </a:rPr>
              <a:t>Reserve </a:t>
            </a:r>
          </a:p>
          <a:p>
            <a:pPr algn="ctr"/>
            <a:r>
              <a:rPr lang="en-US" sz="2000" dirty="0" smtClean="0">
                <a:solidFill>
                  <a:schemeClr val="tx1"/>
                </a:solidFill>
              </a:rPr>
              <a:t>Fund</a:t>
            </a:r>
            <a:endParaRPr lang="en-US" sz="2000" dirty="0">
              <a:solidFill>
                <a:schemeClr val="tx1"/>
              </a:solidFill>
            </a:endParaRPr>
          </a:p>
        </p:txBody>
      </p:sp>
      <p:sp>
        <p:nvSpPr>
          <p:cNvPr id="8" name="Right Arrow 7"/>
          <p:cNvSpPr/>
          <p:nvPr/>
        </p:nvSpPr>
        <p:spPr>
          <a:xfrm>
            <a:off x="1981200" y="3505200"/>
            <a:ext cx="16764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chemeClr val="tx1"/>
                </a:solidFill>
              </a:rPr>
              <a:t>2% earnings</a:t>
            </a:r>
            <a:endParaRPr lang="en-US" sz="1800" dirty="0">
              <a:solidFill>
                <a:schemeClr val="tx1"/>
              </a:solidFill>
            </a:endParaRPr>
          </a:p>
        </p:txBody>
      </p:sp>
      <p:sp>
        <p:nvSpPr>
          <p:cNvPr id="9" name="Rectangle 8"/>
          <p:cNvSpPr/>
          <p:nvPr/>
        </p:nvSpPr>
        <p:spPr>
          <a:xfrm>
            <a:off x="3810000" y="3276600"/>
            <a:ext cx="15240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Debt</a:t>
            </a:r>
          </a:p>
          <a:p>
            <a:pPr algn="ctr"/>
            <a:r>
              <a:rPr lang="en-US" sz="2000" dirty="0" smtClean="0">
                <a:solidFill>
                  <a:schemeClr val="tx1"/>
                </a:solidFill>
              </a:rPr>
              <a:t>Service </a:t>
            </a:r>
          </a:p>
          <a:p>
            <a:pPr algn="ctr"/>
            <a:r>
              <a:rPr lang="en-US" sz="2000" dirty="0" smtClean="0">
                <a:solidFill>
                  <a:schemeClr val="tx1"/>
                </a:solidFill>
              </a:rPr>
              <a:t>Fund</a:t>
            </a:r>
            <a:endParaRPr lang="en-US" sz="2000" dirty="0">
              <a:solidFill>
                <a:schemeClr val="tx1"/>
              </a:solidFill>
            </a:endParaRPr>
          </a:p>
        </p:txBody>
      </p:sp>
      <p:sp>
        <p:nvSpPr>
          <p:cNvPr id="10" name="Right Arrow 9"/>
          <p:cNvSpPr/>
          <p:nvPr/>
        </p:nvSpPr>
        <p:spPr>
          <a:xfrm>
            <a:off x="5410200" y="3429000"/>
            <a:ext cx="1752600" cy="76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$100,000  </a:t>
            </a:r>
          </a:p>
          <a:p>
            <a:pPr algn="ctr"/>
            <a:r>
              <a:rPr lang="en-US" sz="1400" dirty="0" smtClean="0">
                <a:solidFill>
                  <a:schemeClr val="tx1"/>
                </a:solidFill>
              </a:rPr>
              <a:t>Semi- Annual</a:t>
            </a:r>
            <a:endParaRPr lang="en-US" sz="1400" dirty="0">
              <a:solidFill>
                <a:schemeClr val="tx1"/>
              </a:solidFill>
            </a:endParaRPr>
          </a:p>
        </p:txBody>
      </p:sp>
      <p:sp>
        <p:nvSpPr>
          <p:cNvPr id="11" name="Rectangle 10"/>
          <p:cNvSpPr/>
          <p:nvPr/>
        </p:nvSpPr>
        <p:spPr>
          <a:xfrm>
            <a:off x="7315200" y="3352800"/>
            <a:ext cx="1447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Given as</a:t>
            </a:r>
          </a:p>
          <a:p>
            <a:pPr algn="ctr"/>
            <a:r>
              <a:rPr lang="en-US" sz="2000" dirty="0" smtClean="0">
                <a:solidFill>
                  <a:schemeClr val="tx1"/>
                </a:solidFill>
              </a:rPr>
              <a:t> a credit</a:t>
            </a:r>
          </a:p>
          <a:p>
            <a:pPr algn="ctr"/>
            <a:r>
              <a:rPr lang="en-US" sz="2000" dirty="0" smtClean="0">
                <a:solidFill>
                  <a:schemeClr val="tx1"/>
                </a:solidFill>
              </a:rPr>
              <a:t>to issuer</a:t>
            </a:r>
            <a:endParaRPr lang="en-US" sz="2000" dirty="0">
              <a:solidFill>
                <a:schemeClr val="tx1"/>
              </a:solidFill>
            </a:endParaRPr>
          </a:p>
        </p:txBody>
      </p:sp>
      <p:sp>
        <p:nvSpPr>
          <p:cNvPr id="12" name="Rectangle 11"/>
          <p:cNvSpPr/>
          <p:nvPr/>
        </p:nvSpPr>
        <p:spPr>
          <a:xfrm>
            <a:off x="1905000" y="5105400"/>
            <a:ext cx="19050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smtClean="0">
                <a:solidFill>
                  <a:schemeClr val="tx1"/>
                </a:solidFill>
              </a:rPr>
              <a:t>Project Fund</a:t>
            </a:r>
          </a:p>
          <a:p>
            <a:pPr algn="ctr"/>
            <a:r>
              <a:rPr lang="en-US" sz="1800" b="1" dirty="0" smtClean="0">
                <a:solidFill>
                  <a:schemeClr val="tx1"/>
                </a:solidFill>
              </a:rPr>
              <a:t> is </a:t>
            </a:r>
          </a:p>
          <a:p>
            <a:pPr algn="ctr"/>
            <a:r>
              <a:rPr lang="en-US" sz="1800" b="1" dirty="0" smtClean="0">
                <a:solidFill>
                  <a:schemeClr val="tx1"/>
                </a:solidFill>
              </a:rPr>
              <a:t>$600,000 short!</a:t>
            </a:r>
            <a:endParaRPr lang="en-US" sz="1800" b="1" dirty="0">
              <a:solidFill>
                <a:schemeClr val="tx1"/>
              </a:solidFill>
            </a:endParaRPr>
          </a:p>
        </p:txBody>
      </p:sp>
      <p:sp>
        <p:nvSpPr>
          <p:cNvPr id="13" name="TextBox 12"/>
          <p:cNvSpPr txBox="1"/>
          <p:nvPr/>
        </p:nvSpPr>
        <p:spPr>
          <a:xfrm rot="10800000" flipV="1">
            <a:off x="457200" y="4728217"/>
            <a:ext cx="4191000" cy="400110"/>
          </a:xfrm>
          <a:prstGeom prst="rect">
            <a:avLst/>
          </a:prstGeom>
          <a:noFill/>
        </p:spPr>
        <p:txBody>
          <a:bodyPr wrap="square" rtlCol="0">
            <a:spAutoFit/>
          </a:bodyPr>
          <a:lstStyle/>
          <a:p>
            <a:r>
              <a:rPr lang="en-US" sz="2000" dirty="0" smtClean="0">
                <a:latin typeface="+mj-lt"/>
              </a:rPr>
              <a:t>                      </a:t>
            </a:r>
            <a:r>
              <a:rPr lang="en-US" sz="2000" dirty="0" smtClean="0">
                <a:solidFill>
                  <a:schemeClr val="bg1"/>
                </a:solidFill>
                <a:latin typeface="+mj-lt"/>
              </a:rPr>
              <a:t>After 3 years</a:t>
            </a:r>
            <a:endParaRPr lang="en-US" sz="2000" dirty="0">
              <a:solidFill>
                <a:schemeClr val="bg1"/>
              </a:solidFill>
              <a:latin typeface="+mj-lt"/>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066800"/>
            <a:ext cx="8382000" cy="54102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lnSpc>
                <a:spcPct val="150000"/>
              </a:lnSpc>
              <a:spcBef>
                <a:spcPts val="0"/>
              </a:spcBef>
              <a:buFont typeface="Courier New" pitchFamily="49" charset="0"/>
              <a:buChar char="o"/>
            </a:pPr>
            <a:r>
              <a:rPr lang="en-US" sz="2800" dirty="0" smtClean="0">
                <a:solidFill>
                  <a:schemeClr val="bg1"/>
                </a:solidFill>
              </a:rPr>
              <a:t>Meet with Trustee after bond closing</a:t>
            </a:r>
          </a:p>
          <a:p>
            <a:pPr marL="285750" indent="-285750" defTabSz="912813" eaLnBrk="1" hangingPunct="1">
              <a:buFont typeface="Courier New" pitchFamily="49" charset="0"/>
              <a:buChar char="o"/>
            </a:pPr>
            <a:r>
              <a:rPr lang="en-US" sz="2800" dirty="0" smtClean="0">
                <a:solidFill>
                  <a:schemeClr val="bg1"/>
                </a:solidFill>
              </a:rPr>
              <a:t> Know and check the movement of interest earnings &amp; flow of funds</a:t>
            </a:r>
          </a:p>
          <a:p>
            <a:pPr marL="285750" indent="-285750" defTabSz="912813" eaLnBrk="1" hangingPunct="1">
              <a:buFont typeface="Courier New" pitchFamily="49" charset="0"/>
              <a:buChar char="o"/>
            </a:pPr>
            <a:r>
              <a:rPr lang="en-US" sz="2800" dirty="0" smtClean="0">
                <a:solidFill>
                  <a:schemeClr val="bg1"/>
                </a:solidFill>
              </a:rPr>
              <a:t> Important Dates</a:t>
            </a:r>
          </a:p>
          <a:p>
            <a:pPr marL="285750" indent="-285750" defTabSz="912813" eaLnBrk="1" hangingPunct="1">
              <a:buFont typeface="Courier New" pitchFamily="49" charset="0"/>
              <a:buChar char="o"/>
            </a:pPr>
            <a:r>
              <a:rPr lang="en-US" sz="2800" dirty="0" smtClean="0">
                <a:solidFill>
                  <a:schemeClr val="bg1"/>
                </a:solidFill>
              </a:rPr>
              <a:t> Reserve Requirement</a:t>
            </a:r>
          </a:p>
          <a:p>
            <a:pPr marL="285750" indent="-285750" defTabSz="912813" eaLnBrk="1" hangingPunct="1">
              <a:spcBef>
                <a:spcPts val="672"/>
              </a:spcBef>
              <a:buNone/>
            </a:pPr>
            <a:r>
              <a:rPr lang="en-US" sz="3600" u="sng" dirty="0" smtClean="0">
                <a:solidFill>
                  <a:schemeClr val="bg1"/>
                </a:solidFill>
                <a:latin typeface="Franklin Gothic Book" pitchFamily="34" charset="0"/>
              </a:rPr>
              <a:t>What does your Trustee do?</a:t>
            </a:r>
          </a:p>
          <a:p>
            <a:pPr marL="285750" indent="-285750" defTabSz="912813" eaLnBrk="1" hangingPunct="1">
              <a:lnSpc>
                <a:spcPts val="1000"/>
              </a:lnSpc>
              <a:spcBef>
                <a:spcPts val="0"/>
              </a:spcBef>
              <a:buNone/>
            </a:pPr>
            <a:endParaRPr lang="en-US" sz="3600" u="sng" dirty="0" smtClean="0">
              <a:solidFill>
                <a:schemeClr val="bg1"/>
              </a:solidFill>
              <a:latin typeface="Franklin Gothic Book" pitchFamily="34" charset="0"/>
            </a:endParaRPr>
          </a:p>
          <a:p>
            <a:pPr marL="285750" indent="-285750" defTabSz="912813" eaLnBrk="1" hangingPunct="1">
              <a:spcBef>
                <a:spcPts val="672"/>
              </a:spcBef>
              <a:buFont typeface="Courier New" pitchFamily="49" charset="0"/>
              <a:buChar char="o"/>
            </a:pPr>
            <a:r>
              <a:rPr lang="en-US" sz="2800" dirty="0" smtClean="0">
                <a:solidFill>
                  <a:schemeClr val="bg1"/>
                </a:solidFill>
              </a:rPr>
              <a:t> Set up ticklers correctly using a second set of eyes (Secondary Review)</a:t>
            </a:r>
          </a:p>
          <a:p>
            <a:pPr marL="285750" indent="-285750" defTabSz="912813" eaLnBrk="1" hangingPunct="1">
              <a:buFont typeface="Courier New" pitchFamily="49" charset="0"/>
              <a:buChar char="o"/>
            </a:pPr>
            <a:r>
              <a:rPr lang="en-US" sz="2800" dirty="0" smtClean="0">
                <a:solidFill>
                  <a:schemeClr val="bg1"/>
                </a:solidFill>
              </a:rPr>
              <a:t> Trustee Statements – Ad Hoc Reporting…….</a:t>
            </a: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304800" y="461643"/>
            <a:ext cx="8610600" cy="4985980"/>
          </a:xfrm>
          <a:prstGeom prst="rect">
            <a:avLst/>
          </a:prstGeom>
          <a:noFill/>
          <a:ln w="9525">
            <a:noFill/>
            <a:miter lim="800000"/>
            <a:headEnd/>
            <a:tailEnd/>
          </a:ln>
        </p:spPr>
        <p:txBody>
          <a:bodyPr wrap="square" lIns="0" tIns="0" rIns="0" bIns="0" anchor="ctr">
            <a:spAutoFit/>
          </a:bodyPr>
          <a:lstStyle/>
          <a:p>
            <a:pPr marL="914400" indent="-914400">
              <a:lnSpc>
                <a:spcPct val="200000"/>
              </a:lnSpc>
            </a:pPr>
            <a:r>
              <a:rPr lang="en-US" sz="3600" u="sng" dirty="0" smtClean="0">
                <a:solidFill>
                  <a:schemeClr val="bg1"/>
                </a:solidFill>
              </a:rPr>
              <a:t>What might an Issuer do?</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157489"/>
            <a:ext cx="12115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Issuer &amp; Trustee Working Together (Funds Movement)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685800"/>
            <a:ext cx="9067800" cy="56388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2800" b="1" i="1" dirty="0" smtClean="0">
              <a:latin typeface="Arial Narrow" pitchFamily="34" charset="0"/>
            </a:endParaRPr>
          </a:p>
          <a:p>
            <a:pPr marL="285750" indent="-285750" defTabSz="912813" eaLnBrk="1" hangingPunct="1">
              <a:spcBef>
                <a:spcPts val="0"/>
              </a:spcBef>
              <a:buFont typeface="Courier New" pitchFamily="49" charset="0"/>
              <a:buChar char="o"/>
            </a:pPr>
            <a:r>
              <a:rPr lang="en-US" sz="2800" dirty="0" smtClean="0">
                <a:solidFill>
                  <a:schemeClr val="bg1"/>
                </a:solidFill>
              </a:rPr>
              <a:t> Check trustee’s work</a:t>
            </a:r>
          </a:p>
          <a:p>
            <a:pPr marL="285750" indent="-285750" defTabSz="912813" eaLnBrk="1" hangingPunct="1">
              <a:spcBef>
                <a:spcPts val="0"/>
              </a:spcBef>
              <a:buFont typeface="Courier New" pitchFamily="49" charset="0"/>
              <a:buChar char="o"/>
            </a:pPr>
            <a:r>
              <a:rPr lang="en-US" sz="2800" dirty="0" smtClean="0">
                <a:solidFill>
                  <a:schemeClr val="bg1"/>
                </a:solidFill>
              </a:rPr>
              <a:t> Be aware of possible Prepayments</a:t>
            </a:r>
          </a:p>
          <a:p>
            <a:pPr marL="285750" indent="-285750" defTabSz="912813" eaLnBrk="1" hangingPunct="1">
              <a:spcBef>
                <a:spcPts val="0"/>
              </a:spcBef>
              <a:buFont typeface="Courier New" pitchFamily="49" charset="0"/>
              <a:buChar char="o"/>
            </a:pPr>
            <a:r>
              <a:rPr lang="en-US" sz="2800" dirty="0" smtClean="0">
                <a:solidFill>
                  <a:schemeClr val="bg1"/>
                </a:solidFill>
              </a:rPr>
              <a:t> Know possible redemption dates</a:t>
            </a:r>
          </a:p>
          <a:p>
            <a:pPr marL="285750" indent="-285750" defTabSz="912813" eaLnBrk="1" hangingPunct="1">
              <a:spcBef>
                <a:spcPts val="0"/>
              </a:spcBef>
              <a:buNone/>
            </a:pPr>
            <a:endParaRPr lang="en-US" sz="2800" b="1" i="1" dirty="0" smtClean="0">
              <a:solidFill>
                <a:schemeClr val="bg1"/>
              </a:solidFill>
              <a:latin typeface="Arial Narrow" pitchFamily="34" charset="0"/>
            </a:endParaRPr>
          </a:p>
          <a:p>
            <a:pPr marL="285750" indent="-285750" defTabSz="912813" eaLnBrk="1" hangingPunct="1">
              <a:buNone/>
            </a:pPr>
            <a:r>
              <a:rPr lang="en-US" sz="3600" dirty="0" smtClean="0">
                <a:solidFill>
                  <a:schemeClr val="bg1"/>
                </a:solidFill>
                <a:latin typeface="Franklin Gothic Book" pitchFamily="34" charset="0"/>
              </a:rPr>
              <a:t> </a:t>
            </a:r>
            <a:r>
              <a:rPr lang="en-US" sz="3600" u="sng" dirty="0" smtClean="0">
                <a:solidFill>
                  <a:schemeClr val="bg1"/>
                </a:solidFill>
                <a:latin typeface="Franklin Gothic Book" pitchFamily="34" charset="0"/>
              </a:rPr>
              <a:t>What does your Trustee do?</a:t>
            </a:r>
          </a:p>
          <a:p>
            <a:pPr marL="285750" indent="-285750" defTabSz="912813" eaLnBrk="1" hangingPunct="1">
              <a:buFont typeface="Courier New" pitchFamily="49" charset="0"/>
              <a:buChar char="o"/>
            </a:pPr>
            <a:r>
              <a:rPr lang="en-US" sz="2800" dirty="0" smtClean="0">
                <a:solidFill>
                  <a:schemeClr val="bg1"/>
                </a:solidFill>
              </a:rPr>
              <a:t> Thorough review of flow when debt is paid and/or</a:t>
            </a:r>
          </a:p>
          <a:p>
            <a:pPr marL="285750" indent="-285750" defTabSz="912813" eaLnBrk="1" hangingPunct="1">
              <a:buNone/>
            </a:pPr>
            <a:r>
              <a:rPr lang="en-US" sz="2800" dirty="0" smtClean="0">
                <a:solidFill>
                  <a:schemeClr val="bg1"/>
                </a:solidFill>
              </a:rPr>
              <a:t>     revenues are received</a:t>
            </a:r>
          </a:p>
          <a:p>
            <a:pPr marL="285750" indent="-285750" defTabSz="912813" eaLnBrk="1" hangingPunct="1">
              <a:buFont typeface="Courier New" pitchFamily="49" charset="0"/>
              <a:buChar char="o"/>
            </a:pPr>
            <a:r>
              <a:rPr lang="en-US" sz="2800" dirty="0" smtClean="0">
                <a:solidFill>
                  <a:schemeClr val="bg1"/>
                </a:solidFill>
              </a:rPr>
              <a:t> Communicate with Issuer </a:t>
            </a:r>
          </a:p>
          <a:p>
            <a:pPr marL="285750" indent="-285750" defTabSz="912813" eaLnBrk="1" hangingPunct="1">
              <a:spcBef>
                <a:spcPts val="0"/>
              </a:spcBef>
              <a:buNone/>
            </a:pPr>
            <a:endParaRPr lang="en-US" sz="2800" dirty="0" smtClean="0">
              <a:solidFill>
                <a:schemeClr val="bg1"/>
              </a:solidFill>
            </a:endParaRP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447800" y="20574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381000" y="619246"/>
            <a:ext cx="8534400" cy="4985980"/>
          </a:xfrm>
          <a:prstGeom prst="rect">
            <a:avLst/>
          </a:prstGeom>
          <a:noFill/>
          <a:ln w="9525">
            <a:noFill/>
            <a:miter lim="800000"/>
            <a:headEnd/>
            <a:tailEnd/>
          </a:ln>
        </p:spPr>
        <p:txBody>
          <a:bodyPr wrap="square" lIns="0" tIns="0" rIns="0" bIns="0" anchor="ctr">
            <a:spAutoFit/>
          </a:bodyPr>
          <a:lstStyle/>
          <a:p>
            <a:pPr marL="914400" indent="-914400">
              <a:lnSpc>
                <a:spcPct val="200000"/>
              </a:lnSpc>
            </a:pPr>
            <a:r>
              <a:rPr lang="en-US" sz="3600" u="sng" dirty="0" smtClean="0">
                <a:solidFill>
                  <a:schemeClr val="bg1"/>
                </a:solidFill>
              </a:rPr>
              <a:t>What might an Issuer do?</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57954"/>
            <a:ext cx="121158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Issuer and Trustee Working Together</a:t>
            </a:r>
          </a:p>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(Feeling the Flow)</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066800"/>
            <a:ext cx="9067800" cy="5638800"/>
          </a:xfrm>
          <a:noFill/>
        </p:spPr>
        <p:txBody>
          <a:bodyPr lIns="92075" tIns="46038" rIns="92075" bIns="46038"/>
          <a:lstStyle/>
          <a:p>
            <a:pPr marL="285750" indent="-285750" defTabSz="912813" eaLnBrk="1" hangingPunct="1">
              <a:buFontTx/>
              <a:buNone/>
            </a:pPr>
            <a:endParaRPr lang="en-US" sz="2800" b="1" i="1" dirty="0" smtClean="0">
              <a:latin typeface="Arial Narrow" pitchFamily="34" charset="0"/>
            </a:endParaRPr>
          </a:p>
          <a:p>
            <a:pPr marL="285750" indent="-285750" defTabSz="912813" eaLnBrk="1" hangingPunct="1">
              <a:spcBef>
                <a:spcPts val="0"/>
              </a:spcBef>
              <a:buFont typeface="Courier New" pitchFamily="49" charset="0"/>
              <a:buChar char="o"/>
            </a:pPr>
            <a:r>
              <a:rPr lang="en-US" sz="2800" dirty="0" smtClean="0">
                <a:solidFill>
                  <a:schemeClr val="bg1"/>
                </a:solidFill>
              </a:rPr>
              <a:t> Requisitions in numerical sequence</a:t>
            </a:r>
          </a:p>
          <a:p>
            <a:pPr marL="285750" indent="-285750" defTabSz="912813" eaLnBrk="1" hangingPunct="1">
              <a:spcBef>
                <a:spcPts val="0"/>
              </a:spcBef>
              <a:buFont typeface="Courier New" pitchFamily="49" charset="0"/>
              <a:buChar char="o"/>
            </a:pPr>
            <a:r>
              <a:rPr lang="en-US" sz="2800" dirty="0" smtClean="0">
                <a:solidFill>
                  <a:schemeClr val="bg1"/>
                </a:solidFill>
              </a:rPr>
              <a:t> Amount paid correctly</a:t>
            </a:r>
          </a:p>
          <a:p>
            <a:pPr marL="285750" indent="-285750" defTabSz="912813" eaLnBrk="1" hangingPunct="1">
              <a:spcBef>
                <a:spcPts val="0"/>
              </a:spcBef>
              <a:buFont typeface="Courier New" pitchFamily="49" charset="0"/>
              <a:buChar char="o"/>
            </a:pPr>
            <a:r>
              <a:rPr lang="en-US" sz="2800" dirty="0" smtClean="0">
                <a:solidFill>
                  <a:schemeClr val="bg1"/>
                </a:solidFill>
              </a:rPr>
              <a:t> Authorized Signers</a:t>
            </a:r>
          </a:p>
          <a:p>
            <a:pPr marL="285750" indent="-285750" defTabSz="912813" eaLnBrk="1" hangingPunct="1">
              <a:spcBef>
                <a:spcPts val="0"/>
              </a:spcBef>
              <a:buFont typeface="Courier New" pitchFamily="49" charset="0"/>
              <a:buChar char="o"/>
            </a:pPr>
            <a:r>
              <a:rPr lang="en-US" sz="2800" dirty="0" smtClean="0">
                <a:solidFill>
                  <a:schemeClr val="bg1"/>
                </a:solidFill>
              </a:rPr>
              <a:t> Call back requirements</a:t>
            </a:r>
          </a:p>
          <a:p>
            <a:pPr marL="285750" indent="-285750" defTabSz="912813" eaLnBrk="1" hangingPunct="1">
              <a:spcBef>
                <a:spcPts val="0"/>
              </a:spcBef>
              <a:buNone/>
            </a:pPr>
            <a:endParaRPr lang="en-US" sz="2800" b="1" i="1" dirty="0" smtClean="0">
              <a:solidFill>
                <a:schemeClr val="bg1"/>
              </a:solidFill>
              <a:latin typeface="Arial Narrow" pitchFamily="34" charset="0"/>
            </a:endParaRPr>
          </a:p>
          <a:p>
            <a:pPr marL="285750" indent="-285750" defTabSz="912813" eaLnBrk="1" hangingPunct="1">
              <a:buNone/>
            </a:pPr>
            <a:r>
              <a:rPr lang="en-US" sz="3600" dirty="0" smtClean="0">
                <a:solidFill>
                  <a:schemeClr val="bg1"/>
                </a:solidFill>
                <a:latin typeface="Franklin Gothic Book" pitchFamily="34" charset="0"/>
              </a:rPr>
              <a:t> </a:t>
            </a:r>
            <a:r>
              <a:rPr lang="en-US" sz="3600" u="sng" dirty="0" smtClean="0">
                <a:solidFill>
                  <a:schemeClr val="bg1"/>
                </a:solidFill>
                <a:latin typeface="Franklin Gothic Book" pitchFamily="34" charset="0"/>
              </a:rPr>
              <a:t>Possible Repercussions!</a:t>
            </a:r>
            <a:endParaRPr lang="en-US" sz="2800" u="sng" dirty="0" smtClean="0">
              <a:solidFill>
                <a:schemeClr val="bg1"/>
              </a:solidFill>
            </a:endParaRPr>
          </a:p>
          <a:p>
            <a:pPr marL="285750" indent="-285750" defTabSz="912813" eaLnBrk="1" hangingPunct="1">
              <a:buFont typeface="Courier New" pitchFamily="49" charset="0"/>
              <a:buChar char="o"/>
            </a:pPr>
            <a:r>
              <a:rPr lang="en-US" sz="2800" dirty="0" smtClean="0">
                <a:solidFill>
                  <a:schemeClr val="bg1"/>
                </a:solidFill>
              </a:rPr>
              <a:t> Angry payees</a:t>
            </a:r>
          </a:p>
          <a:p>
            <a:pPr marL="285750" indent="-285750" defTabSz="912813" eaLnBrk="1" hangingPunct="1">
              <a:buFont typeface="Courier New" pitchFamily="49" charset="0"/>
              <a:buChar char="o"/>
            </a:pPr>
            <a:r>
              <a:rPr lang="en-US" sz="2800" dirty="0" smtClean="0">
                <a:solidFill>
                  <a:schemeClr val="bg1"/>
                </a:solidFill>
              </a:rPr>
              <a:t> Happy payees (forced repayment)</a:t>
            </a:r>
          </a:p>
          <a:p>
            <a:pPr marL="285750" indent="-285750" defTabSz="912813" eaLnBrk="1" hangingPunct="1">
              <a:buNone/>
            </a:pPr>
            <a:endParaRPr lang="en-US" sz="2800" dirty="0" smtClean="0">
              <a:solidFill>
                <a:schemeClr val="bg1"/>
              </a:solidFill>
            </a:endParaRPr>
          </a:p>
          <a:p>
            <a:pPr marL="285750" indent="-285750" defTabSz="912813" eaLnBrk="1" hangingPunct="1">
              <a:spcBef>
                <a:spcPts val="0"/>
              </a:spcBef>
              <a:buNone/>
            </a:pPr>
            <a:endParaRPr lang="en-US" sz="2800" dirty="0" smtClean="0">
              <a:solidFill>
                <a:schemeClr val="bg1"/>
              </a:solidFill>
            </a:endParaRP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447800" y="20574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381000" y="457200"/>
            <a:ext cx="8534400" cy="5148026"/>
          </a:xfrm>
          <a:prstGeom prst="rect">
            <a:avLst/>
          </a:prstGeom>
          <a:noFill/>
          <a:ln w="9525">
            <a:noFill/>
            <a:miter lim="800000"/>
            <a:headEnd/>
            <a:tailEnd/>
          </a:ln>
        </p:spPr>
        <p:txBody>
          <a:bodyPr wrap="square" lIns="0" tIns="0" rIns="0" bIns="0" anchor="ctr">
            <a:spAutoFit/>
          </a:bodyPr>
          <a:lstStyle/>
          <a:p>
            <a:pPr marL="914400" indent="-914400">
              <a:lnSpc>
                <a:spcPct val="200000"/>
              </a:lnSpc>
            </a:pPr>
            <a:r>
              <a:rPr lang="en-US" sz="3600" u="sng" dirty="0" smtClean="0">
                <a:solidFill>
                  <a:schemeClr val="bg1"/>
                </a:solidFill>
              </a:rPr>
              <a:t>Project Fund Distributions:</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157489"/>
            <a:ext cx="12115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 3 Years of Project Monitoring</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6146">
                                            <p:txEl>
                                              <p:pRg st="7" end="7"/>
                                            </p:txEl>
                                          </p:spTgt>
                                        </p:tgtEl>
                                        <p:attrNameLst>
                                          <p:attrName>style.visibility</p:attrName>
                                        </p:attrNameLst>
                                      </p:cBhvr>
                                      <p:to>
                                        <p:strVal val="visible"/>
                                      </p:to>
                                    </p:set>
                                    <p:animEffect transition="in" filter="fade">
                                      <p:cBhvr>
                                        <p:cTn id="7" dur="1000"/>
                                        <p:tgtEl>
                                          <p:spTgt spid="6146">
                                            <p:txEl>
                                              <p:pRg st="7" end="7"/>
                                            </p:txEl>
                                          </p:spTgt>
                                        </p:tgtEl>
                                      </p:cBhvr>
                                    </p:animEffect>
                                    <p:anim calcmode="lin" valueType="num">
                                      <p:cBhvr>
                                        <p:cTn id="8" dur="1000" fill="hold"/>
                                        <p:tgtEl>
                                          <p:spTgt spid="6146">
                                            <p:txEl>
                                              <p:pRg st="7" end="7"/>
                                            </p:txEl>
                                          </p:spTgt>
                                        </p:tgtEl>
                                        <p:attrNameLst>
                                          <p:attrName>ppt_x</p:attrName>
                                        </p:attrNameLst>
                                      </p:cBhvr>
                                      <p:tavLst>
                                        <p:tav tm="0">
                                          <p:val>
                                            <p:strVal val="#ppt_x-.1"/>
                                          </p:val>
                                        </p:tav>
                                        <p:tav tm="100000">
                                          <p:val>
                                            <p:strVal val="#ppt_x"/>
                                          </p:val>
                                        </p:tav>
                                      </p:tavLst>
                                    </p:anim>
                                    <p:anim calcmode="lin" valueType="num">
                                      <p:cBhvr>
                                        <p:cTn id="9" dur="1000" fill="hold"/>
                                        <p:tgtEl>
                                          <p:spTgt spid="6146">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6146">
                                            <p:txEl>
                                              <p:pRg st="8" end="8"/>
                                            </p:txEl>
                                          </p:spTgt>
                                        </p:tgtEl>
                                        <p:attrNameLst>
                                          <p:attrName>style.visibility</p:attrName>
                                        </p:attrNameLst>
                                      </p:cBhvr>
                                      <p:to>
                                        <p:strVal val="visible"/>
                                      </p:to>
                                    </p:set>
                                    <p:animEffect transition="in" filter="fade">
                                      <p:cBhvr>
                                        <p:cTn id="14" dur="1000"/>
                                        <p:tgtEl>
                                          <p:spTgt spid="6146">
                                            <p:txEl>
                                              <p:pRg st="8" end="8"/>
                                            </p:txEl>
                                          </p:spTgt>
                                        </p:tgtEl>
                                      </p:cBhvr>
                                    </p:animEffect>
                                    <p:anim calcmode="lin" valueType="num">
                                      <p:cBhvr>
                                        <p:cTn id="15" dur="1000" fill="hold"/>
                                        <p:tgtEl>
                                          <p:spTgt spid="6146">
                                            <p:txEl>
                                              <p:pRg st="8" end="8"/>
                                            </p:txEl>
                                          </p:spTgt>
                                        </p:tgtEl>
                                        <p:attrNameLst>
                                          <p:attrName>ppt_x</p:attrName>
                                        </p:attrNameLst>
                                      </p:cBhvr>
                                      <p:tavLst>
                                        <p:tav tm="0">
                                          <p:val>
                                            <p:strVal val="#ppt_x-.1"/>
                                          </p:val>
                                        </p:tav>
                                        <p:tav tm="100000">
                                          <p:val>
                                            <p:strVal val="#ppt_x"/>
                                          </p:val>
                                        </p:tav>
                                      </p:tavLst>
                                    </p:anim>
                                    <p:anim calcmode="lin" valueType="num">
                                      <p:cBhvr>
                                        <p:cTn id="16" dur="1000" fill="hold"/>
                                        <p:tgtEl>
                                          <p:spTgt spid="6146">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066800"/>
            <a:ext cx="9067800" cy="43434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2800" b="1" i="1" dirty="0" smtClean="0">
              <a:latin typeface="Arial Narrow" pitchFamily="34" charset="0"/>
            </a:endParaRPr>
          </a:p>
          <a:p>
            <a:pPr marL="285750" indent="-285750" defTabSz="912813" eaLnBrk="1" hangingPunct="1">
              <a:spcBef>
                <a:spcPts val="0"/>
              </a:spcBef>
              <a:buFont typeface="Courier New" pitchFamily="49" charset="0"/>
              <a:buChar char="o"/>
            </a:pPr>
            <a:r>
              <a:rPr lang="en-US" sz="2800" dirty="0" smtClean="0">
                <a:solidFill>
                  <a:schemeClr val="bg1"/>
                </a:solidFill>
              </a:rPr>
              <a:t> Make sure that requisitions are numbered correctly</a:t>
            </a:r>
          </a:p>
          <a:p>
            <a:pPr marL="285750" indent="-285750" defTabSz="912813" eaLnBrk="1" hangingPunct="1">
              <a:spcBef>
                <a:spcPts val="0"/>
              </a:spcBef>
              <a:buFont typeface="Courier New" pitchFamily="49" charset="0"/>
              <a:buChar char="o"/>
            </a:pPr>
            <a:r>
              <a:rPr lang="en-US" sz="2800" dirty="0" smtClean="0">
                <a:solidFill>
                  <a:schemeClr val="bg1"/>
                </a:solidFill>
              </a:rPr>
              <a:t> Check Trustee statements</a:t>
            </a:r>
          </a:p>
          <a:p>
            <a:pPr marL="285750" indent="-285750" defTabSz="912813" eaLnBrk="1" hangingPunct="1">
              <a:spcBef>
                <a:spcPts val="0"/>
              </a:spcBef>
              <a:buNone/>
            </a:pPr>
            <a:endParaRPr lang="en-US" sz="2800" b="1" i="1" dirty="0" smtClean="0">
              <a:solidFill>
                <a:schemeClr val="bg1"/>
              </a:solidFill>
              <a:latin typeface="Arial Narrow" pitchFamily="34" charset="0"/>
            </a:endParaRPr>
          </a:p>
          <a:p>
            <a:pPr marL="285750" indent="-285750" defTabSz="912813" eaLnBrk="1" hangingPunct="1">
              <a:buNone/>
            </a:pPr>
            <a:r>
              <a:rPr lang="en-US" sz="3600" dirty="0" smtClean="0">
                <a:solidFill>
                  <a:schemeClr val="bg1"/>
                </a:solidFill>
                <a:latin typeface="Franklin Gothic Book" pitchFamily="34" charset="0"/>
              </a:rPr>
              <a:t> </a:t>
            </a:r>
            <a:r>
              <a:rPr lang="en-US" sz="3600" u="sng" dirty="0" smtClean="0">
                <a:solidFill>
                  <a:schemeClr val="bg1"/>
                </a:solidFill>
                <a:latin typeface="Franklin Gothic Book" pitchFamily="34" charset="0"/>
              </a:rPr>
              <a:t>What should your Trustee do?</a:t>
            </a:r>
          </a:p>
          <a:p>
            <a:pPr marL="285750" indent="-285750" defTabSz="912813" eaLnBrk="1" hangingPunct="1">
              <a:buNone/>
            </a:pPr>
            <a:endParaRPr lang="en-US" sz="2800" u="sng" dirty="0" smtClean="0">
              <a:solidFill>
                <a:schemeClr val="bg1"/>
              </a:solidFill>
            </a:endParaRPr>
          </a:p>
          <a:p>
            <a:pPr marL="285750" indent="-285750" defTabSz="912813" eaLnBrk="1" hangingPunct="1">
              <a:spcBef>
                <a:spcPts val="0"/>
              </a:spcBef>
              <a:buFont typeface="Courier New" pitchFamily="49" charset="0"/>
              <a:buChar char="o"/>
            </a:pPr>
            <a:r>
              <a:rPr lang="en-US" sz="2800" dirty="0" smtClean="0">
                <a:solidFill>
                  <a:schemeClr val="bg1"/>
                </a:solidFill>
              </a:rPr>
              <a:t> Uses a second set of eyes</a:t>
            </a:r>
          </a:p>
          <a:p>
            <a:pPr marL="285750" indent="-285750" defTabSz="912813" eaLnBrk="1" hangingPunct="1">
              <a:spcBef>
                <a:spcPts val="0"/>
              </a:spcBef>
              <a:buFont typeface="Courier New" pitchFamily="49" charset="0"/>
              <a:buChar char="o"/>
            </a:pPr>
            <a:r>
              <a:rPr lang="en-US" sz="2800" dirty="0" smtClean="0">
                <a:solidFill>
                  <a:schemeClr val="bg1"/>
                </a:solidFill>
              </a:rPr>
              <a:t> Communicates via call back</a:t>
            </a:r>
          </a:p>
          <a:p>
            <a:pPr marL="285750" indent="-285750" defTabSz="912813" eaLnBrk="1" hangingPunct="1">
              <a:buNone/>
            </a:pPr>
            <a:endParaRPr lang="en-US" sz="2800" dirty="0" smtClean="0">
              <a:solidFill>
                <a:schemeClr val="bg1"/>
              </a:solidFill>
            </a:endParaRPr>
          </a:p>
          <a:p>
            <a:pPr marL="285750" indent="-285750" defTabSz="912813" eaLnBrk="1" hangingPunct="1">
              <a:spcBef>
                <a:spcPts val="0"/>
              </a:spcBef>
              <a:buNone/>
            </a:pPr>
            <a:endParaRPr lang="en-US" sz="2800" dirty="0" smtClean="0">
              <a:solidFill>
                <a:schemeClr val="bg1"/>
              </a:solidFill>
            </a:endParaRP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447800" y="20574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381000" y="619246"/>
            <a:ext cx="8534400" cy="4985980"/>
          </a:xfrm>
          <a:prstGeom prst="rect">
            <a:avLst/>
          </a:prstGeom>
          <a:noFill/>
          <a:ln w="9525">
            <a:noFill/>
            <a:miter lim="800000"/>
            <a:headEnd/>
            <a:tailEnd/>
          </a:ln>
        </p:spPr>
        <p:txBody>
          <a:bodyPr wrap="square" lIns="0" tIns="0" rIns="0" bIns="0" anchor="ctr">
            <a:spAutoFit/>
          </a:bodyPr>
          <a:lstStyle/>
          <a:p>
            <a:pPr marL="914400" indent="-914400">
              <a:lnSpc>
                <a:spcPct val="200000"/>
              </a:lnSpc>
            </a:pPr>
            <a:r>
              <a:rPr lang="en-US" sz="3600" u="sng" dirty="0" smtClean="0">
                <a:solidFill>
                  <a:schemeClr val="bg1"/>
                </a:solidFill>
              </a:rPr>
              <a:t>What should an Issuer do:</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57954"/>
            <a:ext cx="121158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Issuer and Trustee Working Together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(Monitoring a Project Fund)</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066800"/>
            <a:ext cx="8382000" cy="52578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2800" b="1" i="1" dirty="0" smtClean="0">
              <a:latin typeface="Arial Narrow" pitchFamily="34" charset="0"/>
            </a:endParaRPr>
          </a:p>
          <a:p>
            <a:pPr marL="285750" indent="-285750" defTabSz="912813" eaLnBrk="1" hangingPunct="1">
              <a:buFontTx/>
              <a:buNone/>
            </a:pPr>
            <a:endParaRPr lang="en-US" sz="2800" b="1" i="1" dirty="0" smtClean="0">
              <a:latin typeface="Arial Narrow" pitchFamily="34" charset="0"/>
            </a:endParaRPr>
          </a:p>
          <a:p>
            <a:pPr marL="285750" indent="-285750" defTabSz="912813" eaLnBrk="1" hangingPunct="1">
              <a:buFont typeface="Courier New" pitchFamily="49" charset="0"/>
              <a:buChar char="o"/>
            </a:pPr>
            <a:r>
              <a:rPr lang="en-US" sz="2800" dirty="0" smtClean="0">
                <a:solidFill>
                  <a:schemeClr val="bg1"/>
                </a:solidFill>
              </a:rPr>
              <a:t> Investment of Moneys in Funds/Accounts</a:t>
            </a:r>
          </a:p>
          <a:p>
            <a:pPr marL="285750" indent="-285750" defTabSz="912813" eaLnBrk="1" hangingPunct="1">
              <a:buNone/>
            </a:pPr>
            <a:endParaRPr lang="en-US" sz="2800" dirty="0" smtClean="0">
              <a:solidFill>
                <a:schemeClr val="bg1"/>
              </a:solidFill>
            </a:endParaRPr>
          </a:p>
          <a:p>
            <a:pPr marL="285750" indent="-285750" defTabSz="912813" eaLnBrk="1" hangingPunct="1">
              <a:buFont typeface="Courier New" pitchFamily="49" charset="0"/>
              <a:buChar char="o"/>
            </a:pPr>
            <a:r>
              <a:rPr lang="en-US" sz="2800" dirty="0" smtClean="0">
                <a:solidFill>
                  <a:schemeClr val="bg1"/>
                </a:solidFill>
              </a:rPr>
              <a:t> Permitted Investments</a:t>
            </a:r>
          </a:p>
          <a:p>
            <a:pPr marL="285750" indent="-285750" defTabSz="912813" eaLnBrk="1" hangingPunct="1">
              <a:buNone/>
            </a:pPr>
            <a:endParaRPr lang="en-US" sz="2800" u="sng" dirty="0" smtClean="0">
              <a:solidFill>
                <a:schemeClr val="bg1"/>
              </a:solidFill>
            </a:endParaRPr>
          </a:p>
          <a:p>
            <a:pPr marL="285750" indent="-285750" defTabSz="912813" eaLnBrk="1" hangingPunct="1">
              <a:buFont typeface="Courier New" pitchFamily="49" charset="0"/>
              <a:buChar char="o"/>
            </a:pPr>
            <a:r>
              <a:rPr lang="en-US" sz="2800" dirty="0" smtClean="0">
                <a:solidFill>
                  <a:schemeClr val="bg1"/>
                </a:solidFill>
              </a:rPr>
              <a:t> Rebate Fund</a:t>
            </a: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457200" y="619246"/>
            <a:ext cx="8458200" cy="4985980"/>
          </a:xfrm>
          <a:prstGeom prst="rect">
            <a:avLst/>
          </a:prstGeom>
          <a:noFill/>
          <a:ln w="9525">
            <a:noFill/>
            <a:miter lim="800000"/>
            <a:headEnd/>
            <a:tailEnd/>
          </a:ln>
        </p:spPr>
        <p:txBody>
          <a:bodyPr wrap="square" lIns="0" tIns="0" rIns="0" bIns="0" anchor="ctr">
            <a:spAutoFit/>
          </a:bodyPr>
          <a:lstStyle/>
          <a:p>
            <a:pPr marL="914400" indent="-914400">
              <a:lnSpc>
                <a:spcPct val="200000"/>
              </a:lnSpc>
            </a:pPr>
            <a:r>
              <a:rPr lang="en-US" sz="3600" b="1" u="sng" dirty="0" smtClean="0">
                <a:solidFill>
                  <a:schemeClr val="bg1"/>
                </a:solidFill>
              </a:rPr>
              <a:t>Sections of Trust Agreement to Review</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157489"/>
            <a:ext cx="12115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30 Years of Investing</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066800"/>
            <a:ext cx="8382000" cy="52578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2800" b="1" i="1" dirty="0" smtClean="0">
              <a:latin typeface="Arial Narrow" pitchFamily="34" charset="0"/>
            </a:endParaRPr>
          </a:p>
          <a:p>
            <a:pPr marL="285750" indent="-285750" defTabSz="912813" eaLnBrk="1" hangingPunct="1">
              <a:buFont typeface="Courier New" pitchFamily="49" charset="0"/>
              <a:buChar char="o"/>
            </a:pPr>
            <a:r>
              <a:rPr lang="en-US" sz="2800" dirty="0" smtClean="0">
                <a:solidFill>
                  <a:schemeClr val="bg1"/>
                </a:solidFill>
              </a:rPr>
              <a:t> Are they permitted?</a:t>
            </a:r>
          </a:p>
          <a:p>
            <a:pPr marL="285750" indent="-285750" defTabSz="912813" eaLnBrk="1" hangingPunct="1">
              <a:buNone/>
            </a:pPr>
            <a:endParaRPr lang="en-US" sz="2800" dirty="0" smtClean="0">
              <a:solidFill>
                <a:schemeClr val="bg1"/>
              </a:solidFill>
            </a:endParaRPr>
          </a:p>
          <a:p>
            <a:pPr marL="285750" indent="-285750" defTabSz="912813" eaLnBrk="1" hangingPunct="1">
              <a:buFont typeface="Courier New" pitchFamily="49" charset="0"/>
              <a:buChar char="o"/>
            </a:pPr>
            <a:r>
              <a:rPr lang="en-US" sz="2800" dirty="0" smtClean="0">
                <a:solidFill>
                  <a:schemeClr val="bg1"/>
                </a:solidFill>
              </a:rPr>
              <a:t> Are you maximizing yield?  Do you want to?</a:t>
            </a:r>
          </a:p>
          <a:p>
            <a:pPr marL="285750" indent="-285750" defTabSz="912813" eaLnBrk="1" hangingPunct="1">
              <a:buNone/>
            </a:pPr>
            <a:endParaRPr lang="en-US" sz="2800" dirty="0" smtClean="0">
              <a:solidFill>
                <a:schemeClr val="bg1"/>
              </a:solidFill>
            </a:endParaRPr>
          </a:p>
          <a:p>
            <a:pPr marL="285750" indent="-285750" defTabSz="912813" eaLnBrk="1" hangingPunct="1">
              <a:buFont typeface="Courier New" pitchFamily="49" charset="0"/>
              <a:buChar char="o"/>
            </a:pPr>
            <a:r>
              <a:rPr lang="en-US" sz="2800" dirty="0" smtClean="0">
                <a:solidFill>
                  <a:schemeClr val="bg1"/>
                </a:solidFill>
              </a:rPr>
              <a:t> Liquidity </a:t>
            </a:r>
          </a:p>
          <a:p>
            <a:pPr marL="285750" indent="-285750" defTabSz="912813" eaLnBrk="1" hangingPunct="1">
              <a:buNone/>
            </a:pPr>
            <a:endParaRPr lang="en-US" sz="2800" u="sng" dirty="0" smtClean="0">
              <a:solidFill>
                <a:schemeClr val="bg1"/>
              </a:solidFill>
            </a:endParaRPr>
          </a:p>
          <a:p>
            <a:pPr marL="285750" indent="-285750" defTabSz="912813" eaLnBrk="1" hangingPunct="1">
              <a:buFont typeface="Courier New" pitchFamily="49" charset="0"/>
              <a:buChar char="o"/>
            </a:pPr>
            <a:r>
              <a:rPr lang="en-US" sz="2800" dirty="0" smtClean="0">
                <a:solidFill>
                  <a:schemeClr val="bg1"/>
                </a:solidFill>
              </a:rPr>
              <a:t> And what about arbitrage/rebate?</a:t>
            </a: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457200" y="619246"/>
            <a:ext cx="8458200" cy="4985980"/>
          </a:xfrm>
          <a:prstGeom prst="rect">
            <a:avLst/>
          </a:prstGeom>
          <a:noFill/>
          <a:ln w="9525">
            <a:noFill/>
            <a:miter lim="800000"/>
            <a:headEnd/>
            <a:tailEnd/>
          </a:ln>
        </p:spPr>
        <p:txBody>
          <a:bodyPr wrap="square" lIns="0" tIns="0" rIns="0" bIns="0" anchor="ctr">
            <a:spAutoFit/>
          </a:bodyPr>
          <a:lstStyle/>
          <a:p>
            <a:pPr marL="914400" indent="-914400">
              <a:lnSpc>
                <a:spcPct val="200000"/>
              </a:lnSpc>
            </a:pPr>
            <a:r>
              <a:rPr lang="en-US" sz="3600" b="1" u="sng" dirty="0" smtClean="0">
                <a:solidFill>
                  <a:schemeClr val="bg1"/>
                </a:solidFill>
              </a:rPr>
              <a:t>Investments</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157489"/>
            <a:ext cx="12115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30 Years of Investing</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990600"/>
            <a:ext cx="8382000" cy="53340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2800" b="1" i="1" dirty="0" smtClean="0">
              <a:latin typeface="Arial Narrow" pitchFamily="34" charset="0"/>
            </a:endParaRPr>
          </a:p>
          <a:p>
            <a:pPr marL="285750" indent="-285750" defTabSz="912813" eaLnBrk="1" hangingPunct="1">
              <a:buFont typeface="Courier New" pitchFamily="49" charset="0"/>
              <a:buChar char="o"/>
            </a:pPr>
            <a:r>
              <a:rPr lang="en-US" sz="2800" dirty="0" smtClean="0">
                <a:solidFill>
                  <a:schemeClr val="bg1"/>
                </a:solidFill>
              </a:rPr>
              <a:t> Investing is your responsibility</a:t>
            </a:r>
          </a:p>
          <a:p>
            <a:pPr marL="285750" indent="-285750" defTabSz="912813" eaLnBrk="1" hangingPunct="1">
              <a:buFont typeface="Courier New" pitchFamily="49" charset="0"/>
              <a:buChar char="o"/>
            </a:pPr>
            <a:r>
              <a:rPr lang="en-US" sz="2800" b="1" i="1" dirty="0" smtClean="0">
                <a:solidFill>
                  <a:schemeClr val="bg1"/>
                </a:solidFill>
                <a:latin typeface="Arial Narrow" pitchFamily="34" charset="0"/>
              </a:rPr>
              <a:t> </a:t>
            </a:r>
            <a:r>
              <a:rPr lang="en-US" sz="2800" dirty="0" smtClean="0">
                <a:solidFill>
                  <a:schemeClr val="bg1"/>
                </a:solidFill>
              </a:rPr>
              <a:t>Understand Arbitrage</a:t>
            </a:r>
          </a:p>
          <a:p>
            <a:pPr marL="285750" indent="-285750" defTabSz="912813" eaLnBrk="1" hangingPunct="1">
              <a:buNone/>
            </a:pPr>
            <a:endParaRPr lang="en-US" sz="2800" b="1" i="1" dirty="0" smtClean="0">
              <a:solidFill>
                <a:schemeClr val="bg1"/>
              </a:solidFill>
              <a:latin typeface="Arial Narrow" pitchFamily="34" charset="0"/>
            </a:endParaRPr>
          </a:p>
          <a:p>
            <a:pPr marL="285750" indent="-285750" defTabSz="912813" eaLnBrk="1" hangingPunct="1">
              <a:lnSpc>
                <a:spcPts val="4300"/>
              </a:lnSpc>
              <a:buNone/>
            </a:pPr>
            <a:r>
              <a:rPr lang="en-US" sz="3600" u="sng" dirty="0" smtClean="0">
                <a:solidFill>
                  <a:schemeClr val="bg1"/>
                </a:solidFill>
                <a:latin typeface="Franklin Gothic Book" pitchFamily="34" charset="0"/>
              </a:rPr>
              <a:t>What does your Trustee Do?</a:t>
            </a:r>
            <a:endParaRPr lang="en-US" sz="3600" dirty="0" smtClean="0">
              <a:solidFill>
                <a:schemeClr val="bg1"/>
              </a:solidFill>
              <a:latin typeface="Franklin Gothic Book" pitchFamily="34" charset="0"/>
            </a:endParaRPr>
          </a:p>
          <a:p>
            <a:pPr marL="285750" indent="-285750" defTabSz="912813" eaLnBrk="1" hangingPunct="1">
              <a:lnSpc>
                <a:spcPts val="4300"/>
              </a:lnSpc>
              <a:spcBef>
                <a:spcPts val="0"/>
              </a:spcBef>
              <a:buFont typeface="Courier New" pitchFamily="49" charset="0"/>
              <a:buChar char="o"/>
            </a:pPr>
            <a:r>
              <a:rPr lang="en-US" sz="2800" dirty="0" smtClean="0">
                <a:solidFill>
                  <a:schemeClr val="bg1"/>
                </a:solidFill>
              </a:rPr>
              <a:t> Remind our clients then Arbitrage calculations</a:t>
            </a:r>
          </a:p>
          <a:p>
            <a:pPr marL="285750" indent="-285750" defTabSz="912813" eaLnBrk="1" hangingPunct="1">
              <a:spcBef>
                <a:spcPts val="0"/>
              </a:spcBef>
              <a:buNone/>
            </a:pPr>
            <a:r>
              <a:rPr lang="en-US" sz="2800" dirty="0" smtClean="0">
                <a:solidFill>
                  <a:schemeClr val="bg1"/>
                </a:solidFill>
              </a:rPr>
              <a:t>	 are due</a:t>
            </a:r>
          </a:p>
          <a:p>
            <a:pPr marL="285750" indent="-285750" defTabSz="912813" eaLnBrk="1" hangingPunct="1">
              <a:spcBef>
                <a:spcPts val="0"/>
              </a:spcBef>
              <a:buFont typeface="Courier New" pitchFamily="49" charset="0"/>
              <a:buChar char="o"/>
            </a:pPr>
            <a:r>
              <a:rPr lang="en-US" sz="2800" dirty="0" smtClean="0">
                <a:solidFill>
                  <a:schemeClr val="bg1"/>
                </a:solidFill>
              </a:rPr>
              <a:t> Be aware of liquidity</a:t>
            </a:r>
          </a:p>
          <a:p>
            <a:pPr marL="285750" indent="-285750" defTabSz="912813" eaLnBrk="1" hangingPunct="1">
              <a:spcBef>
                <a:spcPts val="0"/>
              </a:spcBef>
              <a:buFont typeface="Courier New" pitchFamily="49" charset="0"/>
              <a:buChar char="o"/>
            </a:pPr>
            <a:r>
              <a:rPr lang="en-US" sz="2800" dirty="0" smtClean="0">
                <a:solidFill>
                  <a:schemeClr val="bg1"/>
                </a:solidFill>
              </a:rPr>
              <a:t> Communicate</a:t>
            </a:r>
          </a:p>
          <a:p>
            <a:pPr marL="285750" indent="-285750" defTabSz="912813" eaLnBrk="1" hangingPunct="1">
              <a:spcBef>
                <a:spcPts val="0"/>
              </a:spcBef>
              <a:buFont typeface="Courier New" pitchFamily="49" charset="0"/>
              <a:buChar char="o"/>
            </a:pPr>
            <a:r>
              <a:rPr lang="en-US" sz="2800" dirty="0" smtClean="0">
                <a:solidFill>
                  <a:schemeClr val="bg1"/>
                </a:solidFill>
              </a:rPr>
              <a:t> Be cognizant of premiums/discounts</a:t>
            </a: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304800" y="996903"/>
            <a:ext cx="8610600" cy="3877985"/>
          </a:xfrm>
          <a:prstGeom prst="rect">
            <a:avLst/>
          </a:prstGeom>
          <a:noFill/>
          <a:ln w="9525">
            <a:noFill/>
            <a:miter lim="800000"/>
            <a:headEnd/>
            <a:tailEnd/>
          </a:ln>
        </p:spPr>
        <p:txBody>
          <a:bodyPr wrap="square" lIns="0" tIns="0" rIns="0" bIns="0" anchor="ctr">
            <a:spAutoFit/>
          </a:bodyPr>
          <a:lstStyle/>
          <a:p>
            <a:pPr marL="914400" indent="-914400">
              <a:lnSpc>
                <a:spcPct val="200000"/>
              </a:lnSpc>
            </a:pPr>
            <a:r>
              <a:rPr lang="en-US" sz="3600" u="sng" dirty="0" smtClean="0">
                <a:solidFill>
                  <a:schemeClr val="bg1"/>
                </a:solidFill>
              </a:rPr>
              <a:t>What should an Issuer do?</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57954"/>
            <a:ext cx="121158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Issuer &amp; Trustee Working Together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(Investments)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5"/>
          <p:cNvSpPr>
            <a:spLocks noChangeArrowheads="1"/>
          </p:cNvSpPr>
          <p:nvPr/>
        </p:nvSpPr>
        <p:spPr bwMode="auto">
          <a:xfrm>
            <a:off x="0" y="990600"/>
            <a:ext cx="8763000" cy="4419600"/>
          </a:xfrm>
          <a:prstGeom prst="rect">
            <a:avLst/>
          </a:prstGeom>
          <a:noFill/>
          <a:ln w="9525">
            <a:noFill/>
            <a:miter lim="800000"/>
            <a:headEnd/>
            <a:tailEnd/>
          </a:ln>
        </p:spPr>
        <p:txBody>
          <a:bodyPr anchor="ctr"/>
          <a:lstStyle/>
          <a:p>
            <a:pPr algn="ctr"/>
            <a:r>
              <a:rPr lang="en-US" sz="4800" u="sng" dirty="0" smtClean="0">
                <a:solidFill>
                  <a:schemeClr val="bg1"/>
                </a:solidFill>
                <a:latin typeface="Times New Roman" pitchFamily="18" charset="0"/>
                <a:cs typeface="Times New Roman" pitchFamily="18" charset="0"/>
              </a:rPr>
              <a:t>The Trustee’s Perspective</a:t>
            </a:r>
          </a:p>
          <a:p>
            <a:pPr algn="ctr"/>
            <a:r>
              <a:rPr lang="en-US" sz="4800" dirty="0" smtClean="0">
                <a:solidFill>
                  <a:schemeClr val="bg1"/>
                </a:solidFill>
                <a:latin typeface="Times New Roman" pitchFamily="18" charset="0"/>
                <a:cs typeface="Times New Roman" pitchFamily="18" charset="0"/>
              </a:rPr>
              <a:t>The Morning After…and the</a:t>
            </a:r>
          </a:p>
          <a:p>
            <a:pPr algn="ctr"/>
            <a:r>
              <a:rPr lang="en-US" sz="4800" dirty="0" smtClean="0">
                <a:solidFill>
                  <a:schemeClr val="bg1"/>
                </a:solidFill>
                <a:latin typeface="Times New Roman" pitchFamily="18" charset="0"/>
                <a:cs typeface="Times New Roman" pitchFamily="18" charset="0"/>
              </a:rPr>
              <a:t>Next 30 years</a:t>
            </a:r>
          </a:p>
          <a:p>
            <a:pPr algn="ctr"/>
            <a:endParaRPr lang="en-US" sz="4800" dirty="0" smtClean="0">
              <a:solidFill>
                <a:schemeClr val="bg1"/>
              </a:solidFill>
              <a:latin typeface="Times New Roman" pitchFamily="18" charset="0"/>
              <a:cs typeface="Times New Roman" pitchFamily="18" charset="0"/>
            </a:endParaRPr>
          </a:p>
          <a:p>
            <a:pPr algn="ctr"/>
            <a:r>
              <a:rPr lang="en-US" sz="3200" i="1" dirty="0" smtClean="0">
                <a:solidFill>
                  <a:schemeClr val="bg1"/>
                </a:solidFill>
                <a:latin typeface="Times New Roman" pitchFamily="18" charset="0"/>
                <a:cs typeface="Times New Roman" pitchFamily="18" charset="0"/>
              </a:rPr>
              <a:t>John Deleray, Wilmington Trust</a:t>
            </a:r>
          </a:p>
          <a:p>
            <a:pPr algn="ctr"/>
            <a:r>
              <a:rPr lang="en-US" sz="3200" i="1" dirty="0" smtClean="0">
                <a:solidFill>
                  <a:schemeClr val="bg1"/>
                </a:solidFill>
                <a:latin typeface="Times New Roman" pitchFamily="18" charset="0"/>
                <a:cs typeface="Times New Roman" pitchFamily="18" charset="0"/>
              </a:rPr>
              <a:t>VP – Director, Pacific Region Sales &amp; Marketing</a:t>
            </a:r>
            <a:endParaRPr lang="en-US" sz="3200" i="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066800"/>
            <a:ext cx="8382000" cy="5257800"/>
          </a:xfrm>
          <a:noFill/>
        </p:spPr>
        <p:txBody>
          <a:bodyPr lIns="92075" tIns="46038" rIns="92075" bIns="46038"/>
          <a:lstStyle/>
          <a:p>
            <a:pPr marL="285750" indent="-285750" defTabSz="912813" eaLnBrk="1" hangingPunct="1">
              <a:buFontTx/>
              <a:buNone/>
            </a:pPr>
            <a:endParaRPr lang="en-US" sz="2800" b="1" i="1" dirty="0" smtClean="0">
              <a:latin typeface="Arial Narrow" pitchFamily="34" charset="0"/>
            </a:endParaRPr>
          </a:p>
          <a:p>
            <a:pPr marL="285750" indent="-285750" defTabSz="912813" eaLnBrk="1" hangingPunct="1">
              <a:buFont typeface="Courier New" pitchFamily="49" charset="0"/>
              <a:buChar char="o"/>
            </a:pPr>
            <a:r>
              <a:rPr lang="en-US" sz="2800" dirty="0" smtClean="0">
                <a:solidFill>
                  <a:schemeClr val="bg1"/>
                </a:solidFill>
              </a:rPr>
              <a:t> Interest being calculated correctly?</a:t>
            </a:r>
          </a:p>
          <a:p>
            <a:pPr marL="285750" indent="-285750" defTabSz="912813" eaLnBrk="1" hangingPunct="1">
              <a:buFont typeface="Courier New" pitchFamily="49" charset="0"/>
              <a:buChar char="o"/>
            </a:pPr>
            <a:r>
              <a:rPr lang="en-US" sz="2800" b="1" i="1" dirty="0" smtClean="0">
                <a:solidFill>
                  <a:schemeClr val="bg1"/>
                </a:solidFill>
                <a:latin typeface="Arial Narrow" pitchFamily="34" charset="0"/>
              </a:rPr>
              <a:t> </a:t>
            </a:r>
            <a:r>
              <a:rPr lang="en-US" sz="2800" dirty="0" smtClean="0">
                <a:solidFill>
                  <a:schemeClr val="bg1"/>
                </a:solidFill>
              </a:rPr>
              <a:t>GIC provider in balance with trustee?</a:t>
            </a:r>
          </a:p>
          <a:p>
            <a:pPr marL="285750" indent="-285750" defTabSz="912813" eaLnBrk="1" hangingPunct="1">
              <a:buFont typeface="Courier New" pitchFamily="49" charset="0"/>
              <a:buChar char="o"/>
            </a:pPr>
            <a:r>
              <a:rPr lang="en-US" sz="2800" dirty="0" smtClean="0">
                <a:solidFill>
                  <a:schemeClr val="bg1"/>
                </a:solidFill>
              </a:rPr>
              <a:t> Most important in Project Funds</a:t>
            </a:r>
          </a:p>
          <a:p>
            <a:pPr marL="285750" indent="-285750" defTabSz="912813" eaLnBrk="1" hangingPunct="1">
              <a:buFont typeface="Courier New" pitchFamily="49" charset="0"/>
              <a:buChar char="o"/>
            </a:pPr>
            <a:r>
              <a:rPr lang="en-US" sz="2800" dirty="0" smtClean="0">
                <a:solidFill>
                  <a:schemeClr val="bg1"/>
                </a:solidFill>
              </a:rPr>
              <a:t> Downgrade? </a:t>
            </a:r>
          </a:p>
          <a:p>
            <a:pPr marL="285750" indent="-285750" defTabSz="912813" eaLnBrk="1" hangingPunct="1">
              <a:buFont typeface="Courier New" pitchFamily="49" charset="0"/>
              <a:buChar char="o"/>
            </a:pPr>
            <a:endParaRPr lang="en-US" sz="2800" b="1" i="1" dirty="0" smtClean="0">
              <a:solidFill>
                <a:schemeClr val="bg1"/>
              </a:solidFill>
              <a:latin typeface="Arial Narrow" pitchFamily="34" charset="0"/>
            </a:endParaRPr>
          </a:p>
          <a:p>
            <a:pPr marL="285750" indent="-285750" defTabSz="912813" eaLnBrk="1" hangingPunct="1">
              <a:buNone/>
            </a:pPr>
            <a:r>
              <a:rPr lang="en-US" sz="3600" u="sng" dirty="0" smtClean="0">
                <a:solidFill>
                  <a:schemeClr val="bg1"/>
                </a:solidFill>
                <a:latin typeface="Franklin Gothic Book" pitchFamily="34" charset="0"/>
              </a:rPr>
              <a:t>Possible Repercussions:</a:t>
            </a:r>
            <a:endParaRPr lang="en-US" sz="2800" u="sng" dirty="0" smtClean="0">
              <a:solidFill>
                <a:schemeClr val="bg1"/>
              </a:solidFill>
            </a:endParaRPr>
          </a:p>
          <a:p>
            <a:pPr marL="285750" indent="-285750" defTabSz="912813" eaLnBrk="1" hangingPunct="1">
              <a:buFont typeface="Courier New" pitchFamily="49" charset="0"/>
              <a:buChar char="o"/>
            </a:pPr>
            <a:r>
              <a:rPr lang="en-US" sz="2800" dirty="0" smtClean="0">
                <a:solidFill>
                  <a:schemeClr val="bg1"/>
                </a:solidFill>
              </a:rPr>
              <a:t> Incorrect balance in trust</a:t>
            </a:r>
          </a:p>
          <a:p>
            <a:pPr marL="285750" indent="-285750" defTabSz="912813" eaLnBrk="1" hangingPunct="1">
              <a:spcBef>
                <a:spcPts val="0"/>
              </a:spcBef>
              <a:buFont typeface="Courier New" pitchFamily="49" charset="0"/>
              <a:buChar char="o"/>
            </a:pPr>
            <a:r>
              <a:rPr lang="en-US" sz="2800" dirty="0" smtClean="0">
                <a:solidFill>
                  <a:schemeClr val="bg1"/>
                </a:solidFill>
              </a:rPr>
              <a:t> All possible earnings not received</a:t>
            </a:r>
          </a:p>
          <a:p>
            <a:pPr marL="285750" indent="-285750" defTabSz="912813" eaLnBrk="1" hangingPunct="1">
              <a:spcBef>
                <a:spcPts val="0"/>
              </a:spcBef>
              <a:buFont typeface="Courier New" pitchFamily="49" charset="0"/>
              <a:buChar char="o"/>
            </a:pPr>
            <a:r>
              <a:rPr lang="en-US" sz="2800" dirty="0" smtClean="0">
                <a:solidFill>
                  <a:schemeClr val="bg1"/>
                </a:solidFill>
              </a:rPr>
              <a:t> Liquidation  </a:t>
            </a:r>
          </a:p>
          <a:p>
            <a:pPr marL="285750" indent="-285750" defTabSz="912813" eaLnBrk="1" hangingPunct="1">
              <a:spcBef>
                <a:spcPts val="0"/>
              </a:spcBef>
              <a:buFont typeface="Courier New" pitchFamily="49" charset="0"/>
              <a:buChar char="o"/>
            </a:pPr>
            <a:endParaRPr lang="en-US" sz="2800" dirty="0" smtClean="0">
              <a:solidFill>
                <a:schemeClr val="bg1"/>
              </a:solidFill>
            </a:endParaRP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304800" y="619246"/>
            <a:ext cx="8610600" cy="4985980"/>
          </a:xfrm>
          <a:prstGeom prst="rect">
            <a:avLst/>
          </a:prstGeom>
          <a:noFill/>
          <a:ln w="9525">
            <a:noFill/>
            <a:miter lim="800000"/>
            <a:headEnd/>
            <a:tailEnd/>
          </a:ln>
        </p:spPr>
        <p:txBody>
          <a:bodyPr wrap="square" lIns="0" tIns="0" rIns="0" bIns="0" anchor="ctr">
            <a:spAutoFit/>
          </a:bodyPr>
          <a:lstStyle/>
          <a:p>
            <a:pPr marL="914400" indent="-914400">
              <a:lnSpc>
                <a:spcPct val="200000"/>
              </a:lnSpc>
            </a:pPr>
            <a:r>
              <a:rPr lang="en-US" sz="3600" u="sng" dirty="0" smtClean="0">
                <a:solidFill>
                  <a:schemeClr val="bg1"/>
                </a:solidFill>
              </a:rPr>
              <a:t>Guaranteed Investment Contracts</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157489"/>
            <a:ext cx="12115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30 Years of GIC-</a:t>
            </a:r>
            <a:r>
              <a:rPr lang="en-US" sz="2800" b="1" dirty="0" err="1" smtClean="0">
                <a:latin typeface="Times New Roman" pitchFamily="18" charset="0"/>
                <a:cs typeface="Times New Roman" pitchFamily="18" charset="0"/>
              </a:rPr>
              <a:t>ness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066800"/>
            <a:ext cx="8382000" cy="5257800"/>
          </a:xfrm>
          <a:noFill/>
        </p:spPr>
        <p:txBody>
          <a:bodyPr lIns="92075" tIns="46038" rIns="92075" bIns="46038"/>
          <a:lstStyle/>
          <a:p>
            <a:pPr marL="285750" indent="-285750" defTabSz="912813" eaLnBrk="1" hangingPunct="1">
              <a:buNone/>
            </a:pPr>
            <a:endParaRPr lang="en-US" sz="2400" b="1" dirty="0" smtClean="0"/>
          </a:p>
          <a:p>
            <a:pPr marL="285750" indent="-285750" defTabSz="912813" eaLnBrk="1" hangingPunct="1">
              <a:buNone/>
            </a:pPr>
            <a:endParaRPr lang="en-US" sz="2800" b="1" i="1" dirty="0" smtClean="0">
              <a:solidFill>
                <a:schemeClr val="bg1"/>
              </a:solidFill>
              <a:latin typeface="Arial Narrow" pitchFamily="34" charset="0"/>
            </a:endParaRPr>
          </a:p>
          <a:p>
            <a:pPr marL="285750" indent="-285750" defTabSz="912813" eaLnBrk="1" hangingPunct="1">
              <a:buNone/>
            </a:pPr>
            <a:r>
              <a:rPr lang="en-US" sz="2800" u="sng" dirty="0" smtClean="0">
                <a:solidFill>
                  <a:schemeClr val="bg1"/>
                </a:solidFill>
              </a:rPr>
              <a:t>Example: $20mm Project Fund</a:t>
            </a:r>
          </a:p>
          <a:p>
            <a:pPr marL="285750" indent="-285750" defTabSz="912813" eaLnBrk="1" hangingPunct="1">
              <a:spcBef>
                <a:spcPts val="0"/>
              </a:spcBef>
              <a:buFont typeface="Courier New" pitchFamily="49" charset="0"/>
              <a:buChar char="o"/>
            </a:pPr>
            <a:r>
              <a:rPr lang="en-US" sz="2800" dirty="0" smtClean="0">
                <a:solidFill>
                  <a:schemeClr val="bg1"/>
                </a:solidFill>
              </a:rPr>
              <a:t> Issuer sends: $3mm Requisition to Trustee (to </a:t>
            </a:r>
          </a:p>
          <a:p>
            <a:pPr marL="285750" indent="-285750" defTabSz="912813" eaLnBrk="1" hangingPunct="1">
              <a:spcBef>
                <a:spcPts val="0"/>
              </a:spcBef>
              <a:buNone/>
            </a:pPr>
            <a:r>
              <a:rPr lang="en-US" sz="2800" dirty="0" smtClean="0">
                <a:solidFill>
                  <a:schemeClr val="bg1"/>
                </a:solidFill>
              </a:rPr>
              <a:t>    pay contractor)</a:t>
            </a:r>
          </a:p>
          <a:p>
            <a:pPr marL="285750" indent="-285750" defTabSz="912813" eaLnBrk="1" hangingPunct="1">
              <a:spcBef>
                <a:spcPts val="0"/>
              </a:spcBef>
              <a:buNone/>
            </a:pPr>
            <a:endParaRPr lang="en-US" sz="2800" dirty="0" smtClean="0">
              <a:solidFill>
                <a:schemeClr val="bg1"/>
              </a:solidFill>
            </a:endParaRPr>
          </a:p>
          <a:p>
            <a:pPr marL="285750" indent="-285750" defTabSz="912813" eaLnBrk="1" hangingPunct="1">
              <a:spcBef>
                <a:spcPts val="0"/>
              </a:spcBef>
              <a:buFont typeface="Courier New" pitchFamily="49" charset="0"/>
              <a:buChar char="o"/>
            </a:pPr>
            <a:r>
              <a:rPr lang="en-US" sz="2800" dirty="0" smtClean="0">
                <a:solidFill>
                  <a:schemeClr val="bg1"/>
                </a:solidFill>
              </a:rPr>
              <a:t> Trustee draws on GIC</a:t>
            </a:r>
          </a:p>
          <a:p>
            <a:pPr marL="285750" indent="-285750" defTabSz="912813" eaLnBrk="1" hangingPunct="1">
              <a:spcBef>
                <a:spcPts val="0"/>
              </a:spcBef>
              <a:buNone/>
            </a:pPr>
            <a:endParaRPr lang="en-US" sz="2800" dirty="0" smtClean="0">
              <a:solidFill>
                <a:schemeClr val="bg1"/>
              </a:solidFill>
            </a:endParaRPr>
          </a:p>
          <a:p>
            <a:pPr marL="285750" indent="-285750" defTabSz="912813" eaLnBrk="1" hangingPunct="1">
              <a:spcBef>
                <a:spcPts val="0"/>
              </a:spcBef>
              <a:buFont typeface="Courier New" pitchFamily="49" charset="0"/>
              <a:buChar char="o"/>
            </a:pPr>
            <a:r>
              <a:rPr lang="en-US" sz="2800" dirty="0" smtClean="0">
                <a:solidFill>
                  <a:schemeClr val="bg1"/>
                </a:solidFill>
              </a:rPr>
              <a:t> GIC statement shows $17mm</a:t>
            </a:r>
          </a:p>
          <a:p>
            <a:pPr marL="285750" indent="-285750" defTabSz="912813" eaLnBrk="1" hangingPunct="1">
              <a:spcBef>
                <a:spcPts val="0"/>
              </a:spcBef>
              <a:buNone/>
            </a:pPr>
            <a:endParaRPr lang="en-US" sz="2800" dirty="0" smtClean="0">
              <a:solidFill>
                <a:schemeClr val="bg1"/>
              </a:solidFill>
            </a:endParaRPr>
          </a:p>
          <a:p>
            <a:pPr marL="285750" indent="-285750" defTabSz="912813" eaLnBrk="1" hangingPunct="1">
              <a:spcBef>
                <a:spcPts val="0"/>
              </a:spcBef>
              <a:buFont typeface="Courier New" pitchFamily="49" charset="0"/>
              <a:buChar char="o"/>
            </a:pPr>
            <a:r>
              <a:rPr lang="en-US" sz="2800" dirty="0" smtClean="0">
                <a:solidFill>
                  <a:schemeClr val="bg1"/>
                </a:solidFill>
              </a:rPr>
              <a:t> Trustee statement shows???</a:t>
            </a:r>
          </a:p>
          <a:p>
            <a:pPr marL="285750" indent="-285750" defTabSz="912813" eaLnBrk="1" hangingPunct="1">
              <a:spcBef>
                <a:spcPts val="0"/>
              </a:spcBef>
              <a:buFont typeface="Courier New" pitchFamily="49" charset="0"/>
              <a:buChar char="o"/>
            </a:pPr>
            <a:endParaRPr lang="en-US" sz="2800" dirty="0" smtClean="0">
              <a:solidFill>
                <a:schemeClr val="bg1"/>
              </a:solidFill>
            </a:endParaRP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457200" y="803912"/>
            <a:ext cx="8458200" cy="4616648"/>
          </a:xfrm>
          <a:prstGeom prst="rect">
            <a:avLst/>
          </a:prstGeom>
          <a:noFill/>
          <a:ln w="9525">
            <a:noFill/>
            <a:miter lim="800000"/>
            <a:headEnd/>
            <a:tailEnd/>
          </a:ln>
        </p:spPr>
        <p:txBody>
          <a:bodyPr wrap="square" lIns="0" tIns="0" rIns="0" bIns="0" anchor="ctr">
            <a:spAutoFit/>
          </a:bodyPr>
          <a:lstStyle/>
          <a:p>
            <a:pPr marL="914400" indent="-914400">
              <a:lnSpc>
                <a:spcPct val="200000"/>
              </a:lnSpc>
            </a:pPr>
            <a:r>
              <a:rPr lang="en-US" sz="2400" dirty="0" smtClean="0">
                <a:solidFill>
                  <a:schemeClr val="bg1"/>
                </a:solidFill>
              </a:rPr>
              <a:t>Decreases in GIC Balances are  MANUAL entries for a Trustee</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157489"/>
            <a:ext cx="12115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30 Years of GIC-</a:t>
            </a:r>
            <a:r>
              <a:rPr lang="en-US" sz="2800" b="1" dirty="0" err="1" smtClean="0">
                <a:latin typeface="Times New Roman" pitchFamily="18" charset="0"/>
                <a:cs typeface="Times New Roman" pitchFamily="18" charset="0"/>
              </a:rPr>
              <a:t>ness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6146">
                                            <p:txEl>
                                              <p:pRg st="6" end="6"/>
                                            </p:txEl>
                                          </p:spTgt>
                                        </p:tgtEl>
                                        <p:attrNameLst>
                                          <p:attrName>style.visibility</p:attrName>
                                        </p:attrNameLst>
                                      </p:cBhvr>
                                      <p:to>
                                        <p:strVal val="visible"/>
                                      </p:to>
                                    </p:set>
                                    <p:animEffect transition="in" filter="fade">
                                      <p:cBhvr>
                                        <p:cTn id="7" dur="1000"/>
                                        <p:tgtEl>
                                          <p:spTgt spid="6146">
                                            <p:txEl>
                                              <p:pRg st="6" end="6"/>
                                            </p:txEl>
                                          </p:spTgt>
                                        </p:tgtEl>
                                      </p:cBhvr>
                                    </p:animEffect>
                                    <p:anim calcmode="lin" valueType="num">
                                      <p:cBhvr>
                                        <p:cTn id="8" dur="1000" fill="hold"/>
                                        <p:tgtEl>
                                          <p:spTgt spid="6146">
                                            <p:txEl>
                                              <p:pRg st="6" end="6"/>
                                            </p:txEl>
                                          </p:spTgt>
                                        </p:tgtEl>
                                        <p:attrNameLst>
                                          <p:attrName>ppt_x</p:attrName>
                                        </p:attrNameLst>
                                      </p:cBhvr>
                                      <p:tavLst>
                                        <p:tav tm="0">
                                          <p:val>
                                            <p:strVal val="#ppt_x-.1"/>
                                          </p:val>
                                        </p:tav>
                                        <p:tav tm="100000">
                                          <p:val>
                                            <p:strVal val="#ppt_x"/>
                                          </p:val>
                                        </p:tav>
                                      </p:tavLst>
                                    </p:anim>
                                    <p:anim calcmode="lin" valueType="num">
                                      <p:cBhvr>
                                        <p:cTn id="9" dur="1000" fill="hold"/>
                                        <p:tgtEl>
                                          <p:spTgt spid="6146">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6146">
                                            <p:txEl>
                                              <p:pRg st="8" end="8"/>
                                            </p:txEl>
                                          </p:spTgt>
                                        </p:tgtEl>
                                        <p:attrNameLst>
                                          <p:attrName>style.visibility</p:attrName>
                                        </p:attrNameLst>
                                      </p:cBhvr>
                                      <p:to>
                                        <p:strVal val="visible"/>
                                      </p:to>
                                    </p:set>
                                    <p:animEffect transition="in" filter="fade">
                                      <p:cBhvr>
                                        <p:cTn id="14" dur="1000"/>
                                        <p:tgtEl>
                                          <p:spTgt spid="6146">
                                            <p:txEl>
                                              <p:pRg st="8" end="8"/>
                                            </p:txEl>
                                          </p:spTgt>
                                        </p:tgtEl>
                                      </p:cBhvr>
                                    </p:animEffect>
                                    <p:anim calcmode="lin" valueType="num">
                                      <p:cBhvr>
                                        <p:cTn id="15" dur="1000" fill="hold"/>
                                        <p:tgtEl>
                                          <p:spTgt spid="6146">
                                            <p:txEl>
                                              <p:pRg st="8" end="8"/>
                                            </p:txEl>
                                          </p:spTgt>
                                        </p:tgtEl>
                                        <p:attrNameLst>
                                          <p:attrName>ppt_x</p:attrName>
                                        </p:attrNameLst>
                                      </p:cBhvr>
                                      <p:tavLst>
                                        <p:tav tm="0">
                                          <p:val>
                                            <p:strVal val="#ppt_x-.1"/>
                                          </p:val>
                                        </p:tav>
                                        <p:tav tm="100000">
                                          <p:val>
                                            <p:strVal val="#ppt_x"/>
                                          </p:val>
                                        </p:tav>
                                      </p:tavLst>
                                    </p:anim>
                                    <p:anim calcmode="lin" valueType="num">
                                      <p:cBhvr>
                                        <p:cTn id="16" dur="1000" fill="hold"/>
                                        <p:tgtEl>
                                          <p:spTgt spid="6146">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6146">
                                            <p:txEl>
                                              <p:pRg st="10" end="10"/>
                                            </p:txEl>
                                          </p:spTgt>
                                        </p:tgtEl>
                                        <p:attrNameLst>
                                          <p:attrName>style.visibility</p:attrName>
                                        </p:attrNameLst>
                                      </p:cBhvr>
                                      <p:to>
                                        <p:strVal val="visible"/>
                                      </p:to>
                                    </p:set>
                                    <p:animEffect transition="in" filter="fade">
                                      <p:cBhvr>
                                        <p:cTn id="21" dur="1000"/>
                                        <p:tgtEl>
                                          <p:spTgt spid="6146">
                                            <p:txEl>
                                              <p:pRg st="10" end="10"/>
                                            </p:txEl>
                                          </p:spTgt>
                                        </p:tgtEl>
                                      </p:cBhvr>
                                    </p:animEffect>
                                    <p:anim calcmode="lin" valueType="num">
                                      <p:cBhvr>
                                        <p:cTn id="22" dur="1000" fill="hold"/>
                                        <p:tgtEl>
                                          <p:spTgt spid="6146">
                                            <p:txEl>
                                              <p:pRg st="10" end="10"/>
                                            </p:txEl>
                                          </p:spTgt>
                                        </p:tgtEl>
                                        <p:attrNameLst>
                                          <p:attrName>ppt_x</p:attrName>
                                        </p:attrNameLst>
                                      </p:cBhvr>
                                      <p:tavLst>
                                        <p:tav tm="0">
                                          <p:val>
                                            <p:strVal val="#ppt_x-.1"/>
                                          </p:val>
                                        </p:tav>
                                        <p:tav tm="100000">
                                          <p:val>
                                            <p:strVal val="#ppt_x"/>
                                          </p:val>
                                        </p:tav>
                                      </p:tavLst>
                                    </p:anim>
                                    <p:anim calcmode="lin" valueType="num">
                                      <p:cBhvr>
                                        <p:cTn id="23" dur="1000" fill="hold"/>
                                        <p:tgtEl>
                                          <p:spTgt spid="6146">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066800"/>
            <a:ext cx="8382000" cy="52578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2800" b="1" i="1" dirty="0" smtClean="0">
              <a:latin typeface="Arial Narrow" pitchFamily="34" charset="0"/>
            </a:endParaRPr>
          </a:p>
          <a:p>
            <a:pPr marL="285750" indent="-285750" defTabSz="912813" eaLnBrk="1" hangingPunct="1">
              <a:spcBef>
                <a:spcPts val="0"/>
              </a:spcBef>
              <a:buFont typeface="Courier New" pitchFamily="49" charset="0"/>
              <a:buChar char="o"/>
            </a:pPr>
            <a:r>
              <a:rPr lang="en-US" sz="2800" dirty="0" smtClean="0">
                <a:solidFill>
                  <a:schemeClr val="bg1"/>
                </a:solidFill>
              </a:rPr>
              <a:t> Check GIC provider statements vs. Trustee</a:t>
            </a:r>
          </a:p>
          <a:p>
            <a:pPr marL="285750" indent="-285750" defTabSz="912813" eaLnBrk="1" hangingPunct="1">
              <a:spcBef>
                <a:spcPts val="0"/>
              </a:spcBef>
              <a:buNone/>
            </a:pPr>
            <a:r>
              <a:rPr lang="en-US" sz="2800" dirty="0" smtClean="0">
                <a:solidFill>
                  <a:schemeClr val="bg1"/>
                </a:solidFill>
              </a:rPr>
              <a:t>     statements</a:t>
            </a:r>
          </a:p>
          <a:p>
            <a:pPr marL="285750" indent="-285750" defTabSz="912813" eaLnBrk="1" hangingPunct="1">
              <a:buNone/>
            </a:pPr>
            <a:endParaRPr lang="en-US" sz="2800" b="1" i="1" dirty="0" smtClean="0">
              <a:solidFill>
                <a:schemeClr val="bg1"/>
              </a:solidFill>
              <a:latin typeface="Arial Narrow" pitchFamily="34" charset="0"/>
            </a:endParaRPr>
          </a:p>
          <a:p>
            <a:pPr marL="285750" indent="-285750" defTabSz="912813" eaLnBrk="1" hangingPunct="1">
              <a:buNone/>
            </a:pPr>
            <a:r>
              <a:rPr lang="en-US" sz="3600" dirty="0" smtClean="0">
                <a:solidFill>
                  <a:schemeClr val="bg1"/>
                </a:solidFill>
                <a:latin typeface="Franklin Gothic Book" pitchFamily="34" charset="0"/>
              </a:rPr>
              <a:t> </a:t>
            </a:r>
            <a:r>
              <a:rPr lang="en-US" sz="3600" u="sng" dirty="0" smtClean="0">
                <a:solidFill>
                  <a:schemeClr val="bg1"/>
                </a:solidFill>
                <a:latin typeface="Franklin Gothic Book" pitchFamily="34" charset="0"/>
              </a:rPr>
              <a:t>What does your Trustee do?</a:t>
            </a:r>
          </a:p>
          <a:p>
            <a:pPr marL="285750" indent="-285750" defTabSz="912813" eaLnBrk="1" hangingPunct="1">
              <a:buNone/>
            </a:pPr>
            <a:endParaRPr lang="en-US" sz="2800" u="sng" dirty="0" smtClean="0">
              <a:solidFill>
                <a:schemeClr val="bg1"/>
              </a:solidFill>
            </a:endParaRPr>
          </a:p>
          <a:p>
            <a:pPr marL="285750" indent="-285750" defTabSz="912813" eaLnBrk="1" hangingPunct="1">
              <a:buFont typeface="Courier New" pitchFamily="49" charset="0"/>
              <a:buChar char="o"/>
            </a:pPr>
            <a:r>
              <a:rPr lang="en-US" sz="2800" dirty="0" smtClean="0">
                <a:solidFill>
                  <a:schemeClr val="bg1"/>
                </a:solidFill>
              </a:rPr>
              <a:t> Set up Tickler to compare GIC statement with</a:t>
            </a:r>
          </a:p>
          <a:p>
            <a:pPr marL="285750" indent="-285750" defTabSz="912813" eaLnBrk="1" hangingPunct="1">
              <a:buNone/>
            </a:pPr>
            <a:r>
              <a:rPr lang="en-US" sz="2800" dirty="0" smtClean="0">
                <a:solidFill>
                  <a:schemeClr val="bg1"/>
                </a:solidFill>
              </a:rPr>
              <a:t>    Trustee Account Balance</a:t>
            </a:r>
          </a:p>
          <a:p>
            <a:pPr marL="285750" indent="-285750" defTabSz="912813" eaLnBrk="1" hangingPunct="1">
              <a:buNone/>
            </a:pPr>
            <a:r>
              <a:rPr lang="en-US" sz="2800" dirty="0" smtClean="0">
                <a:solidFill>
                  <a:schemeClr val="bg1"/>
                </a:solidFill>
              </a:rPr>
              <a:t>	</a:t>
            </a:r>
          </a:p>
          <a:p>
            <a:pPr marL="285750" indent="-285750" defTabSz="912813" eaLnBrk="1" hangingPunct="1">
              <a:buNone/>
            </a:pPr>
            <a:r>
              <a:rPr lang="en-US" sz="2800" dirty="0" smtClean="0">
                <a:solidFill>
                  <a:schemeClr val="bg1"/>
                </a:solidFill>
              </a:rPr>
              <a:t>	</a:t>
            </a:r>
          </a:p>
          <a:p>
            <a:pPr marL="285750" indent="-285750" defTabSz="912813" eaLnBrk="1" hangingPunct="1">
              <a:spcBef>
                <a:spcPts val="0"/>
              </a:spcBef>
              <a:buNone/>
            </a:pPr>
            <a:endParaRPr lang="en-US" sz="2800" dirty="0" smtClean="0">
              <a:solidFill>
                <a:schemeClr val="bg1"/>
              </a:solidFill>
            </a:endParaRP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447800" y="20574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381000" y="619246"/>
            <a:ext cx="8534400" cy="4985980"/>
          </a:xfrm>
          <a:prstGeom prst="rect">
            <a:avLst/>
          </a:prstGeom>
          <a:noFill/>
          <a:ln w="9525">
            <a:noFill/>
            <a:miter lim="800000"/>
            <a:headEnd/>
            <a:tailEnd/>
          </a:ln>
        </p:spPr>
        <p:txBody>
          <a:bodyPr wrap="square" lIns="0" tIns="0" rIns="0" bIns="0" anchor="ctr">
            <a:spAutoFit/>
          </a:bodyPr>
          <a:lstStyle/>
          <a:p>
            <a:pPr marL="914400" indent="-914400">
              <a:lnSpc>
                <a:spcPct val="200000"/>
              </a:lnSpc>
            </a:pPr>
            <a:r>
              <a:rPr lang="en-US" sz="3600" u="sng" dirty="0" smtClean="0">
                <a:solidFill>
                  <a:schemeClr val="bg1"/>
                </a:solidFill>
              </a:rPr>
              <a:t>What might an Issuer do?</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57954"/>
            <a:ext cx="121158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Issuer and Trustee Working Together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(How</a:t>
            </a:r>
            <a:r>
              <a:rPr kumimoji="0" lang="en-US" sz="2800" b="1" i="0" u="none" strike="noStrike" cap="none" normalizeH="0" dirty="0" smtClean="0">
                <a:ln>
                  <a:noFill/>
                </a:ln>
                <a:solidFill>
                  <a:schemeClr val="tx1"/>
                </a:solidFill>
                <a:effectLst/>
                <a:latin typeface="Times New Roman" pitchFamily="18" charset="0"/>
                <a:cs typeface="Times New Roman" pitchFamily="18" charset="0"/>
              </a:rPr>
              <a:t> to Tame the GIC)</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066800"/>
            <a:ext cx="8382000" cy="52578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2800" b="1" i="1" dirty="0" smtClean="0">
              <a:latin typeface="Arial Narrow" pitchFamily="34" charset="0"/>
            </a:endParaRPr>
          </a:p>
          <a:p>
            <a:pPr marL="285750" indent="-285750" defTabSz="912813" eaLnBrk="1" hangingPunct="1">
              <a:spcBef>
                <a:spcPts val="0"/>
              </a:spcBef>
              <a:buFont typeface="Courier New" pitchFamily="49" charset="0"/>
              <a:buChar char="o"/>
            </a:pPr>
            <a:r>
              <a:rPr lang="en-US" sz="2800" dirty="0" smtClean="0">
                <a:solidFill>
                  <a:schemeClr val="bg1"/>
                </a:solidFill>
              </a:rPr>
              <a:t> Audited Financials</a:t>
            </a:r>
          </a:p>
          <a:p>
            <a:pPr marL="285750" indent="-285750" defTabSz="912813" eaLnBrk="1" hangingPunct="1">
              <a:spcBef>
                <a:spcPts val="0"/>
              </a:spcBef>
              <a:buFont typeface="Courier New" pitchFamily="49" charset="0"/>
              <a:buChar char="o"/>
            </a:pPr>
            <a:r>
              <a:rPr lang="en-US" sz="2800" dirty="0" smtClean="0">
                <a:solidFill>
                  <a:schemeClr val="bg1"/>
                </a:solidFill>
              </a:rPr>
              <a:t> Insurance</a:t>
            </a:r>
          </a:p>
          <a:p>
            <a:pPr marL="285750" indent="-285750" defTabSz="912813" eaLnBrk="1" hangingPunct="1">
              <a:spcBef>
                <a:spcPts val="0"/>
              </a:spcBef>
              <a:buFont typeface="Courier New" pitchFamily="49" charset="0"/>
              <a:buChar char="o"/>
            </a:pPr>
            <a:r>
              <a:rPr lang="en-US" sz="2800" dirty="0" smtClean="0">
                <a:solidFill>
                  <a:schemeClr val="bg1"/>
                </a:solidFill>
              </a:rPr>
              <a:t> No Default Certificate</a:t>
            </a:r>
          </a:p>
          <a:p>
            <a:pPr marL="285750" indent="-285750" defTabSz="912813" eaLnBrk="1" hangingPunct="1">
              <a:spcBef>
                <a:spcPts val="0"/>
              </a:spcBef>
              <a:buFont typeface="Courier New" pitchFamily="49" charset="0"/>
              <a:buChar char="o"/>
            </a:pPr>
            <a:r>
              <a:rPr lang="en-US" sz="2800" dirty="0" smtClean="0">
                <a:solidFill>
                  <a:schemeClr val="bg1"/>
                </a:solidFill>
              </a:rPr>
              <a:t> Debt Ratio Certificate</a:t>
            </a:r>
          </a:p>
          <a:p>
            <a:pPr marL="285750" indent="-285750" defTabSz="912813" eaLnBrk="1" hangingPunct="1">
              <a:spcBef>
                <a:spcPts val="0"/>
              </a:spcBef>
              <a:buFont typeface="Courier New" pitchFamily="49" charset="0"/>
              <a:buChar char="o"/>
            </a:pPr>
            <a:r>
              <a:rPr lang="en-US" sz="2800" dirty="0" smtClean="0">
                <a:solidFill>
                  <a:schemeClr val="bg1"/>
                </a:solidFill>
              </a:rPr>
              <a:t> Tax Filings</a:t>
            </a:r>
          </a:p>
          <a:p>
            <a:pPr marL="285750" indent="-285750" defTabSz="912813" eaLnBrk="1" hangingPunct="1">
              <a:spcBef>
                <a:spcPts val="0"/>
              </a:spcBef>
              <a:buFont typeface="Courier New" pitchFamily="49" charset="0"/>
              <a:buChar char="o"/>
            </a:pPr>
            <a:r>
              <a:rPr lang="en-US" sz="2800" dirty="0" smtClean="0">
                <a:solidFill>
                  <a:schemeClr val="bg1"/>
                </a:solidFill>
              </a:rPr>
              <a:t> Other</a:t>
            </a:r>
          </a:p>
          <a:p>
            <a:pPr marL="285750" indent="-285750" defTabSz="912813" eaLnBrk="1" hangingPunct="1">
              <a:buNone/>
            </a:pPr>
            <a:r>
              <a:rPr lang="en-US" sz="3600" dirty="0" smtClean="0">
                <a:solidFill>
                  <a:schemeClr val="bg1"/>
                </a:solidFill>
                <a:latin typeface="Franklin Gothic Book" pitchFamily="34" charset="0"/>
              </a:rPr>
              <a:t> </a:t>
            </a:r>
            <a:endParaRPr lang="en-US" sz="3600" u="sng" dirty="0" smtClean="0">
              <a:solidFill>
                <a:schemeClr val="bg1"/>
              </a:solidFill>
              <a:latin typeface="Franklin Gothic Book" pitchFamily="34" charset="0"/>
            </a:endParaRPr>
          </a:p>
          <a:p>
            <a:pPr marL="285750" indent="-285750" defTabSz="912813" eaLnBrk="1" hangingPunct="1">
              <a:buNone/>
            </a:pPr>
            <a:endParaRPr lang="en-US" sz="2800" u="sng" dirty="0" smtClean="0">
              <a:solidFill>
                <a:schemeClr val="bg1"/>
              </a:solidFill>
            </a:endParaRPr>
          </a:p>
          <a:p>
            <a:pPr marL="285750" indent="-285750" defTabSz="912813" eaLnBrk="1" hangingPunct="1">
              <a:buNone/>
            </a:pPr>
            <a:r>
              <a:rPr lang="en-US" sz="2800" dirty="0" smtClean="0">
                <a:solidFill>
                  <a:schemeClr val="bg1"/>
                </a:solidFill>
              </a:rPr>
              <a:t> </a:t>
            </a: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447800" y="20574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457200" y="1173243"/>
            <a:ext cx="8458200" cy="3877985"/>
          </a:xfrm>
          <a:prstGeom prst="rect">
            <a:avLst/>
          </a:prstGeom>
          <a:noFill/>
          <a:ln w="9525">
            <a:noFill/>
            <a:miter lim="800000"/>
            <a:headEnd/>
            <a:tailEnd/>
          </a:ln>
        </p:spPr>
        <p:txBody>
          <a:bodyPr wrap="square" lIns="0" tIns="0" rIns="0" bIns="0" anchor="ctr">
            <a:spAutoFit/>
          </a:bodyPr>
          <a:lstStyle/>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157489"/>
            <a:ext cx="12115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30 Years of Compliance</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752600"/>
            <a:ext cx="8382000" cy="40386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3600" b="1" i="1" dirty="0" smtClean="0">
              <a:latin typeface="Arial Narrow" pitchFamily="34" charset="0"/>
            </a:endParaRPr>
          </a:p>
          <a:p>
            <a:pPr marL="285750" indent="-285750" defTabSz="912813" eaLnBrk="1" hangingPunct="1">
              <a:buFontTx/>
              <a:buNone/>
            </a:pPr>
            <a:endParaRPr lang="en-US" sz="36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457200" y="934949"/>
            <a:ext cx="8458200" cy="5539978"/>
          </a:xfrm>
          <a:prstGeom prst="rect">
            <a:avLst/>
          </a:prstGeom>
          <a:noFill/>
          <a:ln w="9525">
            <a:noFill/>
            <a:miter lim="800000"/>
            <a:headEnd/>
            <a:tailEnd/>
          </a:ln>
        </p:spPr>
        <p:txBody>
          <a:bodyPr wrap="square" lIns="0" tIns="0" rIns="0" bIns="0" anchor="ctr">
            <a:spAutoFit/>
          </a:bodyPr>
          <a:lstStyle/>
          <a:p>
            <a:pPr marL="914400" indent="-914400">
              <a:lnSpc>
                <a:spcPct val="200000"/>
              </a:lnSpc>
            </a:pPr>
            <a:r>
              <a:rPr lang="en-US" sz="3600" u="sng" dirty="0" smtClean="0">
                <a:solidFill>
                  <a:schemeClr val="bg1"/>
                </a:solidFill>
              </a:rPr>
              <a:t>Issuer’s Checklist:</a:t>
            </a:r>
            <a:endParaRPr lang="en-US" sz="3200" dirty="0" smtClean="0">
              <a:solidFill>
                <a:schemeClr val="bg1"/>
              </a:solidFill>
            </a:endParaRPr>
          </a:p>
          <a:p>
            <a:pPr marL="914400" indent="-914400">
              <a:buFont typeface="Wingdings" pitchFamily="2" charset="2"/>
              <a:buChar char="q"/>
            </a:pPr>
            <a:r>
              <a:rPr lang="en-US" sz="2800" dirty="0" smtClean="0">
                <a:solidFill>
                  <a:schemeClr val="bg1"/>
                </a:solidFill>
                <a:latin typeface="+mn-lt"/>
              </a:rPr>
              <a:t>Calculate Interest due to Bondholders</a:t>
            </a:r>
          </a:p>
          <a:p>
            <a:pPr marL="914400" indent="-914400">
              <a:buFont typeface="Wingdings" pitchFamily="2" charset="2"/>
              <a:buChar char="q"/>
            </a:pPr>
            <a:r>
              <a:rPr lang="en-US" sz="2800" dirty="0" smtClean="0">
                <a:solidFill>
                  <a:schemeClr val="bg1"/>
                </a:solidFill>
                <a:latin typeface="+mn-lt"/>
              </a:rPr>
              <a:t>Understand Reserve Fund Requirement (consider investments)</a:t>
            </a:r>
          </a:p>
          <a:p>
            <a:pPr marL="914400" indent="-914400">
              <a:buFont typeface="Wingdings" pitchFamily="2" charset="2"/>
              <a:buChar char="q"/>
            </a:pPr>
            <a:r>
              <a:rPr lang="en-US" sz="2800" dirty="0" smtClean="0">
                <a:solidFill>
                  <a:schemeClr val="bg1"/>
                </a:solidFill>
                <a:latin typeface="+mn-lt"/>
              </a:rPr>
              <a:t>Understand Flow of Funds</a:t>
            </a:r>
          </a:p>
          <a:p>
            <a:pPr marL="914400" indent="-914400">
              <a:buFont typeface="Wingdings" pitchFamily="2" charset="2"/>
              <a:buChar char="q"/>
            </a:pPr>
            <a:r>
              <a:rPr lang="en-US" sz="2800" dirty="0" smtClean="0">
                <a:solidFill>
                  <a:schemeClr val="bg1"/>
                </a:solidFill>
                <a:latin typeface="+mn-lt"/>
              </a:rPr>
              <a:t>Understand Redemptions</a:t>
            </a:r>
          </a:p>
          <a:p>
            <a:pPr marL="914400" indent="-914400">
              <a:buFont typeface="Wingdings" pitchFamily="2" charset="2"/>
              <a:buChar char="q"/>
            </a:pPr>
            <a:r>
              <a:rPr lang="en-US" sz="2800" dirty="0" smtClean="0">
                <a:solidFill>
                  <a:schemeClr val="bg1"/>
                </a:solidFill>
                <a:latin typeface="+mn-lt"/>
              </a:rPr>
              <a:t>Consider all Investments</a:t>
            </a:r>
          </a:p>
          <a:p>
            <a:pPr marL="914400" indent="-914400">
              <a:buFont typeface="Wingdings" pitchFamily="2" charset="2"/>
              <a:buChar char="q"/>
            </a:pPr>
            <a:r>
              <a:rPr lang="en-US" sz="2800" dirty="0" smtClean="0">
                <a:solidFill>
                  <a:schemeClr val="bg1"/>
                </a:solidFill>
                <a:latin typeface="+mn-lt"/>
              </a:rPr>
              <a:t>Project Fund Releases</a:t>
            </a:r>
          </a:p>
          <a:p>
            <a:pPr marL="914400" indent="-914400">
              <a:buFont typeface="Wingdings" pitchFamily="2" charset="2"/>
              <a:buChar char="q"/>
            </a:pPr>
            <a:r>
              <a:rPr lang="en-US" sz="2800" dirty="0" smtClean="0">
                <a:solidFill>
                  <a:schemeClr val="bg1"/>
                </a:solidFill>
                <a:latin typeface="+mn-lt"/>
              </a:rPr>
              <a:t>Compliance</a:t>
            </a:r>
          </a:p>
          <a:p>
            <a:pPr marL="914400" indent="-914400"/>
            <a:r>
              <a:rPr lang="en-US" sz="2800" dirty="0" smtClean="0">
                <a:solidFill>
                  <a:schemeClr val="bg1"/>
                </a:solidFill>
                <a:latin typeface="+mn-lt"/>
              </a:rPr>
              <a:t>	- </a:t>
            </a:r>
            <a:r>
              <a:rPr lang="en-US" sz="2800" dirty="0" err="1" smtClean="0">
                <a:solidFill>
                  <a:schemeClr val="bg1"/>
                </a:solidFill>
                <a:latin typeface="+mn-lt"/>
              </a:rPr>
              <a:t>Ticklerize</a:t>
            </a:r>
            <a:r>
              <a:rPr lang="en-US" sz="2800" dirty="0" smtClean="0">
                <a:solidFill>
                  <a:schemeClr val="bg1"/>
                </a:solidFill>
                <a:latin typeface="+mn-lt"/>
              </a:rPr>
              <a:t> with your Trustee!</a:t>
            </a:r>
          </a:p>
          <a:p>
            <a:pPr marL="914400" indent="-914400">
              <a:buFont typeface="Wingdings" pitchFamily="2" charset="2"/>
              <a:buChar char="q"/>
            </a:pPr>
            <a:endParaRPr lang="en-US" sz="3600" dirty="0" smtClean="0">
              <a:solidFill>
                <a:schemeClr val="bg1"/>
              </a:solidFill>
            </a:endParaRPr>
          </a:p>
        </p:txBody>
      </p:sp>
      <p:sp>
        <p:nvSpPr>
          <p:cNvPr id="21505" name="Rectangle 1"/>
          <p:cNvSpPr>
            <a:spLocks noChangeArrowheads="1"/>
          </p:cNvSpPr>
          <p:nvPr/>
        </p:nvSpPr>
        <p:spPr bwMode="auto">
          <a:xfrm>
            <a:off x="-1676400" y="157489"/>
            <a:ext cx="12115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30 Years of Bond Bliss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5"/>
          <p:cNvSpPr>
            <a:spLocks noChangeArrowheads="1"/>
          </p:cNvSpPr>
          <p:nvPr/>
        </p:nvSpPr>
        <p:spPr bwMode="auto">
          <a:xfrm>
            <a:off x="0" y="990600"/>
            <a:ext cx="8763000" cy="4419600"/>
          </a:xfrm>
          <a:prstGeom prst="rect">
            <a:avLst/>
          </a:prstGeom>
          <a:noFill/>
          <a:ln w="9525">
            <a:noFill/>
            <a:miter lim="800000"/>
            <a:headEnd/>
            <a:tailEnd/>
          </a:ln>
        </p:spPr>
        <p:txBody>
          <a:bodyPr anchor="ctr"/>
          <a:lstStyle/>
          <a:p>
            <a:pPr algn="r"/>
            <a:r>
              <a:rPr lang="en-US" sz="4800" dirty="0" smtClean="0">
                <a:solidFill>
                  <a:schemeClr val="bg1"/>
                </a:solidFill>
                <a:latin typeface="Times New Roman" pitchFamily="18" charset="0"/>
                <a:cs typeface="Times New Roman" pitchFamily="18" charset="0"/>
              </a:rPr>
              <a:t>The Regulator’s Perspective</a:t>
            </a:r>
          </a:p>
          <a:p>
            <a:pPr algn="ctr"/>
            <a:endParaRPr lang="en-US" sz="4800" dirty="0" smtClean="0">
              <a:solidFill>
                <a:schemeClr val="bg1"/>
              </a:solidFill>
              <a:latin typeface="Times New Roman" pitchFamily="18" charset="0"/>
              <a:cs typeface="Times New Roman" pitchFamily="18" charset="0"/>
            </a:endParaRPr>
          </a:p>
          <a:p>
            <a:pPr algn="ctr"/>
            <a:endParaRPr lang="en-US" sz="4800" dirty="0" smtClean="0">
              <a:solidFill>
                <a:schemeClr val="bg1"/>
              </a:solidFill>
              <a:latin typeface="Times New Roman" pitchFamily="18" charset="0"/>
              <a:cs typeface="Times New Roman" pitchFamily="18" charset="0"/>
            </a:endParaRPr>
          </a:p>
          <a:p>
            <a:pPr algn="r"/>
            <a:r>
              <a:rPr lang="en-US" sz="3200" i="1" dirty="0" smtClean="0">
                <a:solidFill>
                  <a:schemeClr val="bg1"/>
                </a:solidFill>
                <a:latin typeface="Times New Roman" pitchFamily="18" charset="0"/>
                <a:cs typeface="Times New Roman" pitchFamily="18" charset="0"/>
              </a:rPr>
              <a:t>Anne Pelej, Willdan Financial Services</a:t>
            </a:r>
            <a:endParaRPr lang="en-US" sz="3200" i="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752600"/>
            <a:ext cx="8382000" cy="40386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3600" b="1" i="1" dirty="0" smtClean="0">
              <a:latin typeface="Arial Narrow" pitchFamily="34" charset="0"/>
            </a:endParaRPr>
          </a:p>
          <a:p>
            <a:pPr marL="285750" indent="-285750" defTabSz="912813" eaLnBrk="1" hangingPunct="1">
              <a:buFontTx/>
              <a:buNone/>
            </a:pPr>
            <a:endParaRPr lang="en-US" sz="36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457200" y="1066800"/>
            <a:ext cx="8458200" cy="5109091"/>
          </a:xfrm>
          <a:prstGeom prst="rect">
            <a:avLst/>
          </a:prstGeom>
          <a:noFill/>
          <a:ln w="9525">
            <a:noFill/>
            <a:miter lim="800000"/>
            <a:headEnd/>
            <a:tailEnd/>
          </a:ln>
        </p:spPr>
        <p:txBody>
          <a:bodyPr wrap="square" lIns="0" tIns="0" rIns="0" bIns="0" anchor="ctr">
            <a:spAutoFit/>
          </a:bodyPr>
          <a:lstStyle/>
          <a:p>
            <a:pPr algn="ctr"/>
            <a:r>
              <a:rPr lang="en-US" dirty="0" smtClean="0">
                <a:solidFill>
                  <a:schemeClr val="bg1"/>
                </a:solidFill>
              </a:rPr>
              <a:t>Post Issuance Compliance Topics of Greatest Concern</a:t>
            </a:r>
          </a:p>
          <a:p>
            <a:pPr marL="914400" indent="-914400">
              <a:lnSpc>
                <a:spcPct val="200000"/>
              </a:lnSpc>
              <a:buFont typeface="Wingdings" pitchFamily="2" charset="2"/>
              <a:buChar char="q"/>
            </a:pPr>
            <a:r>
              <a:rPr lang="en-US" sz="3600" dirty="0" smtClean="0">
                <a:solidFill>
                  <a:schemeClr val="bg1"/>
                </a:solidFill>
              </a:rPr>
              <a:t>Maintaining Tax Advantage</a:t>
            </a:r>
          </a:p>
          <a:p>
            <a:pPr marL="914400" indent="-914400">
              <a:lnSpc>
                <a:spcPct val="200000"/>
              </a:lnSpc>
              <a:buFont typeface="Wingdings" pitchFamily="2" charset="2"/>
              <a:buChar char="q"/>
            </a:pPr>
            <a:r>
              <a:rPr lang="en-US" sz="3600" dirty="0" smtClean="0">
                <a:solidFill>
                  <a:schemeClr val="bg1"/>
                </a:solidFill>
              </a:rPr>
              <a:t>Communicating with the Market</a:t>
            </a:r>
          </a:p>
          <a:p>
            <a:pPr marL="914400" indent="-914400">
              <a:lnSpc>
                <a:spcPct val="200000"/>
              </a:lnSpc>
              <a:buFont typeface="Wingdings" pitchFamily="2" charset="2"/>
              <a:buChar char="q"/>
            </a:pPr>
            <a:r>
              <a:rPr lang="en-US" sz="3600" dirty="0" smtClean="0">
                <a:solidFill>
                  <a:schemeClr val="bg1"/>
                </a:solidFill>
              </a:rPr>
              <a:t>Conduit Financing Compliance</a:t>
            </a:r>
          </a:p>
          <a:p>
            <a:pPr marL="914400" indent="-914400">
              <a:buFont typeface="Wingdings" pitchFamily="2" charset="2"/>
              <a:buChar char="q"/>
            </a:pPr>
            <a:endParaRPr lang="en-US" sz="3600" dirty="0" smtClean="0">
              <a:solidFill>
                <a:schemeClr val="bg1"/>
              </a:solidFill>
            </a:endParaRPr>
          </a:p>
        </p:txBody>
      </p:sp>
      <p:sp>
        <p:nvSpPr>
          <p:cNvPr id="21505" name="Rectangle 1"/>
          <p:cNvSpPr>
            <a:spLocks noChangeArrowheads="1"/>
          </p:cNvSpPr>
          <p:nvPr/>
        </p:nvSpPr>
        <p:spPr bwMode="auto">
          <a:xfrm>
            <a:off x="152400" y="34380"/>
            <a:ext cx="89916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Times New Roman" pitchFamily="18" charset="0"/>
                <a:cs typeface="Times New Roman" pitchFamily="18" charset="0"/>
              </a:rPr>
              <a:t>The Regulator’s Perspective</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752600"/>
            <a:ext cx="8382000" cy="40386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3600" b="1" i="1" dirty="0" smtClean="0">
              <a:latin typeface="Arial Narrow" pitchFamily="34" charset="0"/>
            </a:endParaRPr>
          </a:p>
          <a:p>
            <a:pPr marL="285750" indent="-285750" defTabSz="912813" eaLnBrk="1" hangingPunct="1">
              <a:buFontTx/>
              <a:buNone/>
            </a:pPr>
            <a:endParaRPr lang="en-US" sz="36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533400" y="1152926"/>
            <a:ext cx="8382000" cy="5047536"/>
          </a:xfrm>
          <a:prstGeom prst="rect">
            <a:avLst/>
          </a:prstGeom>
          <a:noFill/>
          <a:ln w="9525">
            <a:noFill/>
            <a:miter lim="800000"/>
            <a:headEnd/>
            <a:tailEnd/>
          </a:ln>
        </p:spPr>
        <p:txBody>
          <a:bodyPr wrap="square" lIns="0" tIns="0" rIns="0" bIns="0" anchor="ctr">
            <a:spAutoFit/>
          </a:bodyPr>
          <a:lstStyle/>
          <a:p>
            <a:pPr>
              <a:spcAft>
                <a:spcPts val="1800"/>
              </a:spcAft>
            </a:pPr>
            <a:r>
              <a:rPr lang="en-US" sz="3600" dirty="0" smtClean="0">
                <a:solidFill>
                  <a:schemeClr val="bg1"/>
                </a:solidFill>
              </a:rPr>
              <a:t>Six areas vital to the success of a tax-exempt financing:</a:t>
            </a:r>
          </a:p>
          <a:p>
            <a:pPr marL="914400" indent="-914400">
              <a:spcBef>
                <a:spcPts val="600"/>
              </a:spcBef>
              <a:spcAft>
                <a:spcPts val="600"/>
              </a:spcAft>
              <a:buFont typeface="+mj-lt"/>
              <a:buAutoNum type="arabicPeriod"/>
            </a:pPr>
            <a:r>
              <a:rPr lang="en-US" sz="3600" dirty="0" smtClean="0">
                <a:solidFill>
                  <a:schemeClr val="bg1"/>
                </a:solidFill>
              </a:rPr>
              <a:t>Written Procedures for Monitoring Post Issuance Compliance</a:t>
            </a:r>
          </a:p>
          <a:p>
            <a:pPr marL="914400" indent="-914400">
              <a:buFont typeface="+mj-lt"/>
              <a:buAutoNum type="arabicPeriod"/>
            </a:pPr>
            <a:r>
              <a:rPr lang="en-US" sz="3600" dirty="0" smtClean="0">
                <a:solidFill>
                  <a:schemeClr val="bg1"/>
                </a:solidFill>
              </a:rPr>
              <a:t>Timely Arbitrage Rebate and Yield Reduction Payments</a:t>
            </a:r>
          </a:p>
          <a:p>
            <a:pPr marL="914400" indent="-914400">
              <a:spcBef>
                <a:spcPts val="600"/>
              </a:spcBef>
              <a:spcAft>
                <a:spcPts val="600"/>
              </a:spcAft>
              <a:buFont typeface="+mj-lt"/>
              <a:buAutoNum type="arabicPeriod"/>
            </a:pPr>
            <a:r>
              <a:rPr lang="en-US" sz="3600" dirty="0" smtClean="0">
                <a:solidFill>
                  <a:schemeClr val="bg1"/>
                </a:solidFill>
              </a:rPr>
              <a:t>Cautious Modification of Existing Debt </a:t>
            </a:r>
          </a:p>
          <a:p>
            <a:pPr marL="914400" indent="-914400">
              <a:spcBef>
                <a:spcPts val="600"/>
              </a:spcBef>
              <a:spcAft>
                <a:spcPts val="600"/>
              </a:spcAft>
            </a:pPr>
            <a:endParaRPr lang="en-US" sz="3600" dirty="0" smtClean="0">
              <a:solidFill>
                <a:schemeClr val="bg1"/>
              </a:solidFill>
            </a:endParaRPr>
          </a:p>
        </p:txBody>
      </p:sp>
      <p:sp>
        <p:nvSpPr>
          <p:cNvPr id="21505" name="Rectangle 1"/>
          <p:cNvSpPr>
            <a:spLocks noChangeArrowheads="1"/>
          </p:cNvSpPr>
          <p:nvPr/>
        </p:nvSpPr>
        <p:spPr bwMode="auto">
          <a:xfrm>
            <a:off x="228600" y="0"/>
            <a:ext cx="89154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Maintaining Tax </a:t>
            </a:r>
            <a:r>
              <a:rPr lang="en-US" sz="4400" b="1" dirty="0" smtClean="0">
                <a:latin typeface="Times New Roman" pitchFamily="18" charset="0"/>
                <a:ea typeface="Calibri" pitchFamily="34" charset="0"/>
                <a:cs typeface="Times New Roman" pitchFamily="18" charset="0"/>
              </a:rPr>
              <a:t>Advantage</a:t>
            </a:r>
            <a:endParaRPr kumimoji="0" lang="en-US"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752600"/>
            <a:ext cx="8382000" cy="40386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3600" b="1" i="1" dirty="0" smtClean="0">
              <a:latin typeface="Arial Narrow" pitchFamily="34" charset="0"/>
            </a:endParaRPr>
          </a:p>
          <a:p>
            <a:pPr marL="285750" indent="-285750" defTabSz="912813" eaLnBrk="1" hangingPunct="1">
              <a:buFontTx/>
              <a:buNone/>
            </a:pPr>
            <a:endParaRPr lang="en-US" sz="36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381000" y="1295400"/>
            <a:ext cx="8458200" cy="4985980"/>
          </a:xfrm>
          <a:prstGeom prst="rect">
            <a:avLst/>
          </a:prstGeom>
          <a:noFill/>
          <a:ln w="9525">
            <a:noFill/>
            <a:miter lim="800000"/>
            <a:headEnd/>
            <a:tailEnd/>
          </a:ln>
        </p:spPr>
        <p:txBody>
          <a:bodyPr wrap="square" lIns="0" tIns="0" rIns="0" bIns="0" anchor="ctr">
            <a:spAutoFit/>
          </a:bodyPr>
          <a:lstStyle/>
          <a:p>
            <a:pPr marL="914400" indent="-914400">
              <a:buFont typeface="+mj-lt"/>
              <a:buAutoNum type="arabicPeriod" startAt="4"/>
            </a:pPr>
            <a:endParaRPr lang="en-US" sz="3600" dirty="0" smtClean="0">
              <a:solidFill>
                <a:schemeClr val="bg1"/>
              </a:solidFill>
            </a:endParaRPr>
          </a:p>
          <a:p>
            <a:pPr marL="914400" indent="-914400">
              <a:buFont typeface="+mj-lt"/>
              <a:buAutoNum type="arabicPeriod" startAt="4"/>
            </a:pPr>
            <a:r>
              <a:rPr lang="en-US" sz="3600" dirty="0" smtClean="0">
                <a:solidFill>
                  <a:schemeClr val="bg1"/>
                </a:solidFill>
              </a:rPr>
              <a:t>Well Considered Sale of TEB Financed Land and Facilities</a:t>
            </a:r>
          </a:p>
          <a:p>
            <a:pPr marL="914400" indent="-914400">
              <a:lnSpc>
                <a:spcPct val="200000"/>
              </a:lnSpc>
              <a:buFont typeface="+mj-lt"/>
              <a:buAutoNum type="arabicPeriod" startAt="5"/>
            </a:pPr>
            <a:r>
              <a:rPr lang="en-US" sz="3600" dirty="0" smtClean="0">
                <a:solidFill>
                  <a:schemeClr val="bg1"/>
                </a:solidFill>
              </a:rPr>
              <a:t>Proper Use of TEB Proceeds</a:t>
            </a:r>
          </a:p>
          <a:p>
            <a:pPr marL="914400" indent="-914400">
              <a:lnSpc>
                <a:spcPct val="200000"/>
              </a:lnSpc>
              <a:buFont typeface="+mj-lt"/>
              <a:buAutoNum type="arabicPeriod" startAt="5"/>
            </a:pPr>
            <a:r>
              <a:rPr lang="en-US" sz="3600" dirty="0" smtClean="0">
                <a:solidFill>
                  <a:schemeClr val="bg1"/>
                </a:solidFill>
              </a:rPr>
              <a:t>Proper Use of TEB Financed Facilities</a:t>
            </a:r>
          </a:p>
          <a:p>
            <a:pPr marL="914400" indent="-914400">
              <a:lnSpc>
                <a:spcPct val="200000"/>
              </a:lnSpc>
              <a:buFont typeface="+mj-lt"/>
              <a:buAutoNum type="arabicPeriod" startAt="4"/>
            </a:pPr>
            <a:endParaRPr lang="en-US" sz="3600" dirty="0" smtClean="0">
              <a:solidFill>
                <a:schemeClr val="bg1"/>
              </a:solidFill>
            </a:endParaRPr>
          </a:p>
        </p:txBody>
      </p:sp>
      <p:sp>
        <p:nvSpPr>
          <p:cNvPr id="6" name="Rectangle 1"/>
          <p:cNvSpPr>
            <a:spLocks noChangeArrowheads="1"/>
          </p:cNvSpPr>
          <p:nvPr/>
        </p:nvSpPr>
        <p:spPr bwMode="auto">
          <a:xfrm>
            <a:off x="228600" y="0"/>
            <a:ext cx="89154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Maintaining Tax </a:t>
            </a:r>
            <a:r>
              <a:rPr lang="en-US" sz="4400" b="1" dirty="0" smtClean="0">
                <a:latin typeface="Times New Roman" pitchFamily="18" charset="0"/>
                <a:ea typeface="Calibri" pitchFamily="34" charset="0"/>
                <a:cs typeface="Times New Roman" pitchFamily="18" charset="0"/>
              </a:rPr>
              <a:t>Advantage</a:t>
            </a:r>
            <a:endParaRPr kumimoji="0" lang="en-US"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752600"/>
            <a:ext cx="8382000" cy="40386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3600" b="1" i="1" dirty="0" smtClean="0">
              <a:latin typeface="Arial Narrow" pitchFamily="34" charset="0"/>
            </a:endParaRPr>
          </a:p>
          <a:p>
            <a:pPr marL="285750" indent="-285750" defTabSz="912813" eaLnBrk="1" hangingPunct="1">
              <a:buFontTx/>
              <a:buNone/>
            </a:pPr>
            <a:endParaRPr lang="en-US" sz="36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304800" y="1524000"/>
            <a:ext cx="8458200" cy="4124206"/>
          </a:xfrm>
          <a:prstGeom prst="rect">
            <a:avLst/>
          </a:prstGeom>
          <a:noFill/>
          <a:ln w="9525">
            <a:noFill/>
            <a:miter lim="800000"/>
            <a:headEnd/>
            <a:tailEnd/>
          </a:ln>
        </p:spPr>
        <p:txBody>
          <a:bodyPr wrap="square" lIns="0" tIns="0" rIns="0" bIns="0" anchor="ctr">
            <a:spAutoFit/>
          </a:bodyPr>
          <a:lstStyle/>
          <a:p>
            <a:pPr marL="1371600" lvl="1" indent="-914400">
              <a:spcBef>
                <a:spcPts val="600"/>
              </a:spcBef>
              <a:spcAft>
                <a:spcPts val="600"/>
              </a:spcAft>
              <a:buFont typeface="Wingdings" pitchFamily="2" charset="2"/>
              <a:buChar char="q"/>
            </a:pPr>
            <a:r>
              <a:rPr lang="en-US" sz="3400" dirty="0" smtClean="0">
                <a:solidFill>
                  <a:schemeClr val="bg1"/>
                </a:solidFill>
              </a:rPr>
              <a:t>Designate Responsible Parties</a:t>
            </a:r>
          </a:p>
          <a:p>
            <a:pPr marL="1371600" lvl="1" indent="-914400">
              <a:spcBef>
                <a:spcPts val="600"/>
              </a:spcBef>
              <a:spcAft>
                <a:spcPts val="600"/>
              </a:spcAft>
              <a:buFont typeface="Wingdings" pitchFamily="2" charset="2"/>
              <a:buChar char="q"/>
            </a:pPr>
            <a:r>
              <a:rPr lang="en-US" sz="3400" dirty="0" smtClean="0">
                <a:solidFill>
                  <a:schemeClr val="bg1"/>
                </a:solidFill>
              </a:rPr>
              <a:t>Promote education and understanding of the regulations</a:t>
            </a:r>
          </a:p>
          <a:p>
            <a:pPr marL="1371600" lvl="1" indent="-914400">
              <a:spcBef>
                <a:spcPts val="600"/>
              </a:spcBef>
              <a:spcAft>
                <a:spcPts val="600"/>
              </a:spcAft>
              <a:buFont typeface="Wingdings" pitchFamily="2" charset="2"/>
              <a:buChar char="q"/>
            </a:pPr>
            <a:r>
              <a:rPr lang="en-US" sz="3400" dirty="0" smtClean="0">
                <a:solidFill>
                  <a:schemeClr val="bg1"/>
                </a:solidFill>
              </a:rPr>
              <a:t>Establish adequate procedures to monitor long-term compliance</a:t>
            </a:r>
          </a:p>
          <a:p>
            <a:pPr marL="1371600" lvl="1" indent="-914400">
              <a:spcBef>
                <a:spcPts val="600"/>
              </a:spcBef>
              <a:spcAft>
                <a:spcPts val="600"/>
              </a:spcAft>
              <a:buFont typeface="Wingdings" pitchFamily="2" charset="2"/>
              <a:buChar char="q"/>
            </a:pPr>
            <a:r>
              <a:rPr lang="en-US" sz="3400" dirty="0" smtClean="0">
                <a:solidFill>
                  <a:schemeClr val="bg1"/>
                </a:solidFill>
              </a:rPr>
              <a:t>Maintain adequate record retention policies</a:t>
            </a:r>
          </a:p>
        </p:txBody>
      </p:sp>
      <p:sp>
        <p:nvSpPr>
          <p:cNvPr id="6" name="Rectangle 1"/>
          <p:cNvSpPr>
            <a:spLocks noChangeArrowheads="1"/>
          </p:cNvSpPr>
          <p:nvPr/>
        </p:nvSpPr>
        <p:spPr bwMode="auto">
          <a:xfrm>
            <a:off x="0" y="167789"/>
            <a:ext cx="91440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3400" b="1" dirty="0" smtClean="0">
                <a:latin typeface="Times New Roman" pitchFamily="18" charset="0"/>
                <a:cs typeface="Times New Roman" pitchFamily="18" charset="0"/>
              </a:rPr>
              <a:t>Written Procedures for Monitoring Compliance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752600"/>
            <a:ext cx="8382000" cy="40386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3600" b="1" i="1" dirty="0" smtClean="0">
              <a:latin typeface="Arial Narrow" pitchFamily="34" charset="0"/>
            </a:endParaRPr>
          </a:p>
          <a:p>
            <a:pPr marL="285750" indent="-285750" defTabSz="912813" eaLnBrk="1" hangingPunct="1">
              <a:buFontTx/>
              <a:buNone/>
            </a:pPr>
            <a:endParaRPr lang="en-US" sz="36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dirty="0">
                <a:solidFill>
                  <a:schemeClr val="bg1"/>
                </a:solidFill>
                <a:latin typeface="Arial" charset="0"/>
              </a:rPr>
              <a:t> </a:t>
            </a:r>
            <a:endParaRPr lang="en-US" sz="6000" i="1" dirty="0">
              <a:solidFill>
                <a:schemeClr val="bg1"/>
              </a:solidFill>
            </a:endParaRPr>
          </a:p>
        </p:txBody>
      </p:sp>
      <p:sp>
        <p:nvSpPr>
          <p:cNvPr id="6148" name="Rectangle 12"/>
          <p:cNvSpPr>
            <a:spLocks noChangeArrowheads="1"/>
          </p:cNvSpPr>
          <p:nvPr/>
        </p:nvSpPr>
        <p:spPr bwMode="auto">
          <a:xfrm>
            <a:off x="457200" y="657950"/>
            <a:ext cx="8458200" cy="6093976"/>
          </a:xfrm>
          <a:prstGeom prst="rect">
            <a:avLst/>
          </a:prstGeom>
          <a:noFill/>
          <a:ln w="9525">
            <a:noFill/>
            <a:miter lim="800000"/>
            <a:headEnd/>
            <a:tailEnd/>
          </a:ln>
        </p:spPr>
        <p:txBody>
          <a:bodyPr wrap="square" lIns="0" tIns="0" rIns="0" bIns="0" anchor="ctr">
            <a:spAutoFit/>
          </a:bodyPr>
          <a:lstStyle/>
          <a:p>
            <a:pPr marL="914400" indent="-914400">
              <a:lnSpc>
                <a:spcPct val="200000"/>
              </a:lnSpc>
            </a:pPr>
            <a:r>
              <a:rPr lang="en-US" sz="3600" u="sng" dirty="0" smtClean="0">
                <a:solidFill>
                  <a:schemeClr val="bg1"/>
                </a:solidFill>
              </a:rPr>
              <a:t>Watch list:</a:t>
            </a:r>
          </a:p>
          <a:p>
            <a:pPr marL="914400" indent="-914400">
              <a:lnSpc>
                <a:spcPct val="200000"/>
              </a:lnSpc>
              <a:buFont typeface="Wingdings" pitchFamily="2" charset="2"/>
              <a:buChar char="Ø"/>
            </a:pPr>
            <a:r>
              <a:rPr lang="en-US" sz="3200" u="sng" dirty="0" smtClean="0">
                <a:solidFill>
                  <a:schemeClr val="bg1"/>
                </a:solidFill>
              </a:rPr>
              <a:t>Current Issues in an interesting market</a:t>
            </a:r>
          </a:p>
          <a:p>
            <a:pPr marL="914400" indent="-914400">
              <a:buFont typeface="Wingdings" pitchFamily="2" charset="2"/>
              <a:buChar char="q"/>
            </a:pPr>
            <a:r>
              <a:rPr lang="en-US" sz="3200" dirty="0" smtClean="0">
                <a:solidFill>
                  <a:schemeClr val="bg1"/>
                </a:solidFill>
              </a:rPr>
              <a:t>Calculation of Interest to Bondholders</a:t>
            </a:r>
          </a:p>
          <a:p>
            <a:pPr marL="914400" indent="-914400">
              <a:buFont typeface="Wingdings" pitchFamily="2" charset="2"/>
              <a:buChar char="q"/>
            </a:pPr>
            <a:r>
              <a:rPr lang="en-US" sz="3200" dirty="0" smtClean="0">
                <a:solidFill>
                  <a:schemeClr val="bg1"/>
                </a:solidFill>
              </a:rPr>
              <a:t>Reserve Fun Requirements Valuations</a:t>
            </a:r>
          </a:p>
          <a:p>
            <a:pPr marL="914400" indent="-914400">
              <a:buFont typeface="Wingdings" pitchFamily="2" charset="2"/>
              <a:buChar char="q"/>
            </a:pPr>
            <a:r>
              <a:rPr lang="en-US" sz="3200" dirty="0" smtClean="0">
                <a:solidFill>
                  <a:schemeClr val="bg1"/>
                </a:solidFill>
              </a:rPr>
              <a:t>Cash Flows </a:t>
            </a:r>
          </a:p>
          <a:p>
            <a:pPr marL="914400" indent="-914400">
              <a:buFont typeface="Wingdings" pitchFamily="2" charset="2"/>
              <a:buChar char="q"/>
            </a:pPr>
            <a:r>
              <a:rPr lang="en-US" sz="3200" dirty="0" smtClean="0">
                <a:solidFill>
                  <a:schemeClr val="bg1"/>
                </a:solidFill>
              </a:rPr>
              <a:t>Redemption of Bonds</a:t>
            </a:r>
          </a:p>
          <a:p>
            <a:pPr marL="914400" indent="-914400">
              <a:buFont typeface="Wingdings" pitchFamily="2" charset="2"/>
              <a:buChar char="q"/>
            </a:pPr>
            <a:r>
              <a:rPr lang="en-US" sz="3200" dirty="0" smtClean="0">
                <a:solidFill>
                  <a:schemeClr val="bg1"/>
                </a:solidFill>
              </a:rPr>
              <a:t>Project Fund Distributions</a:t>
            </a:r>
          </a:p>
          <a:p>
            <a:pPr marL="914400" indent="-914400">
              <a:buFont typeface="Wingdings" pitchFamily="2" charset="2"/>
              <a:buChar char="q"/>
            </a:pPr>
            <a:r>
              <a:rPr lang="en-US" sz="3200" dirty="0" smtClean="0">
                <a:solidFill>
                  <a:schemeClr val="bg1"/>
                </a:solidFill>
              </a:rPr>
              <a:t>Investments</a:t>
            </a:r>
          </a:p>
          <a:p>
            <a:pPr marL="914400" indent="-914400">
              <a:buFont typeface="Wingdings" pitchFamily="2" charset="2"/>
              <a:buChar char="q"/>
            </a:pPr>
            <a:r>
              <a:rPr lang="en-US" sz="3200" dirty="0" smtClean="0">
                <a:solidFill>
                  <a:schemeClr val="bg1"/>
                </a:solidFill>
              </a:rPr>
              <a:t>Compliance</a:t>
            </a:r>
          </a:p>
          <a:p>
            <a:pPr marL="914400" indent="-914400">
              <a:buFont typeface="Wingdings" pitchFamily="2" charset="2"/>
              <a:buChar char="q"/>
            </a:pPr>
            <a:endParaRPr lang="en-US" sz="3600" dirty="0" smtClean="0">
              <a:solidFill>
                <a:schemeClr val="bg1"/>
              </a:solidFill>
            </a:endParaRPr>
          </a:p>
        </p:txBody>
      </p:sp>
      <p:sp>
        <p:nvSpPr>
          <p:cNvPr id="21505" name="Rectangle 1"/>
          <p:cNvSpPr>
            <a:spLocks noChangeArrowheads="1"/>
          </p:cNvSpPr>
          <p:nvPr/>
        </p:nvSpPr>
        <p:spPr bwMode="auto">
          <a:xfrm>
            <a:off x="-1676400" y="-57954"/>
            <a:ext cx="121158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Monitoring Your Bond Debt </a:t>
            </a:r>
          </a:p>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(with help from your Trustee)</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752600"/>
            <a:ext cx="8382000" cy="40386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3600" b="1" i="1" dirty="0" smtClean="0">
              <a:latin typeface="Arial Narrow" pitchFamily="34" charset="0"/>
            </a:endParaRPr>
          </a:p>
          <a:p>
            <a:pPr marL="285750" indent="-285750" defTabSz="912813" eaLnBrk="1" hangingPunct="1">
              <a:buFontTx/>
              <a:buNone/>
            </a:pPr>
            <a:endParaRPr lang="en-US" sz="36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304800" y="1508610"/>
            <a:ext cx="8686800" cy="4154984"/>
          </a:xfrm>
          <a:prstGeom prst="rect">
            <a:avLst/>
          </a:prstGeom>
          <a:noFill/>
          <a:ln w="9525">
            <a:noFill/>
            <a:miter lim="800000"/>
            <a:headEnd/>
            <a:tailEnd/>
          </a:ln>
        </p:spPr>
        <p:txBody>
          <a:bodyPr wrap="square" lIns="0" tIns="0" rIns="0" bIns="0" anchor="ctr">
            <a:spAutoFit/>
          </a:bodyPr>
          <a:lstStyle/>
          <a:p>
            <a:pPr marL="1255713" lvl="1" indent="-798513">
              <a:spcBef>
                <a:spcPts val="600"/>
              </a:spcBef>
              <a:spcAft>
                <a:spcPts val="600"/>
              </a:spcAft>
              <a:buFont typeface="Wingdings" pitchFamily="2" charset="2"/>
              <a:buChar char="q"/>
            </a:pPr>
            <a:r>
              <a:rPr lang="en-US" sz="3000" dirty="0" smtClean="0">
                <a:solidFill>
                  <a:schemeClr val="bg1"/>
                </a:solidFill>
              </a:rPr>
              <a:t>Arbitrage regulations govern more than just investment earnings.</a:t>
            </a:r>
          </a:p>
          <a:p>
            <a:pPr marL="1255713" lvl="1" indent="-798513">
              <a:spcBef>
                <a:spcPts val="600"/>
              </a:spcBef>
              <a:spcAft>
                <a:spcPts val="600"/>
              </a:spcAft>
              <a:buFont typeface="Wingdings" pitchFamily="2" charset="2"/>
              <a:buChar char="q"/>
            </a:pPr>
            <a:r>
              <a:rPr lang="en-US" sz="3000" dirty="0" smtClean="0">
                <a:solidFill>
                  <a:schemeClr val="bg1"/>
                </a:solidFill>
              </a:rPr>
              <a:t>Late payment penalty: average 3% interest plus 50% of amount due.</a:t>
            </a:r>
          </a:p>
          <a:p>
            <a:pPr marL="1255713" lvl="1" indent="-798513">
              <a:spcBef>
                <a:spcPts val="600"/>
              </a:spcBef>
              <a:spcAft>
                <a:spcPts val="600"/>
              </a:spcAft>
              <a:buFont typeface="Wingdings" pitchFamily="2" charset="2"/>
              <a:buChar char="q"/>
            </a:pPr>
            <a:r>
              <a:rPr lang="en-US" sz="3000" dirty="0" smtClean="0">
                <a:solidFill>
                  <a:schemeClr val="bg1"/>
                </a:solidFill>
              </a:rPr>
              <a:t>Improper allocation and accounting methodology can result in financial penalties.</a:t>
            </a:r>
          </a:p>
          <a:p>
            <a:pPr marL="1255713" lvl="1" indent="-798513">
              <a:spcBef>
                <a:spcPts val="600"/>
              </a:spcBef>
              <a:spcAft>
                <a:spcPts val="600"/>
              </a:spcAft>
              <a:buFont typeface="Wingdings" pitchFamily="2" charset="2"/>
              <a:buChar char="q"/>
            </a:pPr>
            <a:r>
              <a:rPr lang="en-US" sz="3000" dirty="0" smtClean="0">
                <a:solidFill>
                  <a:schemeClr val="bg1"/>
                </a:solidFill>
              </a:rPr>
              <a:t>Small Issuers are only exempt from arbitrage rebate not yield restriction requirements. </a:t>
            </a:r>
          </a:p>
        </p:txBody>
      </p:sp>
      <p:sp>
        <p:nvSpPr>
          <p:cNvPr id="6" name="Rectangle 1"/>
          <p:cNvSpPr>
            <a:spLocks noChangeArrowheads="1"/>
          </p:cNvSpPr>
          <p:nvPr/>
        </p:nvSpPr>
        <p:spPr bwMode="auto">
          <a:xfrm>
            <a:off x="0" y="228600"/>
            <a:ext cx="9144000" cy="5386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900" b="1" dirty="0" smtClean="0">
                <a:latin typeface="Times New Roman" pitchFamily="18" charset="0"/>
                <a:cs typeface="Times New Roman" pitchFamily="18" charset="0"/>
              </a:rPr>
              <a:t>Timely Arbitrage Rebate and Yield Reduction Payments</a:t>
            </a:r>
            <a:endParaRPr kumimoji="0" lang="en-US" sz="29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752600"/>
            <a:ext cx="8382000" cy="40386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3600" b="1" i="1" dirty="0" smtClean="0">
              <a:latin typeface="Arial Narrow" pitchFamily="34" charset="0"/>
            </a:endParaRPr>
          </a:p>
          <a:p>
            <a:pPr marL="285750" indent="-285750" defTabSz="912813" eaLnBrk="1" hangingPunct="1">
              <a:buFontTx/>
              <a:buNone/>
            </a:pPr>
            <a:endParaRPr lang="en-US" sz="36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228600" y="914400"/>
            <a:ext cx="8686800" cy="5447645"/>
          </a:xfrm>
          <a:prstGeom prst="rect">
            <a:avLst/>
          </a:prstGeom>
          <a:noFill/>
          <a:ln w="9525">
            <a:noFill/>
            <a:miter lim="800000"/>
            <a:headEnd/>
            <a:tailEnd/>
          </a:ln>
        </p:spPr>
        <p:txBody>
          <a:bodyPr wrap="square" lIns="0" tIns="0" rIns="0" bIns="0" anchor="ctr">
            <a:spAutoFit/>
          </a:bodyPr>
          <a:lstStyle/>
          <a:p>
            <a:pPr marL="0" lvl="1">
              <a:spcBef>
                <a:spcPts val="600"/>
              </a:spcBef>
              <a:spcAft>
                <a:spcPts val="600"/>
              </a:spcAft>
            </a:pPr>
            <a:r>
              <a:rPr lang="en-US" sz="3000" dirty="0" smtClean="0">
                <a:solidFill>
                  <a:schemeClr val="bg1"/>
                </a:solidFill>
              </a:rPr>
              <a:t>Long-term tax consequences of modifying tax-exempt bonds: </a:t>
            </a:r>
          </a:p>
          <a:p>
            <a:pPr marL="1255713" lvl="1" indent="-798513">
              <a:spcBef>
                <a:spcPts val="600"/>
              </a:spcBef>
              <a:spcAft>
                <a:spcPts val="600"/>
              </a:spcAft>
              <a:buFont typeface="Wingdings" pitchFamily="2" charset="2"/>
              <a:buChar char="q"/>
            </a:pPr>
            <a:r>
              <a:rPr lang="en-US" sz="3000" dirty="0" smtClean="0">
                <a:solidFill>
                  <a:schemeClr val="bg1"/>
                </a:solidFill>
              </a:rPr>
              <a:t> Changes in interest rates, credit worthiness, or extension of maturities can cause bonds to be considered reissued for tax purposes.</a:t>
            </a:r>
          </a:p>
          <a:p>
            <a:pPr marL="1255713" lvl="1" indent="-798513">
              <a:spcBef>
                <a:spcPts val="600"/>
              </a:spcBef>
              <a:spcAft>
                <a:spcPts val="600"/>
              </a:spcAft>
              <a:buFont typeface="Wingdings" pitchFamily="2" charset="2"/>
              <a:buChar char="q"/>
            </a:pPr>
            <a:r>
              <a:rPr lang="en-US" sz="3000" dirty="0" smtClean="0">
                <a:solidFill>
                  <a:schemeClr val="bg1"/>
                </a:solidFill>
              </a:rPr>
              <a:t>Early retirement can cause compliance problems for issuers who had planned on blending down investment yields for arbitrage purposes or limit private use over the long-term to ensure the bonds remain tax-exempt.</a:t>
            </a:r>
          </a:p>
          <a:p>
            <a:pPr marL="1255713" lvl="1" indent="-798513">
              <a:spcBef>
                <a:spcPts val="600"/>
              </a:spcBef>
              <a:spcAft>
                <a:spcPts val="600"/>
              </a:spcAft>
              <a:buFont typeface="Wingdings" pitchFamily="2" charset="2"/>
              <a:buChar char="§"/>
            </a:pPr>
            <a:endParaRPr lang="en-US" sz="2400" dirty="0" smtClean="0">
              <a:solidFill>
                <a:schemeClr val="bg1"/>
              </a:solidFill>
            </a:endParaRPr>
          </a:p>
        </p:txBody>
      </p:sp>
      <p:sp>
        <p:nvSpPr>
          <p:cNvPr id="6" name="Rectangle 1"/>
          <p:cNvSpPr>
            <a:spLocks noChangeArrowheads="1"/>
          </p:cNvSpPr>
          <p:nvPr/>
        </p:nvSpPr>
        <p:spPr bwMode="auto">
          <a:xfrm>
            <a:off x="0" y="205517"/>
            <a:ext cx="9144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3200" b="1" dirty="0" smtClean="0">
                <a:latin typeface="Times New Roman" pitchFamily="18" charset="0"/>
                <a:cs typeface="Times New Roman" pitchFamily="18" charset="0"/>
              </a:rPr>
              <a:t>Cautious</a:t>
            </a: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 Modification of Existing Debt</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752600"/>
            <a:ext cx="8382000" cy="40386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3600" b="1" i="1" dirty="0" smtClean="0">
              <a:latin typeface="Arial Narrow" pitchFamily="34" charset="0"/>
            </a:endParaRPr>
          </a:p>
          <a:p>
            <a:pPr marL="285750" indent="-285750" defTabSz="912813" eaLnBrk="1" hangingPunct="1">
              <a:buFontTx/>
              <a:buNone/>
            </a:pPr>
            <a:endParaRPr lang="en-US" sz="36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228600" y="1180728"/>
            <a:ext cx="8686800" cy="4632037"/>
          </a:xfrm>
          <a:prstGeom prst="rect">
            <a:avLst/>
          </a:prstGeom>
          <a:noFill/>
          <a:ln w="9525">
            <a:noFill/>
            <a:miter lim="800000"/>
            <a:headEnd/>
            <a:tailEnd/>
          </a:ln>
        </p:spPr>
        <p:txBody>
          <a:bodyPr wrap="square" lIns="0" tIns="0" rIns="0" bIns="0" anchor="ctr">
            <a:spAutoFit/>
          </a:bodyPr>
          <a:lstStyle/>
          <a:p>
            <a:pPr>
              <a:spcAft>
                <a:spcPts val="1200"/>
              </a:spcAft>
            </a:pPr>
            <a:r>
              <a:rPr lang="en-US" sz="3400" dirty="0" smtClean="0">
                <a:solidFill>
                  <a:schemeClr val="bg1"/>
                </a:solidFill>
              </a:rPr>
              <a:t>What triggers the determination of a reissuance:</a:t>
            </a:r>
          </a:p>
          <a:p>
            <a:pPr marL="1146175" indent="-682625">
              <a:buFont typeface="Wingdings" pitchFamily="2" charset="2"/>
              <a:buChar char="§"/>
            </a:pPr>
            <a:r>
              <a:rPr lang="en-US" sz="3200" dirty="0" smtClean="0">
                <a:solidFill>
                  <a:schemeClr val="bg1"/>
                </a:solidFill>
              </a:rPr>
              <a:t>Change in annual yield</a:t>
            </a:r>
          </a:p>
          <a:p>
            <a:pPr marL="1146175" indent="-682625">
              <a:buFont typeface="Wingdings" pitchFamily="2" charset="2"/>
              <a:buChar char="§"/>
            </a:pPr>
            <a:r>
              <a:rPr lang="en-US" sz="3200" dirty="0" smtClean="0">
                <a:solidFill>
                  <a:schemeClr val="bg1"/>
                </a:solidFill>
              </a:rPr>
              <a:t>Change in timing of payments</a:t>
            </a:r>
          </a:p>
          <a:p>
            <a:pPr marL="1146175" indent="-682625">
              <a:buFont typeface="Wingdings" pitchFamily="2" charset="2"/>
              <a:buChar char="§"/>
            </a:pPr>
            <a:r>
              <a:rPr lang="en-US" sz="3200" dirty="0" smtClean="0">
                <a:solidFill>
                  <a:schemeClr val="bg1"/>
                </a:solidFill>
              </a:rPr>
              <a:t>Substitution, addition, or deletion of obligor</a:t>
            </a:r>
          </a:p>
          <a:p>
            <a:pPr marL="1146175" indent="-682625">
              <a:buFont typeface="Wingdings" pitchFamily="2" charset="2"/>
              <a:buChar char="§"/>
            </a:pPr>
            <a:r>
              <a:rPr lang="en-US" sz="3200" dirty="0" smtClean="0">
                <a:solidFill>
                  <a:schemeClr val="bg1"/>
                </a:solidFill>
              </a:rPr>
              <a:t>Change in security or credit enhancement</a:t>
            </a:r>
          </a:p>
          <a:p>
            <a:pPr marL="1146175" indent="-682625">
              <a:buFont typeface="Wingdings" pitchFamily="2" charset="2"/>
              <a:buChar char="§"/>
            </a:pPr>
            <a:r>
              <a:rPr lang="en-US" sz="3200" dirty="0" smtClean="0">
                <a:solidFill>
                  <a:schemeClr val="bg1"/>
                </a:solidFill>
              </a:rPr>
              <a:t>Change in priority of an obligation</a:t>
            </a:r>
          </a:p>
          <a:p>
            <a:pPr marL="1146175" indent="-682625">
              <a:buFont typeface="Wingdings" pitchFamily="2" charset="2"/>
              <a:buChar char="§"/>
            </a:pPr>
            <a:r>
              <a:rPr lang="en-US" sz="3200" dirty="0" smtClean="0">
                <a:solidFill>
                  <a:schemeClr val="bg1"/>
                </a:solidFill>
              </a:rPr>
              <a:t>Change in nature of a debt instrument</a:t>
            </a:r>
          </a:p>
          <a:p>
            <a:pPr marL="1146175" indent="-682625">
              <a:buFont typeface="Wingdings" pitchFamily="2" charset="2"/>
              <a:buChar char="§"/>
            </a:pPr>
            <a:r>
              <a:rPr lang="en-US" sz="3200" dirty="0" smtClean="0">
                <a:solidFill>
                  <a:schemeClr val="bg1"/>
                </a:solidFill>
              </a:rPr>
              <a:t>Change in payment expectations</a:t>
            </a:r>
          </a:p>
        </p:txBody>
      </p:sp>
      <p:sp>
        <p:nvSpPr>
          <p:cNvPr id="6" name="Rectangle 1"/>
          <p:cNvSpPr>
            <a:spLocks noChangeArrowheads="1"/>
          </p:cNvSpPr>
          <p:nvPr/>
        </p:nvSpPr>
        <p:spPr bwMode="auto">
          <a:xfrm>
            <a:off x="0" y="205517"/>
            <a:ext cx="9144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3200" b="1" dirty="0" smtClean="0">
                <a:latin typeface="Times New Roman" pitchFamily="18" charset="0"/>
                <a:cs typeface="Times New Roman" pitchFamily="18" charset="0"/>
              </a:rPr>
              <a:t>Cautious</a:t>
            </a: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 Modification of Existing Debt</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752600"/>
            <a:ext cx="8382000" cy="40386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3600" b="1" i="1" dirty="0" smtClean="0">
              <a:latin typeface="Arial Narrow" pitchFamily="34" charset="0"/>
            </a:endParaRPr>
          </a:p>
          <a:p>
            <a:pPr marL="285750" indent="-285750" defTabSz="912813" eaLnBrk="1" hangingPunct="1">
              <a:buFontTx/>
              <a:buNone/>
            </a:pPr>
            <a:endParaRPr lang="en-US" sz="36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228600" y="1069032"/>
            <a:ext cx="8686800" cy="4924425"/>
          </a:xfrm>
          <a:prstGeom prst="rect">
            <a:avLst/>
          </a:prstGeom>
          <a:noFill/>
          <a:ln w="9525">
            <a:noFill/>
            <a:miter lim="800000"/>
            <a:headEnd/>
            <a:tailEnd/>
          </a:ln>
        </p:spPr>
        <p:txBody>
          <a:bodyPr wrap="square" lIns="0" tIns="0" rIns="0" bIns="0" anchor="ctr">
            <a:spAutoFit/>
          </a:bodyPr>
          <a:lstStyle/>
          <a:p>
            <a:pPr marL="0" lvl="1">
              <a:spcBef>
                <a:spcPts val="600"/>
              </a:spcBef>
              <a:spcAft>
                <a:spcPts val="600"/>
              </a:spcAft>
            </a:pPr>
            <a:r>
              <a:rPr lang="en-US" sz="3000" dirty="0" smtClean="0">
                <a:solidFill>
                  <a:schemeClr val="bg1"/>
                </a:solidFill>
              </a:rPr>
              <a:t>Selling property financed with tax-exempt bonds could cause the bond issue to become taxable.  </a:t>
            </a:r>
          </a:p>
          <a:p>
            <a:pPr marL="860425" lvl="1" indent="-860425">
              <a:spcBef>
                <a:spcPts val="600"/>
              </a:spcBef>
              <a:spcAft>
                <a:spcPts val="600"/>
              </a:spcAft>
              <a:buFont typeface="Wingdings" pitchFamily="2" charset="2"/>
              <a:buChar char="q"/>
            </a:pPr>
            <a:r>
              <a:rPr lang="en-US" sz="3000" dirty="0" smtClean="0">
                <a:solidFill>
                  <a:schemeClr val="bg1"/>
                </a:solidFill>
              </a:rPr>
              <a:t>Three remedial action options: </a:t>
            </a:r>
          </a:p>
          <a:p>
            <a:pPr marL="1774825" lvl="1" indent="-341313">
              <a:spcBef>
                <a:spcPts val="0"/>
              </a:spcBef>
              <a:spcAft>
                <a:spcPts val="0"/>
              </a:spcAft>
              <a:buFont typeface="Wingdings" pitchFamily="2" charset="2"/>
              <a:buChar char="§"/>
            </a:pPr>
            <a:r>
              <a:rPr lang="en-US" sz="3000" dirty="0" smtClean="0">
                <a:solidFill>
                  <a:schemeClr val="bg1"/>
                </a:solidFill>
              </a:rPr>
              <a:t>redemption or defeasance of non qualified bonds; </a:t>
            </a:r>
          </a:p>
          <a:p>
            <a:pPr marL="1774825" lvl="1" indent="-341313">
              <a:spcBef>
                <a:spcPts val="0"/>
              </a:spcBef>
              <a:spcAft>
                <a:spcPts val="0"/>
              </a:spcAft>
              <a:buFont typeface="Wingdings" pitchFamily="2" charset="2"/>
              <a:buChar char="§"/>
            </a:pPr>
            <a:r>
              <a:rPr lang="en-US" sz="3000" dirty="0" smtClean="0">
                <a:solidFill>
                  <a:schemeClr val="bg1"/>
                </a:solidFill>
              </a:rPr>
              <a:t>alternative use of disposition proceeds; </a:t>
            </a:r>
          </a:p>
          <a:p>
            <a:pPr marL="1774825" lvl="1" indent="-341313">
              <a:spcBef>
                <a:spcPts val="0"/>
              </a:spcBef>
              <a:spcAft>
                <a:spcPts val="0"/>
              </a:spcAft>
              <a:buFont typeface="Wingdings" pitchFamily="2" charset="2"/>
              <a:buChar char="§"/>
            </a:pPr>
            <a:r>
              <a:rPr lang="en-US" sz="3000" dirty="0" smtClean="0">
                <a:solidFill>
                  <a:schemeClr val="bg1"/>
                </a:solidFill>
              </a:rPr>
              <a:t>alternative use of facility</a:t>
            </a:r>
          </a:p>
          <a:p>
            <a:pPr marL="914400" lvl="1" indent="-914400">
              <a:spcBef>
                <a:spcPts val="600"/>
              </a:spcBef>
              <a:spcAft>
                <a:spcPts val="600"/>
              </a:spcAft>
              <a:buFont typeface="Wingdings" pitchFamily="2" charset="2"/>
              <a:buChar char="q"/>
            </a:pPr>
            <a:r>
              <a:rPr lang="en-US" sz="3000" dirty="0" smtClean="0">
                <a:solidFill>
                  <a:schemeClr val="bg1"/>
                </a:solidFill>
              </a:rPr>
              <a:t>Disposition proceeds are considered gross proceeds of the bonds and are therefore subject to the yield restriction and arbitrage regulations.</a:t>
            </a:r>
          </a:p>
        </p:txBody>
      </p:sp>
      <p:sp>
        <p:nvSpPr>
          <p:cNvPr id="6" name="Rectangle 1"/>
          <p:cNvSpPr>
            <a:spLocks noChangeArrowheads="1"/>
          </p:cNvSpPr>
          <p:nvPr/>
        </p:nvSpPr>
        <p:spPr bwMode="auto">
          <a:xfrm>
            <a:off x="0" y="236295"/>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800" b="1" dirty="0" smtClean="0">
                <a:latin typeface="Times New Roman" pitchFamily="18" charset="0"/>
                <a:cs typeface="Times New Roman" pitchFamily="18" charset="0"/>
              </a:rPr>
              <a:t>Well Considered Sale of TEB Finance Land and Facilities </a:t>
            </a:r>
            <a:endParaRPr kumimoji="0" lang="en-US"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752600"/>
            <a:ext cx="8382000" cy="40386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3600" b="1" i="1" dirty="0" smtClean="0">
              <a:latin typeface="Arial Narrow" pitchFamily="34" charset="0"/>
            </a:endParaRPr>
          </a:p>
          <a:p>
            <a:pPr marL="285750" indent="-285750" defTabSz="912813" eaLnBrk="1" hangingPunct="1">
              <a:buFontTx/>
              <a:buNone/>
            </a:pPr>
            <a:endParaRPr lang="en-US" sz="36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228600" y="1390709"/>
            <a:ext cx="8686800" cy="4493538"/>
          </a:xfrm>
          <a:prstGeom prst="rect">
            <a:avLst/>
          </a:prstGeom>
          <a:noFill/>
          <a:ln w="9525">
            <a:noFill/>
            <a:miter lim="800000"/>
            <a:headEnd/>
            <a:tailEnd/>
          </a:ln>
        </p:spPr>
        <p:txBody>
          <a:bodyPr wrap="square" lIns="0" tIns="0" rIns="0" bIns="0" anchor="ctr">
            <a:spAutoFit/>
          </a:bodyPr>
          <a:lstStyle/>
          <a:p>
            <a:pPr marL="1255713" lvl="1" indent="-798513">
              <a:spcBef>
                <a:spcPts val="600"/>
              </a:spcBef>
              <a:spcAft>
                <a:spcPts val="600"/>
              </a:spcAft>
              <a:buFont typeface="Wingdings" pitchFamily="2" charset="2"/>
              <a:buChar char="q"/>
            </a:pPr>
            <a:r>
              <a:rPr lang="en-US" sz="3400" dirty="0" smtClean="0">
                <a:solidFill>
                  <a:schemeClr val="bg1"/>
                </a:solidFill>
              </a:rPr>
              <a:t>The Issuer must have reasonable expectations that tax-exempt bonds proceeds will be used for approved purposes. </a:t>
            </a:r>
          </a:p>
          <a:p>
            <a:pPr marL="1255713" lvl="1" indent="-798513">
              <a:spcBef>
                <a:spcPts val="600"/>
              </a:spcBef>
              <a:spcAft>
                <a:spcPts val="600"/>
              </a:spcAft>
              <a:buFont typeface="Wingdings" pitchFamily="2" charset="2"/>
              <a:buChar char="q"/>
            </a:pPr>
            <a:r>
              <a:rPr lang="en-US" sz="3400" dirty="0" smtClean="0">
                <a:solidFill>
                  <a:schemeClr val="bg1"/>
                </a:solidFill>
              </a:rPr>
              <a:t>Perceived over-issuance can jeopardize the tax-exempt status of the bonds.</a:t>
            </a:r>
          </a:p>
          <a:p>
            <a:pPr marL="1255713" lvl="1" indent="-798513">
              <a:spcBef>
                <a:spcPts val="600"/>
              </a:spcBef>
              <a:spcAft>
                <a:spcPts val="600"/>
              </a:spcAft>
              <a:buFont typeface="Wingdings" pitchFamily="2" charset="2"/>
              <a:buChar char="q"/>
            </a:pPr>
            <a:r>
              <a:rPr lang="en-US" sz="3400" dirty="0" smtClean="0">
                <a:solidFill>
                  <a:schemeClr val="bg1"/>
                </a:solidFill>
              </a:rPr>
              <a:t>Most bonds require 85% of proceeds to be spent within 3 years.</a:t>
            </a:r>
          </a:p>
        </p:txBody>
      </p:sp>
      <p:sp>
        <p:nvSpPr>
          <p:cNvPr id="6" name="Rectangle 1"/>
          <p:cNvSpPr>
            <a:spLocks noChangeArrowheads="1"/>
          </p:cNvSpPr>
          <p:nvPr/>
        </p:nvSpPr>
        <p:spPr bwMode="auto">
          <a:xfrm>
            <a:off x="0" y="143963"/>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en-US" b="1" i="0" u="none" strike="noStrike" cap="none" normalizeH="0" baseline="0" dirty="0" smtClean="0">
                <a:ln>
                  <a:noFill/>
                </a:ln>
                <a:solidFill>
                  <a:schemeClr val="tx1"/>
                </a:solidFill>
                <a:effectLst/>
                <a:latin typeface="Times New Roman" pitchFamily="18" charset="0"/>
                <a:cs typeface="Times New Roman" pitchFamily="18" charset="0"/>
              </a:rPr>
              <a:t>Proper Use of TEB Proceeds</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752600"/>
            <a:ext cx="8382000" cy="40386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3600" b="1" i="1" dirty="0" smtClean="0">
              <a:latin typeface="Arial Narrow" pitchFamily="34" charset="0"/>
            </a:endParaRPr>
          </a:p>
          <a:p>
            <a:pPr marL="285750" indent="-285750" defTabSz="912813" eaLnBrk="1" hangingPunct="1">
              <a:buFontTx/>
              <a:buNone/>
            </a:pPr>
            <a:endParaRPr lang="en-US" sz="36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 name="Rectangle 1"/>
          <p:cNvSpPr>
            <a:spLocks noChangeArrowheads="1"/>
          </p:cNvSpPr>
          <p:nvPr/>
        </p:nvSpPr>
        <p:spPr bwMode="auto">
          <a:xfrm>
            <a:off x="0" y="143963"/>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en-US" b="1" i="0" u="none" strike="noStrike" cap="none" normalizeH="0" baseline="0" dirty="0" smtClean="0">
                <a:ln>
                  <a:noFill/>
                </a:ln>
                <a:solidFill>
                  <a:schemeClr val="tx1"/>
                </a:solidFill>
                <a:effectLst/>
                <a:latin typeface="Times New Roman" pitchFamily="18" charset="0"/>
                <a:cs typeface="Times New Roman" pitchFamily="18" charset="0"/>
              </a:rPr>
              <a:t>Proper Use of TEB Finance</a:t>
            </a:r>
            <a:r>
              <a:rPr kumimoji="0" lang="en-US" b="1" i="0" u="none" strike="noStrike" cap="none" normalizeH="0" dirty="0" smtClean="0">
                <a:ln>
                  <a:noFill/>
                </a:ln>
                <a:solidFill>
                  <a:schemeClr val="tx1"/>
                </a:solidFill>
                <a:effectLst/>
                <a:latin typeface="Times New Roman" pitchFamily="18" charset="0"/>
                <a:cs typeface="Times New Roman" pitchFamily="18" charset="0"/>
              </a:rPr>
              <a:t> Facilities</a:t>
            </a:r>
            <a:endParaRPr kumimoji="0" lang="en-US"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12"/>
          <p:cNvSpPr>
            <a:spLocks noChangeArrowheads="1"/>
          </p:cNvSpPr>
          <p:nvPr/>
        </p:nvSpPr>
        <p:spPr bwMode="auto">
          <a:xfrm>
            <a:off x="0" y="1447800"/>
            <a:ext cx="8686800" cy="4647426"/>
          </a:xfrm>
          <a:prstGeom prst="rect">
            <a:avLst/>
          </a:prstGeom>
          <a:noFill/>
          <a:ln w="9525">
            <a:noFill/>
            <a:miter lim="800000"/>
            <a:headEnd/>
            <a:tailEnd/>
          </a:ln>
        </p:spPr>
        <p:txBody>
          <a:bodyPr wrap="square" lIns="0" tIns="0" rIns="0" bIns="0" anchor="ctr">
            <a:spAutoFit/>
          </a:bodyPr>
          <a:lstStyle/>
          <a:p>
            <a:pPr marL="1255713" lvl="1" indent="-798513">
              <a:spcBef>
                <a:spcPts val="600"/>
              </a:spcBef>
              <a:spcAft>
                <a:spcPts val="600"/>
              </a:spcAft>
              <a:buFont typeface="Wingdings" pitchFamily="2" charset="2"/>
              <a:buChar char="q"/>
            </a:pPr>
            <a:r>
              <a:rPr lang="en-US" sz="3100" dirty="0" smtClean="0">
                <a:solidFill>
                  <a:schemeClr val="bg1"/>
                </a:solidFill>
              </a:rPr>
              <a:t>The Issuer must have reasonable expectations that tax-exempt financed facilities will be used for approved purposes. </a:t>
            </a:r>
          </a:p>
          <a:p>
            <a:pPr marL="1255713" lvl="1" indent="-798513">
              <a:spcBef>
                <a:spcPts val="600"/>
              </a:spcBef>
              <a:spcAft>
                <a:spcPts val="600"/>
              </a:spcAft>
              <a:buFont typeface="Wingdings" pitchFamily="2" charset="2"/>
              <a:buChar char="q"/>
            </a:pPr>
            <a:r>
              <a:rPr lang="en-US" sz="3100" dirty="0" smtClean="0">
                <a:solidFill>
                  <a:schemeClr val="bg1"/>
                </a:solidFill>
              </a:rPr>
              <a:t>Requiring a conduit borrower to document how bond proceeds were spent and provide verification of the use of tax-exempt bond financed facilities is a wise step to take.</a:t>
            </a:r>
          </a:p>
          <a:p>
            <a:pPr marL="1255713" lvl="1" indent="-798513">
              <a:spcBef>
                <a:spcPts val="600"/>
              </a:spcBef>
              <a:spcAft>
                <a:spcPts val="600"/>
              </a:spcAft>
              <a:buFont typeface="Wingdings" pitchFamily="2" charset="2"/>
              <a:buChar char="q"/>
            </a:pPr>
            <a:r>
              <a:rPr lang="en-US" sz="3100" dirty="0" smtClean="0">
                <a:solidFill>
                  <a:schemeClr val="bg1"/>
                </a:solidFill>
              </a:rPr>
              <a:t>Never underestimate the power of a field trip</a:t>
            </a:r>
            <a:r>
              <a:rPr lang="en-US" sz="3400" dirty="0" smtClean="0">
                <a:solidFill>
                  <a:schemeClr val="bg1"/>
                </a:solidFill>
              </a:rPr>
              <a:t>.</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52400" y="0"/>
            <a:ext cx="8839200" cy="917575"/>
          </a:xfrm>
        </p:spPr>
        <p:txBody>
          <a:bodyPr anchor="ctr"/>
          <a:lstStyle/>
          <a:p>
            <a:pPr algn="l"/>
            <a:r>
              <a:rPr lang="en-US" b="1" dirty="0" smtClean="0">
                <a:latin typeface="Times New Roman" pitchFamily="18" charset="0"/>
                <a:cs typeface="Times New Roman" pitchFamily="18" charset="0"/>
              </a:rPr>
              <a:t>Communicating with the Market</a:t>
            </a:r>
            <a:endParaRPr lang="en-US" b="1" dirty="0">
              <a:latin typeface="Times New Roman" pitchFamily="18" charset="0"/>
              <a:cs typeface="Times New Roman" pitchFamily="18" charset="0"/>
            </a:endParaRPr>
          </a:p>
        </p:txBody>
      </p:sp>
      <p:sp>
        <p:nvSpPr>
          <p:cNvPr id="6146" name="Rectangle 3"/>
          <p:cNvSpPr>
            <a:spLocks noGrp="1" noChangeArrowheads="1"/>
          </p:cNvSpPr>
          <p:nvPr>
            <p:ph type="subTitle" idx="1"/>
          </p:nvPr>
        </p:nvSpPr>
        <p:spPr>
          <a:xfrm>
            <a:off x="457200" y="1219200"/>
            <a:ext cx="8534400" cy="4724400"/>
          </a:xfrm>
          <a:noFill/>
        </p:spPr>
        <p:txBody>
          <a:bodyPr lIns="92075" tIns="46038" rIns="92075" bIns="46038">
            <a:normAutofit/>
          </a:bodyPr>
          <a:lstStyle/>
          <a:p>
            <a:pPr>
              <a:spcBef>
                <a:spcPts val="0"/>
              </a:spcBef>
            </a:pPr>
            <a:r>
              <a:rPr lang="en-US" sz="3600" b="1" u="sng" dirty="0" smtClean="0">
                <a:solidFill>
                  <a:schemeClr val="bg1"/>
                </a:solidFill>
                <a:latin typeface="Franklin Gothic Book" pitchFamily="34" charset="0"/>
              </a:rPr>
              <a:t>Do</a:t>
            </a:r>
            <a:endParaRPr lang="en-US" sz="3600" dirty="0" smtClean="0">
              <a:solidFill>
                <a:schemeClr val="bg1"/>
              </a:solidFill>
              <a:latin typeface="Franklin Gothic Book" pitchFamily="34" charset="0"/>
            </a:endParaRPr>
          </a:p>
          <a:p>
            <a:pPr marL="914400" lvl="0" indent="-914400" algn="l">
              <a:lnSpc>
                <a:spcPct val="150000"/>
              </a:lnSpc>
              <a:buFont typeface="Wingdings" pitchFamily="2" charset="2"/>
              <a:buChar char="q"/>
            </a:pPr>
            <a:r>
              <a:rPr lang="en-US" sz="3600" dirty="0" smtClean="0">
                <a:solidFill>
                  <a:schemeClr val="bg1"/>
                </a:solidFill>
                <a:latin typeface="Franklin Gothic Book" pitchFamily="34" charset="0"/>
              </a:rPr>
              <a:t>Provide current financial information.</a:t>
            </a:r>
          </a:p>
          <a:p>
            <a:pPr marL="914400" lvl="0" indent="-914400" algn="l">
              <a:buFont typeface="Wingdings" pitchFamily="2" charset="2"/>
              <a:buChar char="q"/>
            </a:pPr>
            <a:r>
              <a:rPr lang="en-US" sz="3600" dirty="0" smtClean="0">
                <a:solidFill>
                  <a:schemeClr val="bg1"/>
                </a:solidFill>
                <a:latin typeface="Franklin Gothic Book" pitchFamily="34" charset="0"/>
              </a:rPr>
              <a:t>Take steps necessary to prevent materially false or misleading information. </a:t>
            </a:r>
          </a:p>
          <a:p>
            <a:pPr marL="914400" lvl="0" indent="-914400" algn="l">
              <a:buFont typeface="Wingdings" pitchFamily="2" charset="2"/>
              <a:buChar char="q"/>
            </a:pPr>
            <a:r>
              <a:rPr lang="en-US" sz="3600" dirty="0" smtClean="0">
                <a:solidFill>
                  <a:schemeClr val="bg1"/>
                </a:solidFill>
                <a:latin typeface="Franklin Gothic Book" pitchFamily="34" charset="0"/>
              </a:rPr>
              <a:t>Establish disclosure controls and procedures.</a:t>
            </a:r>
          </a:p>
          <a:p>
            <a:pPr marL="682625" indent="-682625" algn="l">
              <a:lnSpc>
                <a:spcPct val="120000"/>
              </a:lnSpc>
              <a:buFont typeface="Wingdings" pitchFamily="2" charset="2"/>
              <a:buChar char="q"/>
            </a:pPr>
            <a:endParaRPr lang="en-US" sz="3600" b="1" i="1" dirty="0" smtClean="0">
              <a:latin typeface="Arial Narrow" pitchFamily="34" charset="0"/>
            </a:endParaRPr>
          </a:p>
        </p:txBody>
      </p:sp>
      <p:sp>
        <p:nvSpPr>
          <p:cNvPr id="6148" name="Rectangle 12"/>
          <p:cNvSpPr>
            <a:spLocks noChangeArrowheads="1"/>
          </p:cNvSpPr>
          <p:nvPr/>
        </p:nvSpPr>
        <p:spPr bwMode="auto">
          <a:xfrm>
            <a:off x="457200" y="2999909"/>
            <a:ext cx="7924800" cy="766107"/>
          </a:xfrm>
          <a:prstGeom prst="rect">
            <a:avLst/>
          </a:prstGeom>
          <a:noFill/>
          <a:ln w="9525">
            <a:noFill/>
            <a:miter lim="800000"/>
            <a:headEnd/>
            <a:tailEnd/>
          </a:ln>
        </p:spPr>
        <p:txBody>
          <a:bodyPr lIns="0" tIns="0" rIns="0" bIns="0" anchor="ctr">
            <a:spAutoFit/>
          </a:bodyPr>
          <a:lstStyle/>
          <a:p>
            <a:pPr marL="403225" indent="-403225">
              <a:lnSpc>
                <a:spcPct val="140000"/>
              </a:lnSpc>
            </a:pPr>
            <a:r>
              <a:rPr lang="en-US" dirty="0">
                <a:solidFill>
                  <a:schemeClr val="bg1"/>
                </a:solidFill>
              </a:rPr>
              <a:t> </a:t>
            </a:r>
            <a:endParaRPr lang="en-US" sz="3600" i="1" dirty="0">
              <a:solidFill>
                <a:schemeClr val="bg1"/>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subTitle" idx="1"/>
          </p:nvPr>
        </p:nvSpPr>
        <p:spPr>
          <a:xfrm>
            <a:off x="381000" y="1295400"/>
            <a:ext cx="8763000" cy="4953000"/>
          </a:xfrm>
          <a:noFill/>
        </p:spPr>
        <p:txBody>
          <a:bodyPr lIns="92075" tIns="46038" rIns="92075" bIns="46038">
            <a:normAutofit/>
          </a:bodyPr>
          <a:lstStyle/>
          <a:p>
            <a:pPr>
              <a:spcBef>
                <a:spcPts val="0"/>
              </a:spcBef>
            </a:pPr>
            <a:r>
              <a:rPr lang="en-US" sz="3600" b="1" u="sng" dirty="0" smtClean="0">
                <a:solidFill>
                  <a:schemeClr val="bg1"/>
                </a:solidFill>
                <a:latin typeface="Franklin Gothic Book" pitchFamily="34" charset="0"/>
              </a:rPr>
              <a:t>Do</a:t>
            </a:r>
            <a:endParaRPr lang="en-US" sz="3600" dirty="0" smtClean="0">
              <a:solidFill>
                <a:schemeClr val="bg1"/>
              </a:solidFill>
              <a:latin typeface="Franklin Gothic Book" pitchFamily="34" charset="0"/>
            </a:endParaRPr>
          </a:p>
          <a:p>
            <a:pPr marL="914400" lvl="0" indent="-914400" algn="l">
              <a:lnSpc>
                <a:spcPct val="150000"/>
              </a:lnSpc>
              <a:buFont typeface="Wingdings" pitchFamily="2" charset="2"/>
              <a:buChar char="q"/>
            </a:pPr>
            <a:r>
              <a:rPr lang="en-US" sz="3600" dirty="0" smtClean="0">
                <a:solidFill>
                  <a:schemeClr val="bg1"/>
                </a:solidFill>
                <a:latin typeface="Franklin Gothic Book" pitchFamily="34" charset="0"/>
              </a:rPr>
              <a:t>Give investors the information they need regarding risks.</a:t>
            </a:r>
          </a:p>
          <a:p>
            <a:pPr marL="914400" lvl="0" indent="-914400" algn="l">
              <a:buFont typeface="Wingdings" pitchFamily="2" charset="2"/>
              <a:buChar char="q"/>
            </a:pPr>
            <a:r>
              <a:rPr lang="en-US" sz="3600" dirty="0" smtClean="0">
                <a:solidFill>
                  <a:schemeClr val="bg1"/>
                </a:solidFill>
                <a:latin typeface="Franklin Gothic Book" pitchFamily="34" charset="0"/>
              </a:rPr>
              <a:t>Avoid complex, legalistic, and opaque language.</a:t>
            </a:r>
          </a:p>
          <a:p>
            <a:pPr marL="914400" lvl="0" indent="-914400" algn="l">
              <a:buFont typeface="Wingdings" pitchFamily="2" charset="2"/>
              <a:buChar char="q"/>
            </a:pPr>
            <a:r>
              <a:rPr lang="en-US" sz="3600" dirty="0" smtClean="0">
                <a:solidFill>
                  <a:schemeClr val="bg1"/>
                </a:solidFill>
                <a:latin typeface="Franklin Gothic Book" pitchFamily="34" charset="0"/>
              </a:rPr>
              <a:t>Use websites with carefully prepared information to communicate.</a:t>
            </a:r>
          </a:p>
          <a:p>
            <a:pPr marL="682625" indent="-682625" algn="l">
              <a:lnSpc>
                <a:spcPct val="120000"/>
              </a:lnSpc>
              <a:buFont typeface="Wingdings" pitchFamily="2" charset="2"/>
              <a:buChar char="q"/>
            </a:pPr>
            <a:endParaRPr lang="en-US" sz="36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dirty="0">
                <a:solidFill>
                  <a:schemeClr val="bg1"/>
                </a:solidFill>
                <a:latin typeface="Arial" charset="0"/>
              </a:rPr>
              <a:t> </a:t>
            </a:r>
            <a:endParaRPr lang="en-US" sz="6000" i="1" dirty="0">
              <a:solidFill>
                <a:schemeClr val="bg1"/>
              </a:solidFill>
            </a:endParaRPr>
          </a:p>
        </p:txBody>
      </p:sp>
      <p:sp>
        <p:nvSpPr>
          <p:cNvPr id="8" name="Title 5"/>
          <p:cNvSpPr txBox="1">
            <a:spLocks/>
          </p:cNvSpPr>
          <p:nvPr/>
        </p:nvSpPr>
        <p:spPr>
          <a:xfrm>
            <a:off x="152400" y="0"/>
            <a:ext cx="8839200" cy="917575"/>
          </a:xfrm>
          <a:prstGeom prst="rect">
            <a:avLst/>
          </a:prstGeom>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Communicating with the Market</a:t>
            </a:r>
            <a:endParaRPr kumimoji="0" lang="en-US" sz="44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subTitle" idx="1"/>
          </p:nvPr>
        </p:nvSpPr>
        <p:spPr>
          <a:xfrm>
            <a:off x="381000" y="990600"/>
            <a:ext cx="8610600" cy="5334000"/>
          </a:xfrm>
          <a:noFill/>
        </p:spPr>
        <p:txBody>
          <a:bodyPr lIns="92075" tIns="46038" rIns="92075" bIns="46038">
            <a:normAutofit fontScale="25000" lnSpcReduction="20000"/>
          </a:bodyPr>
          <a:lstStyle/>
          <a:p>
            <a:pPr marL="285750" indent="-285750" defTabSz="912813" eaLnBrk="1" hangingPunct="1">
              <a:buFontTx/>
              <a:buNone/>
            </a:pPr>
            <a:endParaRPr lang="en-US" sz="3600" b="1" i="1" dirty="0" smtClean="0">
              <a:latin typeface="Arial Narrow" pitchFamily="34" charset="0"/>
            </a:endParaRPr>
          </a:p>
          <a:p>
            <a:pPr>
              <a:spcBef>
                <a:spcPts val="0"/>
              </a:spcBef>
            </a:pPr>
            <a:r>
              <a:rPr lang="en-US" sz="14400" b="1" u="sng" dirty="0" smtClean="0">
                <a:solidFill>
                  <a:schemeClr val="bg1"/>
                </a:solidFill>
                <a:latin typeface="Franklin Gothic Book" pitchFamily="34" charset="0"/>
              </a:rPr>
              <a:t>Don’t</a:t>
            </a:r>
          </a:p>
          <a:p>
            <a:pPr algn="l">
              <a:spcBef>
                <a:spcPts val="0"/>
              </a:spcBef>
            </a:pPr>
            <a:endParaRPr lang="en-US" sz="11200" dirty="0" smtClean="0">
              <a:solidFill>
                <a:schemeClr val="bg1"/>
              </a:solidFill>
              <a:latin typeface="Franklin Gothic Book" pitchFamily="34" charset="0"/>
            </a:endParaRPr>
          </a:p>
          <a:p>
            <a:pPr marL="914400" lvl="0" indent="-914400" algn="l">
              <a:lnSpc>
                <a:spcPct val="170000"/>
              </a:lnSpc>
              <a:spcBef>
                <a:spcPts val="0"/>
              </a:spcBef>
              <a:buFont typeface="Wingdings" pitchFamily="2" charset="2"/>
              <a:buChar char="q"/>
            </a:pPr>
            <a:r>
              <a:rPr lang="en-US" sz="11200" dirty="0" smtClean="0">
                <a:solidFill>
                  <a:schemeClr val="bg1"/>
                </a:solidFill>
                <a:latin typeface="Franklin Gothic Book" pitchFamily="34" charset="0"/>
              </a:rPr>
              <a:t>Neglect to obtain auditor’s consent or fail to disclose whether or not the auditor has reviewed the analysis.</a:t>
            </a:r>
          </a:p>
          <a:p>
            <a:pPr marL="914400" lvl="0" indent="-914400" algn="l">
              <a:lnSpc>
                <a:spcPct val="170000"/>
              </a:lnSpc>
              <a:spcBef>
                <a:spcPts val="0"/>
              </a:spcBef>
              <a:buFont typeface="Wingdings" pitchFamily="2" charset="2"/>
              <a:buChar char="q"/>
            </a:pPr>
            <a:r>
              <a:rPr lang="en-US" sz="11200" dirty="0" smtClean="0">
                <a:solidFill>
                  <a:schemeClr val="bg1"/>
                </a:solidFill>
                <a:latin typeface="Franklin Gothic Book" pitchFamily="34" charset="0"/>
              </a:rPr>
              <a:t>If you are a Conduit Issuer with a Letter of Credit backing the debt service payment, don’t omit information on underlying obligors.</a:t>
            </a: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dirty="0">
                <a:solidFill>
                  <a:schemeClr val="bg1"/>
                </a:solidFill>
                <a:latin typeface="Arial" charset="0"/>
              </a:rPr>
              <a:t> </a:t>
            </a:r>
            <a:endParaRPr lang="en-US" sz="6000" i="1" dirty="0">
              <a:solidFill>
                <a:schemeClr val="bg1"/>
              </a:solidFill>
            </a:endParaRPr>
          </a:p>
        </p:txBody>
      </p:sp>
      <p:sp>
        <p:nvSpPr>
          <p:cNvPr id="6148" name="Rectangle 12"/>
          <p:cNvSpPr>
            <a:spLocks noChangeArrowheads="1"/>
          </p:cNvSpPr>
          <p:nvPr/>
        </p:nvSpPr>
        <p:spPr bwMode="auto">
          <a:xfrm>
            <a:off x="457200" y="2999909"/>
            <a:ext cx="7924800" cy="766107"/>
          </a:xfrm>
          <a:prstGeom prst="rect">
            <a:avLst/>
          </a:prstGeom>
          <a:noFill/>
          <a:ln w="9525">
            <a:noFill/>
            <a:miter lim="800000"/>
            <a:headEnd/>
            <a:tailEnd/>
          </a:ln>
        </p:spPr>
        <p:txBody>
          <a:bodyPr lIns="0" tIns="0" rIns="0" bIns="0" anchor="ctr">
            <a:spAutoFit/>
          </a:bodyPr>
          <a:lstStyle/>
          <a:p>
            <a:pPr marL="403225" indent="-403225">
              <a:lnSpc>
                <a:spcPct val="140000"/>
              </a:lnSpc>
            </a:pPr>
            <a:r>
              <a:rPr lang="en-US" dirty="0">
                <a:solidFill>
                  <a:schemeClr val="bg1"/>
                </a:solidFill>
              </a:rPr>
              <a:t> </a:t>
            </a:r>
            <a:endParaRPr lang="en-US" sz="3600" i="1" dirty="0">
              <a:solidFill>
                <a:schemeClr val="bg1"/>
              </a:solidFill>
              <a:latin typeface="Times New Roman" pitchFamily="18" charset="0"/>
              <a:cs typeface="Times New Roman" pitchFamily="18" charset="0"/>
            </a:endParaRPr>
          </a:p>
        </p:txBody>
      </p:sp>
      <p:sp>
        <p:nvSpPr>
          <p:cNvPr id="8" name="Title 5"/>
          <p:cNvSpPr txBox="1">
            <a:spLocks/>
          </p:cNvSpPr>
          <p:nvPr/>
        </p:nvSpPr>
        <p:spPr>
          <a:xfrm>
            <a:off x="152400" y="0"/>
            <a:ext cx="8839200" cy="917575"/>
          </a:xfrm>
          <a:prstGeom prst="rect">
            <a:avLst/>
          </a:prstGeom>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Communicating with the Market</a:t>
            </a:r>
            <a:endParaRPr kumimoji="0" lang="en-US" sz="44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subTitle" idx="1"/>
          </p:nvPr>
        </p:nvSpPr>
        <p:spPr>
          <a:xfrm>
            <a:off x="533400" y="914400"/>
            <a:ext cx="8610600" cy="5394960"/>
          </a:xfrm>
          <a:noFill/>
        </p:spPr>
        <p:txBody>
          <a:bodyPr lIns="92075" tIns="46038" rIns="92075" bIns="46038">
            <a:normAutofit fontScale="47500" lnSpcReduction="20000"/>
          </a:bodyPr>
          <a:lstStyle/>
          <a:p>
            <a:pPr marL="285750" indent="-285750" defTabSz="912813" eaLnBrk="1" hangingPunct="1">
              <a:buFontTx/>
              <a:buNone/>
            </a:pPr>
            <a:endParaRPr lang="en-US" sz="3600" b="1" i="1" dirty="0" smtClean="0">
              <a:latin typeface="Arial Narrow" pitchFamily="34" charset="0"/>
            </a:endParaRPr>
          </a:p>
          <a:p>
            <a:r>
              <a:rPr lang="en-US" sz="7600" b="1" u="sng" dirty="0" smtClean="0">
                <a:solidFill>
                  <a:schemeClr val="bg1"/>
                </a:solidFill>
                <a:latin typeface="Franklin Gothic Book" pitchFamily="34" charset="0"/>
              </a:rPr>
              <a:t>Don’t</a:t>
            </a:r>
            <a:endParaRPr lang="en-US" sz="7600" dirty="0" smtClean="0">
              <a:solidFill>
                <a:schemeClr val="bg1"/>
              </a:solidFill>
              <a:latin typeface="Franklin Gothic Book" pitchFamily="34" charset="0"/>
            </a:endParaRPr>
          </a:p>
          <a:p>
            <a:pPr marL="914400" lvl="0" indent="-914400" algn="l">
              <a:lnSpc>
                <a:spcPct val="170000"/>
              </a:lnSpc>
              <a:buFont typeface="Wingdings" pitchFamily="2" charset="2"/>
              <a:buChar char="q"/>
            </a:pPr>
            <a:r>
              <a:rPr lang="en-US" sz="5800" dirty="0" smtClean="0">
                <a:solidFill>
                  <a:schemeClr val="bg1"/>
                </a:solidFill>
                <a:latin typeface="Franklin Gothic Book" pitchFamily="34" charset="0"/>
              </a:rPr>
              <a:t>Omit information about conflicts of interest.</a:t>
            </a:r>
          </a:p>
          <a:p>
            <a:pPr marL="914400" lvl="0" indent="-914400" algn="l">
              <a:lnSpc>
                <a:spcPct val="170000"/>
              </a:lnSpc>
              <a:buFont typeface="Wingdings" pitchFamily="2" charset="2"/>
              <a:buChar char="q"/>
            </a:pPr>
            <a:r>
              <a:rPr lang="en-US" sz="5800" dirty="0" smtClean="0">
                <a:solidFill>
                  <a:schemeClr val="bg1"/>
                </a:solidFill>
                <a:latin typeface="Franklin Gothic Book" pitchFamily="34" charset="0"/>
              </a:rPr>
              <a:t>Ignore obligations contained in continuing disclosure agreements and be sure to disclose material events as required by Rule 15c2-12.</a:t>
            </a:r>
          </a:p>
          <a:p>
            <a:pPr marL="914400" lvl="0" indent="-914400" algn="l">
              <a:lnSpc>
                <a:spcPct val="170000"/>
              </a:lnSpc>
              <a:buFont typeface="Wingdings" pitchFamily="2" charset="2"/>
              <a:buChar char="q"/>
            </a:pPr>
            <a:r>
              <a:rPr lang="en-US" sz="5800" dirty="0" smtClean="0">
                <a:solidFill>
                  <a:schemeClr val="bg1"/>
                </a:solidFill>
                <a:latin typeface="Franklin Gothic Book" pitchFamily="34" charset="0"/>
              </a:rPr>
              <a:t>Forget the importance of filing timely, accurate and complete information on EMMA.</a:t>
            </a:r>
          </a:p>
          <a:p>
            <a:pPr marL="463550" lvl="0" indent="-463550" algn="l">
              <a:buFont typeface="Wingdings" pitchFamily="2" charset="2"/>
              <a:buChar char="q"/>
            </a:pPr>
            <a:endParaRPr lang="en-US" sz="3600" b="1" i="1" dirty="0" smtClean="0">
              <a:latin typeface="Arial Narrow" pitchFamily="34" charset="0"/>
            </a:endParaRPr>
          </a:p>
        </p:txBody>
      </p:sp>
      <p:sp>
        <p:nvSpPr>
          <p:cNvPr id="6148" name="Rectangle 12"/>
          <p:cNvSpPr>
            <a:spLocks noChangeArrowheads="1"/>
          </p:cNvSpPr>
          <p:nvPr/>
        </p:nvSpPr>
        <p:spPr bwMode="auto">
          <a:xfrm>
            <a:off x="457200" y="2999909"/>
            <a:ext cx="7924800" cy="766107"/>
          </a:xfrm>
          <a:prstGeom prst="rect">
            <a:avLst/>
          </a:prstGeom>
          <a:noFill/>
          <a:ln w="9525">
            <a:noFill/>
            <a:miter lim="800000"/>
            <a:headEnd/>
            <a:tailEnd/>
          </a:ln>
        </p:spPr>
        <p:txBody>
          <a:bodyPr lIns="0" tIns="0" rIns="0" bIns="0" anchor="ctr">
            <a:spAutoFit/>
          </a:bodyPr>
          <a:lstStyle/>
          <a:p>
            <a:pPr marL="403225" indent="-403225">
              <a:lnSpc>
                <a:spcPct val="140000"/>
              </a:lnSpc>
            </a:pPr>
            <a:r>
              <a:rPr lang="en-US" dirty="0">
                <a:solidFill>
                  <a:schemeClr val="bg1"/>
                </a:solidFill>
              </a:rPr>
              <a:t> </a:t>
            </a:r>
            <a:endParaRPr lang="en-US" sz="3600" i="1" dirty="0">
              <a:solidFill>
                <a:schemeClr val="bg1"/>
              </a:solidFill>
              <a:latin typeface="Times New Roman" pitchFamily="18" charset="0"/>
              <a:cs typeface="Times New Roman" pitchFamily="18" charset="0"/>
            </a:endParaRPr>
          </a:p>
        </p:txBody>
      </p:sp>
      <p:sp>
        <p:nvSpPr>
          <p:cNvPr id="8" name="Title 5"/>
          <p:cNvSpPr txBox="1">
            <a:spLocks/>
          </p:cNvSpPr>
          <p:nvPr/>
        </p:nvSpPr>
        <p:spPr>
          <a:xfrm>
            <a:off x="152400" y="0"/>
            <a:ext cx="8839200" cy="917575"/>
          </a:xfrm>
          <a:prstGeom prst="rect">
            <a:avLst/>
          </a:prstGeom>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Communicating with the Market</a:t>
            </a:r>
            <a:endParaRPr kumimoji="0" lang="en-US" sz="44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838200"/>
            <a:ext cx="8610600" cy="56388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2800" b="1" i="1" dirty="0" smtClean="0">
              <a:latin typeface="Arial Narrow" pitchFamily="34" charset="0"/>
            </a:endParaRPr>
          </a:p>
          <a:p>
            <a:pPr marL="285750" indent="-285750" defTabSz="912813" eaLnBrk="1" hangingPunct="1">
              <a:buFont typeface="Courier New" pitchFamily="49" charset="0"/>
              <a:buChar char="o"/>
            </a:pPr>
            <a:r>
              <a:rPr lang="en-US" sz="2800" dirty="0" smtClean="0">
                <a:solidFill>
                  <a:schemeClr val="bg1"/>
                </a:solidFill>
              </a:rPr>
              <a:t> Variable Rate Debt</a:t>
            </a:r>
          </a:p>
          <a:p>
            <a:pPr marL="285750" indent="-285750" defTabSz="912813" eaLnBrk="1" hangingPunct="1">
              <a:buFont typeface="Courier New" pitchFamily="49" charset="0"/>
              <a:buChar char="o"/>
            </a:pPr>
            <a:r>
              <a:rPr lang="en-US" sz="2800" dirty="0" smtClean="0">
                <a:solidFill>
                  <a:schemeClr val="bg1"/>
                </a:solidFill>
              </a:rPr>
              <a:t> Remarketing Agent sends rates to trustee who </a:t>
            </a:r>
          </a:p>
          <a:p>
            <a:pPr marL="285750" indent="-285750" defTabSz="912813" eaLnBrk="1" hangingPunct="1">
              <a:buNone/>
            </a:pPr>
            <a:r>
              <a:rPr lang="en-US" sz="2800" dirty="0" smtClean="0">
                <a:solidFill>
                  <a:schemeClr val="bg1"/>
                </a:solidFill>
              </a:rPr>
              <a:t>	 calculates; or</a:t>
            </a:r>
          </a:p>
          <a:p>
            <a:pPr marL="285750" indent="-285750" defTabSz="912813" eaLnBrk="1" hangingPunct="1">
              <a:buFont typeface="Courier New" pitchFamily="49" charset="0"/>
              <a:buChar char="o"/>
            </a:pPr>
            <a:r>
              <a:rPr lang="en-US" sz="2800" dirty="0" smtClean="0">
                <a:solidFill>
                  <a:schemeClr val="bg1"/>
                </a:solidFill>
              </a:rPr>
              <a:t> Trustee is Indexing Agent (Libor / SIFMA)</a:t>
            </a:r>
          </a:p>
          <a:p>
            <a:pPr marL="285750" indent="-285750" defTabSz="912813" eaLnBrk="1" hangingPunct="1">
              <a:buNone/>
            </a:pPr>
            <a:endParaRPr lang="en-US" sz="2800" b="1" i="1" dirty="0" smtClean="0">
              <a:solidFill>
                <a:schemeClr val="bg1"/>
              </a:solidFill>
              <a:latin typeface="Arial Narrow" pitchFamily="34" charset="0"/>
            </a:endParaRPr>
          </a:p>
          <a:p>
            <a:pPr marL="285750" indent="-285750" defTabSz="912813" eaLnBrk="1" hangingPunct="1">
              <a:buNone/>
            </a:pPr>
            <a:r>
              <a:rPr lang="en-US" sz="3600" u="sng" dirty="0" smtClean="0">
                <a:solidFill>
                  <a:schemeClr val="bg1"/>
                </a:solidFill>
                <a:latin typeface="Franklin Gothic Book" pitchFamily="34" charset="0"/>
              </a:rPr>
              <a:t>Possible Repercussions!</a:t>
            </a:r>
          </a:p>
          <a:p>
            <a:pPr marL="285750" indent="-285750" defTabSz="912813" eaLnBrk="1" hangingPunct="1">
              <a:buFont typeface="Courier New" pitchFamily="49" charset="0"/>
              <a:buChar char="o"/>
            </a:pPr>
            <a:r>
              <a:rPr lang="en-US" sz="2800" dirty="0" smtClean="0">
                <a:solidFill>
                  <a:schemeClr val="bg1"/>
                </a:solidFill>
              </a:rPr>
              <a:t> Incorrect calculation of interest</a:t>
            </a:r>
          </a:p>
          <a:p>
            <a:pPr marL="285750" indent="-285750" defTabSz="912813" eaLnBrk="1" hangingPunct="1">
              <a:spcBef>
                <a:spcPts val="0"/>
              </a:spcBef>
              <a:buFont typeface="Courier New" pitchFamily="49" charset="0"/>
              <a:buChar char="o"/>
            </a:pPr>
            <a:r>
              <a:rPr lang="en-US" sz="2800" dirty="0" smtClean="0">
                <a:solidFill>
                  <a:schemeClr val="bg1"/>
                </a:solidFill>
              </a:rPr>
              <a:t> Unhappy Bondholders</a:t>
            </a:r>
          </a:p>
          <a:p>
            <a:pPr marL="285750" indent="-285750" defTabSz="912813" eaLnBrk="1" hangingPunct="1">
              <a:spcBef>
                <a:spcPts val="0"/>
              </a:spcBef>
              <a:buFont typeface="Courier New" pitchFamily="49" charset="0"/>
              <a:buChar char="o"/>
            </a:pPr>
            <a:r>
              <a:rPr lang="en-US" sz="2800" dirty="0" smtClean="0">
                <a:solidFill>
                  <a:schemeClr val="bg1"/>
                </a:solidFill>
              </a:rPr>
              <a:t> Or </a:t>
            </a:r>
            <a:r>
              <a:rPr lang="en-US" sz="2800" b="1" i="1" dirty="0" smtClean="0">
                <a:solidFill>
                  <a:schemeClr val="bg1"/>
                </a:solidFill>
              </a:rPr>
              <a:t>Really</a:t>
            </a:r>
            <a:r>
              <a:rPr lang="en-US" sz="2800" dirty="0" smtClean="0">
                <a:solidFill>
                  <a:schemeClr val="bg1"/>
                </a:solidFill>
              </a:rPr>
              <a:t> happy Bondholders</a:t>
            </a: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dirty="0">
                <a:solidFill>
                  <a:schemeClr val="bg1"/>
                </a:solidFill>
                <a:latin typeface="Arial" charset="0"/>
              </a:rPr>
              <a:t> </a:t>
            </a:r>
            <a:endParaRPr lang="en-US" sz="6000" i="1" dirty="0">
              <a:solidFill>
                <a:schemeClr val="bg1"/>
              </a:solidFill>
            </a:endParaRPr>
          </a:p>
        </p:txBody>
      </p:sp>
      <p:sp>
        <p:nvSpPr>
          <p:cNvPr id="6148" name="Rectangle 12"/>
          <p:cNvSpPr>
            <a:spLocks noChangeArrowheads="1"/>
          </p:cNvSpPr>
          <p:nvPr/>
        </p:nvSpPr>
        <p:spPr bwMode="auto">
          <a:xfrm>
            <a:off x="304800" y="762001"/>
            <a:ext cx="8610600" cy="3957966"/>
          </a:xfrm>
          <a:prstGeom prst="rect">
            <a:avLst/>
          </a:prstGeom>
          <a:noFill/>
          <a:ln w="9525">
            <a:noFill/>
            <a:miter lim="800000"/>
            <a:headEnd/>
            <a:tailEnd/>
          </a:ln>
        </p:spPr>
        <p:txBody>
          <a:bodyPr wrap="square" lIns="0" tIns="0" rIns="0" bIns="0" anchor="ctr">
            <a:spAutoFit/>
          </a:bodyPr>
          <a:lstStyle/>
          <a:p>
            <a:pPr marL="914400" indent="-914400">
              <a:lnSpc>
                <a:spcPct val="200000"/>
              </a:lnSpc>
            </a:pPr>
            <a:r>
              <a:rPr lang="en-US" sz="3600" u="sng" dirty="0" smtClean="0">
                <a:solidFill>
                  <a:schemeClr val="bg1"/>
                </a:solidFill>
              </a:rPr>
              <a:t>Calculation of Interest to Bondholders:</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157489"/>
            <a:ext cx="12115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30 Years of Interest Calculations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6146">
                                            <p:txEl>
                                              <p:pRg st="9" end="9"/>
                                            </p:txEl>
                                          </p:spTgt>
                                        </p:tgtEl>
                                        <p:attrNameLst>
                                          <p:attrName>style.visibility</p:attrName>
                                        </p:attrNameLst>
                                      </p:cBhvr>
                                      <p:to>
                                        <p:strVal val="visible"/>
                                      </p:to>
                                    </p:set>
                                    <p:animEffect transition="in" filter="fade">
                                      <p:cBhvr>
                                        <p:cTn id="7" dur="1000"/>
                                        <p:tgtEl>
                                          <p:spTgt spid="6146">
                                            <p:txEl>
                                              <p:pRg st="9" end="9"/>
                                            </p:txEl>
                                          </p:spTgt>
                                        </p:tgtEl>
                                      </p:cBhvr>
                                    </p:animEffect>
                                    <p:anim calcmode="lin" valueType="num">
                                      <p:cBhvr>
                                        <p:cTn id="8" dur="1000" fill="hold"/>
                                        <p:tgtEl>
                                          <p:spTgt spid="6146">
                                            <p:txEl>
                                              <p:pRg st="9" end="9"/>
                                            </p:txEl>
                                          </p:spTgt>
                                        </p:tgtEl>
                                        <p:attrNameLst>
                                          <p:attrName>ppt_x</p:attrName>
                                        </p:attrNameLst>
                                      </p:cBhvr>
                                      <p:tavLst>
                                        <p:tav tm="0">
                                          <p:val>
                                            <p:strVal val="#ppt_x-.1"/>
                                          </p:val>
                                        </p:tav>
                                        <p:tav tm="100000">
                                          <p:val>
                                            <p:strVal val="#ppt_x"/>
                                          </p:val>
                                        </p:tav>
                                      </p:tavLst>
                                    </p:anim>
                                    <p:anim calcmode="lin" valueType="num">
                                      <p:cBhvr>
                                        <p:cTn id="9" dur="1000" fill="hold"/>
                                        <p:tgtEl>
                                          <p:spTgt spid="6146">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6146">
                                            <p:txEl>
                                              <p:pRg st="10" end="10"/>
                                            </p:txEl>
                                          </p:spTgt>
                                        </p:tgtEl>
                                        <p:attrNameLst>
                                          <p:attrName>style.visibility</p:attrName>
                                        </p:attrNameLst>
                                      </p:cBhvr>
                                      <p:to>
                                        <p:strVal val="visible"/>
                                      </p:to>
                                    </p:set>
                                    <p:animEffect transition="in" filter="fade">
                                      <p:cBhvr>
                                        <p:cTn id="14" dur="1000"/>
                                        <p:tgtEl>
                                          <p:spTgt spid="6146">
                                            <p:txEl>
                                              <p:pRg st="10" end="10"/>
                                            </p:txEl>
                                          </p:spTgt>
                                        </p:tgtEl>
                                      </p:cBhvr>
                                    </p:animEffect>
                                    <p:anim calcmode="lin" valueType="num">
                                      <p:cBhvr>
                                        <p:cTn id="15" dur="1000" fill="hold"/>
                                        <p:tgtEl>
                                          <p:spTgt spid="6146">
                                            <p:txEl>
                                              <p:pRg st="10" end="10"/>
                                            </p:txEl>
                                          </p:spTgt>
                                        </p:tgtEl>
                                        <p:attrNameLst>
                                          <p:attrName>ppt_x</p:attrName>
                                        </p:attrNameLst>
                                      </p:cBhvr>
                                      <p:tavLst>
                                        <p:tav tm="0">
                                          <p:val>
                                            <p:strVal val="#ppt_x-.1"/>
                                          </p:val>
                                        </p:tav>
                                        <p:tav tm="100000">
                                          <p:val>
                                            <p:strVal val="#ppt_x"/>
                                          </p:val>
                                        </p:tav>
                                      </p:tavLst>
                                    </p:anim>
                                    <p:anim calcmode="lin" valueType="num">
                                      <p:cBhvr>
                                        <p:cTn id="16" dur="1000" fill="hold"/>
                                        <p:tgtEl>
                                          <p:spTgt spid="6146">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304800" y="0"/>
            <a:ext cx="8686800" cy="917575"/>
          </a:xfrm>
        </p:spPr>
        <p:txBody>
          <a:bodyPr anchor="ctr"/>
          <a:lstStyle/>
          <a:p>
            <a:pPr algn="l"/>
            <a:r>
              <a:rPr lang="en-US" b="1" dirty="0" smtClean="0">
                <a:latin typeface="Times New Roman" pitchFamily="18" charset="0"/>
                <a:cs typeface="Times New Roman" pitchFamily="18" charset="0"/>
              </a:rPr>
              <a:t>Conduit Financing Compliance</a:t>
            </a:r>
            <a:endParaRPr lang="en-US" b="1" dirty="0">
              <a:latin typeface="Times New Roman" pitchFamily="18" charset="0"/>
              <a:cs typeface="Times New Roman" pitchFamily="18" charset="0"/>
            </a:endParaRPr>
          </a:p>
        </p:txBody>
      </p:sp>
      <p:sp>
        <p:nvSpPr>
          <p:cNvPr id="6146" name="Rectangle 3"/>
          <p:cNvSpPr>
            <a:spLocks noGrp="1" noChangeArrowheads="1"/>
          </p:cNvSpPr>
          <p:nvPr>
            <p:ph type="subTitle" idx="1"/>
          </p:nvPr>
        </p:nvSpPr>
        <p:spPr>
          <a:xfrm>
            <a:off x="381000" y="914400"/>
            <a:ext cx="8305800" cy="5394960"/>
          </a:xfrm>
          <a:noFill/>
        </p:spPr>
        <p:txBody>
          <a:bodyPr lIns="92075" tIns="46038" rIns="92075" bIns="46038">
            <a:normAutofit fontScale="92500" lnSpcReduction="10000"/>
          </a:bodyPr>
          <a:lstStyle/>
          <a:p>
            <a:pPr marL="285750" indent="-285750" defTabSz="912813" eaLnBrk="1" hangingPunct="1">
              <a:buFontTx/>
              <a:buNone/>
            </a:pPr>
            <a:endParaRPr lang="en-US" sz="3600" b="1" i="1" dirty="0" smtClean="0">
              <a:latin typeface="Arial Narrow" pitchFamily="34" charset="0"/>
            </a:endParaRPr>
          </a:p>
          <a:p>
            <a:pPr marL="914400" indent="-914400" algn="l">
              <a:lnSpc>
                <a:spcPct val="120000"/>
              </a:lnSpc>
              <a:buFont typeface="Wingdings" pitchFamily="2" charset="2"/>
              <a:buChar char="q"/>
            </a:pPr>
            <a:r>
              <a:rPr lang="en-US" sz="3600" dirty="0" smtClean="0">
                <a:solidFill>
                  <a:schemeClr val="bg1"/>
                </a:solidFill>
                <a:latin typeface="Franklin Gothic Book" pitchFamily="34" charset="0"/>
              </a:rPr>
              <a:t>Require conduit borrowers to designate a monitor for post issuance compliance.</a:t>
            </a:r>
          </a:p>
          <a:p>
            <a:pPr marL="914400" indent="-914400" algn="l">
              <a:lnSpc>
                <a:spcPct val="120000"/>
              </a:lnSpc>
              <a:buFont typeface="Wingdings" pitchFamily="2" charset="2"/>
              <a:buChar char="q"/>
            </a:pPr>
            <a:r>
              <a:rPr lang="en-US" sz="3600" dirty="0" smtClean="0">
                <a:solidFill>
                  <a:schemeClr val="bg1"/>
                </a:solidFill>
                <a:latin typeface="Franklin Gothic Book" pitchFamily="34" charset="0"/>
              </a:rPr>
              <a:t>Provide training and technical support to the persons designated above.</a:t>
            </a:r>
          </a:p>
          <a:p>
            <a:pPr marL="914400" indent="-914400" algn="l">
              <a:lnSpc>
                <a:spcPct val="120000"/>
              </a:lnSpc>
              <a:buFont typeface="Wingdings" pitchFamily="2" charset="2"/>
              <a:buChar char="q"/>
            </a:pPr>
            <a:r>
              <a:rPr lang="en-US" sz="3600" dirty="0" smtClean="0">
                <a:solidFill>
                  <a:schemeClr val="bg1"/>
                </a:solidFill>
                <a:latin typeface="Franklin Gothic Book" pitchFamily="34" charset="0"/>
              </a:rPr>
              <a:t>Require conduit borrowers to adopt written post issuance compliance procedures before the approval of a bond issue.</a:t>
            </a:r>
          </a:p>
          <a:p>
            <a:pPr marL="285750" indent="-285750" defTabSz="912813" eaLnBrk="1" hangingPunct="1">
              <a:buFontTx/>
              <a:buNone/>
            </a:pPr>
            <a:endParaRPr lang="en-US" sz="36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dirty="0">
                <a:solidFill>
                  <a:schemeClr val="bg1"/>
                </a:solidFill>
                <a:latin typeface="Arial" charset="0"/>
              </a:rPr>
              <a:t> </a:t>
            </a:r>
            <a:endParaRPr lang="en-US" sz="6000" i="1" dirty="0">
              <a:solidFill>
                <a:schemeClr val="bg1"/>
              </a:solidFill>
            </a:endParaRPr>
          </a:p>
        </p:txBody>
      </p:sp>
      <p:sp>
        <p:nvSpPr>
          <p:cNvPr id="6149" name="Title 1"/>
          <p:cNvSpPr>
            <a:spLocks/>
          </p:cNvSpPr>
          <p:nvPr/>
        </p:nvSpPr>
        <p:spPr bwMode="auto">
          <a:xfrm>
            <a:off x="457200" y="762000"/>
            <a:ext cx="8229600" cy="655638"/>
          </a:xfrm>
          <a:prstGeom prst="rect">
            <a:avLst/>
          </a:prstGeom>
          <a:noFill/>
          <a:ln w="9525">
            <a:noFill/>
            <a:miter lim="800000"/>
            <a:headEnd/>
            <a:tailEnd/>
          </a:ln>
        </p:spPr>
        <p:txBody>
          <a:bodyPr anchor="ctr"/>
          <a:lstStyle/>
          <a:p>
            <a:endParaRPr lang="en-US" sz="3400" dirty="0">
              <a:solidFill>
                <a:srgbClr val="003E69"/>
              </a:solidFill>
              <a:latin typeface="Franklin Gothic Demi" pitchFamily="34" charset="0"/>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304800" y="0"/>
            <a:ext cx="8610600" cy="917575"/>
          </a:xfrm>
        </p:spPr>
        <p:txBody>
          <a:bodyPr anchor="ctr"/>
          <a:lstStyle/>
          <a:p>
            <a:pPr algn="l"/>
            <a:r>
              <a:rPr lang="en-US" b="1" dirty="0" smtClean="0">
                <a:latin typeface="Times New Roman" pitchFamily="18" charset="0"/>
                <a:cs typeface="Times New Roman" pitchFamily="18" charset="0"/>
              </a:rPr>
              <a:t>Conduit Financing Compliance</a:t>
            </a:r>
            <a:endParaRPr lang="en-US" b="1" dirty="0">
              <a:latin typeface="Times New Roman" pitchFamily="18" charset="0"/>
              <a:cs typeface="Times New Roman" pitchFamily="18" charset="0"/>
            </a:endParaRPr>
          </a:p>
        </p:txBody>
      </p:sp>
      <p:sp>
        <p:nvSpPr>
          <p:cNvPr id="6146" name="Rectangle 3"/>
          <p:cNvSpPr>
            <a:spLocks noGrp="1" noChangeArrowheads="1"/>
          </p:cNvSpPr>
          <p:nvPr>
            <p:ph type="subTitle" idx="1"/>
          </p:nvPr>
        </p:nvSpPr>
        <p:spPr>
          <a:xfrm>
            <a:off x="457200" y="1219200"/>
            <a:ext cx="8305800" cy="3886200"/>
          </a:xfrm>
          <a:noFill/>
        </p:spPr>
        <p:txBody>
          <a:bodyPr lIns="92075" tIns="46038" rIns="92075" bIns="46038">
            <a:normAutofit fontScale="92500"/>
          </a:bodyPr>
          <a:lstStyle/>
          <a:p>
            <a:pPr marL="285750" indent="-285750" defTabSz="912813" eaLnBrk="1" hangingPunct="1">
              <a:buFontTx/>
              <a:buNone/>
            </a:pPr>
            <a:endParaRPr lang="en-US" sz="3600" b="1" i="1" dirty="0" smtClean="0">
              <a:latin typeface="Arial Narrow" pitchFamily="34" charset="0"/>
            </a:endParaRPr>
          </a:p>
          <a:p>
            <a:pPr marL="914400" indent="-914400" algn="l">
              <a:lnSpc>
                <a:spcPct val="120000"/>
              </a:lnSpc>
              <a:buFont typeface="Wingdings" pitchFamily="2" charset="2"/>
              <a:buChar char="q"/>
            </a:pPr>
            <a:r>
              <a:rPr lang="en-US" sz="3600" dirty="0" smtClean="0">
                <a:solidFill>
                  <a:schemeClr val="bg1"/>
                </a:solidFill>
                <a:latin typeface="Franklin Gothic Book" pitchFamily="34" charset="0"/>
              </a:rPr>
              <a:t>Establish a timetable for compliance monitoring and remediation activities.</a:t>
            </a:r>
          </a:p>
          <a:p>
            <a:pPr marL="914400" indent="-914400" algn="l">
              <a:lnSpc>
                <a:spcPct val="120000"/>
              </a:lnSpc>
              <a:buFont typeface="Wingdings" pitchFamily="2" charset="2"/>
              <a:buChar char="q"/>
            </a:pPr>
            <a:r>
              <a:rPr lang="en-US" sz="3600" dirty="0" smtClean="0">
                <a:solidFill>
                  <a:schemeClr val="bg1"/>
                </a:solidFill>
                <a:latin typeface="Franklin Gothic Book" pitchFamily="34" charset="0"/>
              </a:rPr>
              <a:t>Require notification of completion of post issuance compliance monitoring activities.</a:t>
            </a:r>
          </a:p>
          <a:p>
            <a:pPr marL="285750" indent="-285750" defTabSz="912813" eaLnBrk="1" hangingPunct="1">
              <a:buFontTx/>
              <a:buNone/>
            </a:pPr>
            <a:endParaRPr lang="en-US" sz="36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dirty="0">
                <a:solidFill>
                  <a:schemeClr val="bg1"/>
                </a:solidFill>
                <a:latin typeface="Arial" charset="0"/>
              </a:rPr>
              <a:t> </a:t>
            </a:r>
            <a:endParaRPr lang="en-US" sz="6000" i="1" dirty="0">
              <a:solidFill>
                <a:schemeClr val="bg1"/>
              </a:solidFill>
            </a:endParaRPr>
          </a:p>
        </p:txBody>
      </p:sp>
      <p:sp>
        <p:nvSpPr>
          <p:cNvPr id="6148" name="Rectangle 12"/>
          <p:cNvSpPr>
            <a:spLocks noChangeArrowheads="1"/>
          </p:cNvSpPr>
          <p:nvPr/>
        </p:nvSpPr>
        <p:spPr bwMode="auto">
          <a:xfrm>
            <a:off x="457200" y="2999909"/>
            <a:ext cx="7924800" cy="766107"/>
          </a:xfrm>
          <a:prstGeom prst="rect">
            <a:avLst/>
          </a:prstGeom>
          <a:noFill/>
          <a:ln w="9525">
            <a:noFill/>
            <a:miter lim="800000"/>
            <a:headEnd/>
            <a:tailEnd/>
          </a:ln>
        </p:spPr>
        <p:txBody>
          <a:bodyPr lIns="0" tIns="0" rIns="0" bIns="0" anchor="ctr">
            <a:spAutoFit/>
          </a:bodyPr>
          <a:lstStyle/>
          <a:p>
            <a:pPr marL="403225" indent="-403225">
              <a:lnSpc>
                <a:spcPct val="140000"/>
              </a:lnSpc>
            </a:pPr>
            <a:r>
              <a:rPr lang="en-US" dirty="0">
                <a:solidFill>
                  <a:schemeClr val="bg1"/>
                </a:solidFill>
              </a:rPr>
              <a:t> </a:t>
            </a:r>
            <a:endParaRPr lang="en-US" sz="3600" i="1" dirty="0">
              <a:solidFill>
                <a:schemeClr val="bg1"/>
              </a:solidFill>
              <a:latin typeface="Times New Roman" pitchFamily="18" charset="0"/>
              <a:cs typeface="Times New Roman" pitchFamily="18" charset="0"/>
            </a:endParaRPr>
          </a:p>
        </p:txBody>
      </p:sp>
      <p:sp>
        <p:nvSpPr>
          <p:cNvPr id="6149" name="Title 1"/>
          <p:cNvSpPr>
            <a:spLocks/>
          </p:cNvSpPr>
          <p:nvPr/>
        </p:nvSpPr>
        <p:spPr bwMode="auto">
          <a:xfrm>
            <a:off x="457200" y="762000"/>
            <a:ext cx="8229600" cy="655638"/>
          </a:xfrm>
          <a:prstGeom prst="rect">
            <a:avLst/>
          </a:prstGeom>
          <a:noFill/>
          <a:ln w="9525">
            <a:noFill/>
            <a:miter lim="800000"/>
            <a:headEnd/>
            <a:tailEnd/>
          </a:ln>
        </p:spPr>
        <p:txBody>
          <a:bodyPr anchor="ctr"/>
          <a:lstStyle/>
          <a:p>
            <a:endParaRPr lang="en-US" sz="3400" dirty="0">
              <a:solidFill>
                <a:srgbClr val="003E69"/>
              </a:solidFill>
              <a:latin typeface="Franklin Gothic Demi" pitchFamily="34" charset="0"/>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5"/>
          <p:cNvSpPr>
            <a:spLocks noChangeArrowheads="1"/>
          </p:cNvSpPr>
          <p:nvPr/>
        </p:nvSpPr>
        <p:spPr bwMode="auto">
          <a:xfrm>
            <a:off x="0" y="990600"/>
            <a:ext cx="8763000" cy="4419600"/>
          </a:xfrm>
          <a:prstGeom prst="rect">
            <a:avLst/>
          </a:prstGeom>
          <a:noFill/>
          <a:ln w="9525">
            <a:noFill/>
            <a:miter lim="800000"/>
            <a:headEnd/>
            <a:tailEnd/>
          </a:ln>
        </p:spPr>
        <p:txBody>
          <a:bodyPr anchor="ctr"/>
          <a:lstStyle/>
          <a:p>
            <a:pPr algn="r"/>
            <a:r>
              <a:rPr lang="en-US" sz="4800" dirty="0">
                <a:solidFill>
                  <a:schemeClr val="bg1"/>
                </a:solidFill>
                <a:latin typeface="Times New Roman" pitchFamily="18" charset="0"/>
                <a:cs typeface="Times New Roman" pitchFamily="18" charset="0"/>
              </a:rPr>
              <a:t>The Issuer’s Perspective</a:t>
            </a:r>
          </a:p>
          <a:p>
            <a:pPr algn="ctr"/>
            <a:endParaRPr lang="en-US" sz="4800" dirty="0">
              <a:solidFill>
                <a:schemeClr val="bg1"/>
              </a:solidFill>
              <a:latin typeface="Times New Roman" pitchFamily="18" charset="0"/>
              <a:cs typeface="Times New Roman" pitchFamily="18" charset="0"/>
            </a:endParaRPr>
          </a:p>
          <a:p>
            <a:pPr algn="ctr"/>
            <a:endParaRPr lang="en-US" sz="4800" dirty="0">
              <a:solidFill>
                <a:schemeClr val="bg1"/>
              </a:solidFill>
              <a:latin typeface="Times New Roman" pitchFamily="18" charset="0"/>
              <a:cs typeface="Times New Roman" pitchFamily="18" charset="0"/>
            </a:endParaRPr>
          </a:p>
          <a:p>
            <a:pPr algn="r"/>
            <a:r>
              <a:rPr lang="en-US" sz="3200" i="1" dirty="0">
                <a:solidFill>
                  <a:schemeClr val="bg1"/>
                </a:solidFill>
                <a:latin typeface="Times New Roman" pitchFamily="18" charset="0"/>
                <a:cs typeface="Times New Roman" pitchFamily="18" charset="0"/>
              </a:rPr>
              <a:t>Julia H. Cooper, City of San Jose</a:t>
            </a:r>
          </a:p>
          <a:p>
            <a:pPr algn="r"/>
            <a:r>
              <a:rPr lang="en-US" sz="3200" i="1" dirty="0">
                <a:solidFill>
                  <a:schemeClr val="bg1"/>
                </a:solidFill>
                <a:latin typeface="Times New Roman" pitchFamily="18" charset="0"/>
                <a:cs typeface="Times New Roman" pitchFamily="18" charset="0"/>
              </a:rPr>
              <a:t>Director of Finance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bwMode="auto">
          <a:xfrm>
            <a:off x="457200" y="0"/>
            <a:ext cx="8229600" cy="762000"/>
          </a:xfrm>
          <a:solidFill>
            <a:srgbClr val="FFFFFF"/>
          </a:solidFill>
          <a:ln>
            <a:miter lim="800000"/>
            <a:headEnd/>
            <a:tailEnd/>
          </a:ln>
        </p:spPr>
        <p:txBody>
          <a:bodyPr vert="horz" wrap="square" lIns="91440" tIns="45720" rIns="91440" bIns="45720" numCol="1" anchor="t" anchorCtr="0" compatLnSpc="1">
            <a:prstTxWarp prst="textNoShape">
              <a:avLst/>
            </a:prstTxWarp>
          </a:bodyPr>
          <a:lstStyle/>
          <a:p>
            <a:pPr>
              <a:defRPr/>
            </a:pPr>
            <a:r>
              <a:rPr lang="en-US" sz="3600" b="1" dirty="0" smtClean="0">
                <a:effectLst>
                  <a:outerShdw blurRad="38100" dist="38100" dir="2700000" algn="tl">
                    <a:srgbClr val="C0C0C0"/>
                  </a:outerShdw>
                </a:effectLst>
              </a:rPr>
              <a:t>Presentation Overview</a:t>
            </a:r>
          </a:p>
        </p:txBody>
      </p:sp>
      <p:sp>
        <p:nvSpPr>
          <p:cNvPr id="99330" name="Rectangle 3"/>
          <p:cNvSpPr>
            <a:spLocks noGrp="1" noChangeArrowheads="1"/>
          </p:cNvSpPr>
          <p:nvPr>
            <p:ph type="body" idx="1"/>
          </p:nvPr>
        </p:nvSpPr>
        <p:spPr bwMode="auto">
          <a:xfrm>
            <a:off x="457200" y="1600200"/>
            <a:ext cx="8229600" cy="4114800"/>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dirty="0" err="1" smtClean="0">
                <a:solidFill>
                  <a:schemeClr val="bg1"/>
                </a:solidFill>
              </a:rPr>
              <a:t>Preclosing</a:t>
            </a:r>
            <a:r>
              <a:rPr lang="en-US" dirty="0" smtClean="0">
                <a:solidFill>
                  <a:schemeClr val="bg1"/>
                </a:solidFill>
              </a:rPr>
              <a:t> Activities</a:t>
            </a:r>
          </a:p>
          <a:p>
            <a:pPr>
              <a:lnSpc>
                <a:spcPct val="90000"/>
              </a:lnSpc>
            </a:pPr>
            <a:r>
              <a:rPr lang="en-US" dirty="0" smtClean="0">
                <a:solidFill>
                  <a:schemeClr val="bg1"/>
                </a:solidFill>
              </a:rPr>
              <a:t>Post Issuance Compliance</a:t>
            </a:r>
          </a:p>
          <a:p>
            <a:pPr>
              <a:lnSpc>
                <a:spcPct val="90000"/>
              </a:lnSpc>
            </a:pPr>
            <a:r>
              <a:rPr lang="en-US" dirty="0" smtClean="0">
                <a:solidFill>
                  <a:schemeClr val="bg1"/>
                </a:solidFill>
              </a:rPr>
              <a:t>Summary &amp; Concluding Comments</a:t>
            </a:r>
          </a:p>
          <a:p>
            <a:pPr>
              <a:lnSpc>
                <a:spcPct val="90000"/>
              </a:lnSpc>
            </a:pPr>
            <a:endParaRPr lang="en-US" dirty="0" smtClean="0">
              <a:solidFill>
                <a:schemeClr val="bg1"/>
              </a:solidFill>
            </a:endParaRPr>
          </a:p>
          <a:p>
            <a:pPr algn="ctr">
              <a:lnSpc>
                <a:spcPct val="90000"/>
              </a:lnSpc>
              <a:buFontTx/>
              <a:buNone/>
            </a:pPr>
            <a:r>
              <a:rPr lang="en-US" dirty="0" smtClean="0">
                <a:solidFill>
                  <a:schemeClr val="bg1"/>
                </a:solidFill>
              </a:rPr>
              <a:t>	</a:t>
            </a:r>
            <a:r>
              <a:rPr lang="en-US" b="1" i="1" dirty="0" smtClean="0">
                <a:solidFill>
                  <a:schemeClr val="bg1"/>
                </a:solidFill>
              </a:rPr>
              <a:t>Key point to remember – it’s all about  managing and maintaining the relationships – investors, trustee,  credit community, SEC and IRS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ChangeArrowheads="1"/>
          </p:cNvSpPr>
          <p:nvPr>
            <p:ph type="subTitle" idx="4294967295"/>
          </p:nvPr>
        </p:nvSpPr>
        <p:spPr bwMode="auto">
          <a:xfrm>
            <a:off x="1524000" y="1828800"/>
            <a:ext cx="6777038" cy="1827213"/>
          </a:xfrm>
          <a:prstGeom prst="rect">
            <a:avLst/>
          </a:prstGeom>
          <a:noFill/>
          <a:ln>
            <a:miter lim="800000"/>
            <a:headEnd/>
            <a:tailEnd/>
          </a:ln>
        </p:spPr>
        <p:txBody>
          <a:bodyPr lIns="90488" tIns="44450" rIns="90488" bIns="44450"/>
          <a:lstStyle/>
          <a:p>
            <a:pPr marL="0" indent="0" algn="r">
              <a:spcBef>
                <a:spcPct val="0"/>
              </a:spcBef>
              <a:buFontTx/>
              <a:buNone/>
            </a:pPr>
            <a:r>
              <a:rPr lang="en-US" sz="4000" b="1" smtClean="0">
                <a:solidFill>
                  <a:schemeClr val="bg1"/>
                </a:solidFill>
              </a:rPr>
              <a:t>Pre-Closing Activities</a:t>
            </a:r>
          </a:p>
          <a:p>
            <a:pPr marL="0" indent="0" algn="r">
              <a:spcBef>
                <a:spcPct val="0"/>
              </a:spcBef>
              <a:buFontTx/>
              <a:buNone/>
            </a:pPr>
            <a:r>
              <a:rPr lang="en-US" sz="4000" b="1" smtClean="0">
                <a:solidFill>
                  <a:schemeClr val="bg1"/>
                </a:solidFill>
                <a:latin typeface="Verdana" pitchFamily="34" charset="0"/>
              </a:rPr>
              <a:t>“</a:t>
            </a:r>
            <a:r>
              <a:rPr lang="en-US" sz="4000" b="1" smtClean="0">
                <a:solidFill>
                  <a:schemeClr val="bg1"/>
                </a:solidFill>
              </a:rPr>
              <a:t>Get your Ducks in a Row</a:t>
            </a:r>
            <a:r>
              <a:rPr lang="en-US" sz="4000" b="1" smtClean="0">
                <a:solidFill>
                  <a:schemeClr val="bg1"/>
                </a:solidFill>
                <a:latin typeface="Verdana" pitchFamily="34" charset="0"/>
              </a:rPr>
              <a:t>”</a:t>
            </a:r>
            <a:endParaRPr lang="en-US" sz="4000" b="1" smtClean="0">
              <a:solidFill>
                <a:schemeClr val="bg1"/>
              </a:solidFill>
            </a:endParaRPr>
          </a:p>
        </p:txBody>
      </p:sp>
      <p:pic>
        <p:nvPicPr>
          <p:cNvPr id="101378" name="Picture 7" descr="MCj03550570000[1]"/>
          <p:cNvPicPr>
            <a:picLocks noChangeAspect="1" noChangeArrowheads="1"/>
          </p:cNvPicPr>
          <p:nvPr/>
        </p:nvPicPr>
        <p:blipFill>
          <a:blip r:embed="rId3" cstate="print"/>
          <a:srcRect/>
          <a:stretch>
            <a:fillRect/>
          </a:stretch>
        </p:blipFill>
        <p:spPr bwMode="auto">
          <a:xfrm>
            <a:off x="762000" y="4876800"/>
            <a:ext cx="3627438" cy="533400"/>
          </a:xfrm>
          <a:prstGeom prst="rect">
            <a:avLst/>
          </a:prstGeom>
          <a:noFill/>
          <a:ln w="9525">
            <a:noFill/>
            <a:miter lim="800000"/>
            <a:headEnd/>
            <a:tailEnd/>
          </a:ln>
        </p:spPr>
      </p:pic>
      <p:pic>
        <p:nvPicPr>
          <p:cNvPr id="101379" name="Picture 8" descr="MCj03550570000[1]"/>
          <p:cNvPicPr>
            <a:picLocks noChangeAspect="1" noChangeArrowheads="1"/>
          </p:cNvPicPr>
          <p:nvPr/>
        </p:nvPicPr>
        <p:blipFill>
          <a:blip r:embed="rId3" cstate="print"/>
          <a:srcRect/>
          <a:stretch>
            <a:fillRect/>
          </a:stretch>
        </p:blipFill>
        <p:spPr bwMode="auto">
          <a:xfrm>
            <a:off x="4495800" y="4876800"/>
            <a:ext cx="3627438" cy="53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bwMode="auto">
          <a:xfrm>
            <a:off x="457200" y="0"/>
            <a:ext cx="8229600" cy="868363"/>
          </a:xfrm>
          <a:ln>
            <a:miter lim="800000"/>
            <a:headEnd/>
            <a:tailEnd/>
          </a:ln>
        </p:spPr>
        <p:txBody>
          <a:bodyPr vert="horz" wrap="square" lIns="91440" tIns="45720" rIns="91440" bIns="45720" numCol="1" anchor="t" anchorCtr="0" compatLnSpc="1">
            <a:prstTxWarp prst="textNoShape">
              <a:avLst/>
            </a:prstTxWarp>
          </a:bodyPr>
          <a:lstStyle/>
          <a:p>
            <a:pPr>
              <a:defRPr/>
            </a:pPr>
            <a:r>
              <a:rPr lang="en-US" sz="4000" b="1" smtClean="0">
                <a:effectLst>
                  <a:outerShdw blurRad="38100" dist="38100" dir="2700000" algn="tl">
                    <a:srgbClr val="C0C0C0"/>
                  </a:outerShdw>
                </a:effectLst>
              </a:rPr>
              <a:t>Key Preclosing Activities</a:t>
            </a:r>
          </a:p>
        </p:txBody>
      </p:sp>
      <p:sp>
        <p:nvSpPr>
          <p:cNvPr id="103426" name="Rectangle 3"/>
          <p:cNvSpPr>
            <a:spLocks noGrp="1" noChangeArrowheads="1"/>
          </p:cNvSpPr>
          <p:nvPr>
            <p:ph type="body" idx="1"/>
          </p:nvPr>
        </p:nvSpPr>
        <p:spPr bwMode="auto">
          <a:xfrm>
            <a:off x="381000" y="1371600"/>
            <a:ext cx="8229600" cy="4525963"/>
          </a:xfrm>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chemeClr val="bg1"/>
                </a:solidFill>
              </a:rPr>
              <a:t>Managing the Documents</a:t>
            </a:r>
          </a:p>
          <a:p>
            <a:r>
              <a:rPr lang="en-US" smtClean="0">
                <a:solidFill>
                  <a:schemeClr val="bg1"/>
                </a:solidFill>
              </a:rPr>
              <a:t>Understand YOUR Responsibilities in Closing Process</a:t>
            </a:r>
          </a:p>
          <a:p>
            <a:r>
              <a:rPr lang="en-US" smtClean="0">
                <a:solidFill>
                  <a:schemeClr val="bg1"/>
                </a:solidFill>
              </a:rPr>
              <a:t>Plan for Executing Documents &amp; Providing Certificates</a:t>
            </a:r>
          </a:p>
          <a:p>
            <a:r>
              <a:rPr lang="en-US" smtClean="0">
                <a:solidFill>
                  <a:schemeClr val="bg1"/>
                </a:solidFill>
              </a:rPr>
              <a:t>Provide Instructions for Initial Investment of Funds</a:t>
            </a:r>
          </a:p>
          <a:p>
            <a:endParaRPr lang="en-US" smtClean="0">
              <a:solidFill>
                <a:schemeClr val="bg1"/>
              </a:solidFill>
            </a:endParaRPr>
          </a:p>
          <a:p>
            <a:endParaRPr lang="en-US"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3"/>
          <p:cNvSpPr>
            <a:spLocks noGrp="1" noChangeArrowheads="1"/>
          </p:cNvSpPr>
          <p:nvPr>
            <p:ph type="body" idx="4294967295"/>
          </p:nvPr>
        </p:nvSpPr>
        <p:spPr bwMode="auto">
          <a:xfrm>
            <a:off x="457200" y="990600"/>
            <a:ext cx="8686800" cy="4357688"/>
          </a:xfrm>
          <a:prstGeom prst="rect">
            <a:avLst/>
          </a:prstGeom>
          <a:ln>
            <a:miter lim="800000"/>
            <a:headEnd/>
            <a:tailEnd/>
          </a:ln>
        </p:spPr>
        <p:txBody>
          <a:bodyPr lIns="90488" tIns="44450" rIns="90488" bIns="44450"/>
          <a:lstStyle/>
          <a:p>
            <a:pPr>
              <a:lnSpc>
                <a:spcPct val="90000"/>
              </a:lnSpc>
              <a:spcBef>
                <a:spcPct val="55000"/>
              </a:spcBef>
            </a:pPr>
            <a:r>
              <a:rPr lang="en-US" sz="2800" b="1" i="1" u="sng" smtClean="0">
                <a:solidFill>
                  <a:schemeClr val="bg1"/>
                </a:solidFill>
                <a:effectLst>
                  <a:outerShdw blurRad="38100" dist="38100" dir="2700000" algn="tl">
                    <a:srgbClr val="C0C0C0"/>
                  </a:outerShdw>
                </a:effectLst>
              </a:rPr>
              <a:t>Don’t view as closing certificate</a:t>
            </a:r>
          </a:p>
          <a:p>
            <a:pPr>
              <a:lnSpc>
                <a:spcPct val="90000"/>
              </a:lnSpc>
              <a:spcBef>
                <a:spcPct val="55000"/>
              </a:spcBef>
            </a:pPr>
            <a:r>
              <a:rPr lang="en-US" sz="2800" smtClean="0">
                <a:solidFill>
                  <a:schemeClr val="bg1"/>
                </a:solidFill>
              </a:rPr>
              <a:t>Review early in process, ensure consistency</a:t>
            </a:r>
          </a:p>
          <a:p>
            <a:pPr>
              <a:lnSpc>
                <a:spcPct val="90000"/>
              </a:lnSpc>
              <a:spcBef>
                <a:spcPct val="55000"/>
              </a:spcBef>
            </a:pPr>
            <a:r>
              <a:rPr lang="en-US" sz="2800" smtClean="0">
                <a:solidFill>
                  <a:schemeClr val="bg1"/>
                </a:solidFill>
              </a:rPr>
              <a:t>Lack of project specificity can be a </a:t>
            </a:r>
            <a:r>
              <a:rPr lang="en-US" sz="2800" b="1" i="1" smtClean="0">
                <a:solidFill>
                  <a:srgbClr val="FF0066"/>
                </a:solidFill>
              </a:rPr>
              <a:t>red flag</a:t>
            </a:r>
            <a:r>
              <a:rPr lang="en-US" sz="2800" smtClean="0">
                <a:solidFill>
                  <a:schemeClr val="bg1"/>
                </a:solidFill>
              </a:rPr>
              <a:t> during IRS audit </a:t>
            </a:r>
          </a:p>
          <a:p>
            <a:pPr>
              <a:lnSpc>
                <a:spcPct val="90000"/>
              </a:lnSpc>
              <a:spcBef>
                <a:spcPct val="55000"/>
              </a:spcBef>
            </a:pPr>
            <a:r>
              <a:rPr lang="en-US" sz="2800" smtClean="0">
                <a:solidFill>
                  <a:schemeClr val="bg1"/>
                </a:solidFill>
              </a:rPr>
              <a:t>Understand the document; ask questions</a:t>
            </a:r>
          </a:p>
          <a:p>
            <a:pPr>
              <a:lnSpc>
                <a:spcPct val="90000"/>
              </a:lnSpc>
              <a:spcBef>
                <a:spcPct val="55000"/>
              </a:spcBef>
            </a:pPr>
            <a:r>
              <a:rPr lang="en-US" sz="2800" smtClean="0">
                <a:solidFill>
                  <a:schemeClr val="bg1"/>
                </a:solidFill>
              </a:rPr>
              <a:t>What is your bond year and why do you care?</a:t>
            </a:r>
          </a:p>
          <a:p>
            <a:pPr>
              <a:lnSpc>
                <a:spcPct val="90000"/>
              </a:lnSpc>
              <a:spcBef>
                <a:spcPct val="55000"/>
              </a:spcBef>
            </a:pPr>
            <a:r>
              <a:rPr lang="en-US" sz="2800" smtClean="0">
                <a:solidFill>
                  <a:schemeClr val="bg1"/>
                </a:solidFill>
              </a:rPr>
              <a:t>Do you have annual calculation requirements?</a:t>
            </a:r>
          </a:p>
          <a:p>
            <a:pPr>
              <a:lnSpc>
                <a:spcPct val="90000"/>
              </a:lnSpc>
              <a:spcBef>
                <a:spcPct val="55000"/>
              </a:spcBef>
            </a:pPr>
            <a:r>
              <a:rPr lang="en-US" sz="2800" smtClean="0">
                <a:solidFill>
                  <a:schemeClr val="bg1"/>
                </a:solidFill>
              </a:rPr>
              <a:t>What representations are being made regarding --  </a:t>
            </a:r>
          </a:p>
          <a:p>
            <a:pPr lvl="1">
              <a:lnSpc>
                <a:spcPct val="90000"/>
              </a:lnSpc>
              <a:spcBef>
                <a:spcPct val="55000"/>
              </a:spcBef>
            </a:pPr>
            <a:r>
              <a:rPr lang="en-US" sz="2000" smtClean="0">
                <a:solidFill>
                  <a:schemeClr val="bg1"/>
                </a:solidFill>
              </a:rPr>
              <a:t>Project, Use of funds, Spend-down of proceeds and Yield Restriction</a:t>
            </a:r>
          </a:p>
        </p:txBody>
      </p:sp>
      <p:sp>
        <p:nvSpPr>
          <p:cNvPr id="512005" name="Rectangle 5"/>
          <p:cNvSpPr>
            <a:spLocks noGrp="1" noChangeArrowheads="1"/>
          </p:cNvSpPr>
          <p:nvPr>
            <p:ph type="title" idx="4294967295"/>
          </p:nvPr>
        </p:nvSpPr>
        <p:spPr bwMode="auto">
          <a:xfrm>
            <a:off x="762000" y="0"/>
            <a:ext cx="7391400" cy="762000"/>
          </a:xfrm>
          <a:prstGeom prst="rect">
            <a:avLst/>
          </a:prstGeom>
          <a:solidFill>
            <a:srgbClr val="FFFFFF"/>
          </a:solidFill>
          <a:ln>
            <a:miter lim="800000"/>
            <a:headEnd/>
            <a:tailEnd/>
          </a:ln>
        </p:spPr>
        <p:txBody>
          <a:bodyPr/>
          <a:lstStyle/>
          <a:p>
            <a:pPr>
              <a:defRPr/>
            </a:pPr>
            <a:r>
              <a:rPr lang="en-US" sz="3600" b="1" smtClean="0">
                <a:effectLst>
                  <a:outerShdw blurRad="38100" dist="38100" dir="2700000" algn="tl">
                    <a:srgbClr val="C0C0C0"/>
                  </a:outerShdw>
                </a:effectLst>
              </a:rPr>
              <a:t>Tax Certificate and Form 8038</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Grp="1" noChangeArrowheads="1"/>
          </p:cNvSpPr>
          <p:nvPr>
            <p:ph type="subTitle" idx="4294967295"/>
          </p:nvPr>
        </p:nvSpPr>
        <p:spPr bwMode="auto">
          <a:xfrm>
            <a:off x="1143000" y="1447800"/>
            <a:ext cx="7180263" cy="1985963"/>
          </a:xfrm>
          <a:prstGeom prst="rect">
            <a:avLst/>
          </a:prstGeom>
          <a:noFill/>
          <a:ln>
            <a:miter lim="800000"/>
            <a:headEnd/>
            <a:tailEnd/>
          </a:ln>
        </p:spPr>
        <p:txBody>
          <a:bodyPr lIns="90488" tIns="44450" rIns="90488" bIns="44450"/>
          <a:lstStyle/>
          <a:p>
            <a:pPr marL="0" indent="0" algn="r">
              <a:lnSpc>
                <a:spcPct val="90000"/>
              </a:lnSpc>
              <a:spcBef>
                <a:spcPct val="0"/>
              </a:spcBef>
              <a:buFontTx/>
              <a:buNone/>
            </a:pPr>
            <a:r>
              <a:rPr lang="en-US" sz="4000" b="1" smtClean="0">
                <a:solidFill>
                  <a:schemeClr val="bg1"/>
                </a:solidFill>
              </a:rPr>
              <a:t>Post-Issuance </a:t>
            </a:r>
          </a:p>
          <a:p>
            <a:pPr marL="0" indent="0" algn="r">
              <a:lnSpc>
                <a:spcPct val="90000"/>
              </a:lnSpc>
              <a:spcBef>
                <a:spcPct val="0"/>
              </a:spcBef>
              <a:buFontTx/>
              <a:buNone/>
            </a:pPr>
            <a:r>
              <a:rPr lang="en-US" sz="4000" b="1" smtClean="0">
                <a:solidFill>
                  <a:schemeClr val="bg1"/>
                </a:solidFill>
              </a:rPr>
              <a:t>Compliance Activities</a:t>
            </a:r>
          </a:p>
          <a:p>
            <a:pPr marL="0" indent="0" algn="r">
              <a:lnSpc>
                <a:spcPct val="90000"/>
              </a:lnSpc>
              <a:spcBef>
                <a:spcPct val="0"/>
              </a:spcBef>
              <a:buFontTx/>
              <a:buNone/>
            </a:pPr>
            <a:endParaRPr lang="en-US" b="1" smtClean="0">
              <a:solidFill>
                <a:schemeClr val="bg1"/>
              </a:solidFill>
            </a:endParaRPr>
          </a:p>
          <a:p>
            <a:pPr marL="0" indent="0" algn="r">
              <a:lnSpc>
                <a:spcPct val="90000"/>
              </a:lnSpc>
              <a:spcBef>
                <a:spcPct val="0"/>
              </a:spcBef>
              <a:buFontTx/>
              <a:buNone/>
            </a:pPr>
            <a:r>
              <a:rPr lang="en-US" b="1" i="1" smtClean="0">
                <a:solidFill>
                  <a:schemeClr val="bg1"/>
                </a:solidFill>
                <a:latin typeface="Verdana" pitchFamily="34" charset="0"/>
              </a:rPr>
              <a:t>“</a:t>
            </a:r>
            <a:r>
              <a:rPr lang="en-US" b="1" i="1" smtClean="0">
                <a:solidFill>
                  <a:schemeClr val="bg1"/>
                </a:solidFill>
              </a:rPr>
              <a:t>Where have all my Friends Gone?</a:t>
            </a:r>
          </a:p>
          <a:p>
            <a:pPr marL="0" indent="0" algn="ctr">
              <a:lnSpc>
                <a:spcPct val="90000"/>
              </a:lnSpc>
              <a:spcBef>
                <a:spcPct val="0"/>
              </a:spcBef>
              <a:buFontTx/>
              <a:buNone/>
            </a:pPr>
            <a:endParaRPr lang="en-US" b="1" i="1" smtClean="0">
              <a:solidFill>
                <a:schemeClr val="bg1"/>
              </a:solidFill>
            </a:endParaRPr>
          </a:p>
        </p:txBody>
      </p:sp>
      <p:sp>
        <p:nvSpPr>
          <p:cNvPr id="106498" name="Rectangle 3"/>
          <p:cNvSpPr>
            <a:spLocks noChangeArrowheads="1"/>
          </p:cNvSpPr>
          <p:nvPr/>
        </p:nvSpPr>
        <p:spPr bwMode="auto">
          <a:xfrm>
            <a:off x="606425" y="4233863"/>
            <a:ext cx="7240588" cy="1754187"/>
          </a:xfrm>
          <a:prstGeom prst="rect">
            <a:avLst/>
          </a:prstGeom>
          <a:noFill/>
          <a:ln w="9525">
            <a:noFill/>
            <a:miter lim="800000"/>
            <a:headEnd/>
            <a:tailEnd/>
          </a:ln>
        </p:spPr>
        <p:txBody>
          <a:bodyPr/>
          <a:lstStyle/>
          <a:p>
            <a:pPr algn="r" eaLnBrk="0" hangingPunct="0">
              <a:buSzPct val="65000"/>
              <a:buFont typeface="Monotype Sorts"/>
              <a:buNone/>
            </a:pPr>
            <a:endParaRPr lang="en-US" sz="3600" b="1">
              <a:solidFill>
                <a:schemeClr val="tx2"/>
              </a:solidFill>
              <a:latin typeface="Arial" charset="0"/>
            </a:endParaRPr>
          </a:p>
        </p:txBody>
      </p:sp>
      <p:pic>
        <p:nvPicPr>
          <p:cNvPr id="106499" name="Picture 17" descr="MCj02406330000[1]"/>
          <p:cNvPicPr>
            <a:picLocks noChangeAspect="1" noChangeArrowheads="1"/>
          </p:cNvPicPr>
          <p:nvPr/>
        </p:nvPicPr>
        <p:blipFill>
          <a:blip r:embed="rId3" cstate="print"/>
          <a:srcRect/>
          <a:stretch>
            <a:fillRect/>
          </a:stretch>
        </p:blipFill>
        <p:spPr bwMode="auto">
          <a:xfrm>
            <a:off x="5715000" y="3886200"/>
            <a:ext cx="2286000" cy="16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Rectangle 2"/>
          <p:cNvSpPr>
            <a:spLocks noGrp="1" noChangeArrowheads="1"/>
          </p:cNvSpPr>
          <p:nvPr>
            <p:ph type="title" idx="4294967295"/>
          </p:nvPr>
        </p:nvSpPr>
        <p:spPr bwMode="auto">
          <a:xfrm>
            <a:off x="228600" y="0"/>
            <a:ext cx="8686800" cy="685800"/>
          </a:xfrm>
          <a:prstGeom prst="rect">
            <a:avLst/>
          </a:prstGeom>
          <a:solidFill>
            <a:srgbClr val="FFFFFF"/>
          </a:solidFill>
          <a:ln>
            <a:miter lim="800000"/>
            <a:headEnd/>
            <a:tailEnd/>
          </a:ln>
        </p:spPr>
        <p:txBody>
          <a:bodyPr/>
          <a:lstStyle/>
          <a:p>
            <a:pPr>
              <a:defRPr/>
            </a:pPr>
            <a:r>
              <a:rPr lang="en-US" sz="3600" b="1" smtClean="0">
                <a:effectLst>
                  <a:outerShdw blurRad="38100" dist="38100" dir="2700000" algn="tl">
                    <a:srgbClr val="C0C0C0"/>
                  </a:outerShdw>
                </a:effectLst>
              </a:rPr>
              <a:t>Post-Issuance Compliance Checklist</a:t>
            </a:r>
            <a:r>
              <a:rPr lang="en-US" sz="3600" smtClean="0">
                <a:effectLst>
                  <a:outerShdw blurRad="38100" dist="38100" dir="2700000" algn="tl">
                    <a:srgbClr val="C0C0C0"/>
                  </a:outerShdw>
                </a:effectLst>
              </a:rPr>
              <a:t> </a:t>
            </a:r>
            <a:endParaRPr lang="en-US" sz="4600" b="1" smtClean="0">
              <a:effectLst>
                <a:outerShdw blurRad="38100" dist="38100" dir="2700000" algn="tl">
                  <a:srgbClr val="C0C0C0"/>
                </a:outerShdw>
              </a:effectLst>
            </a:endParaRPr>
          </a:p>
        </p:txBody>
      </p:sp>
      <p:sp>
        <p:nvSpPr>
          <p:cNvPr id="108546" name="Rectangle 3"/>
          <p:cNvSpPr>
            <a:spLocks noGrp="1" noChangeArrowheads="1"/>
          </p:cNvSpPr>
          <p:nvPr>
            <p:ph type="body" idx="4294967295"/>
          </p:nvPr>
        </p:nvSpPr>
        <p:spPr bwMode="auto">
          <a:xfrm>
            <a:off x="533400" y="1219200"/>
            <a:ext cx="8229600" cy="5029200"/>
          </a:xfrm>
          <a:prstGeom prst="rect">
            <a:avLst/>
          </a:prstGeom>
          <a:noFill/>
          <a:ln>
            <a:miter lim="800000"/>
            <a:headEnd/>
            <a:tailEnd/>
          </a:ln>
        </p:spPr>
        <p:txBody>
          <a:bodyPr lIns="90488" tIns="44450" rIns="90488" bIns="44450"/>
          <a:lstStyle/>
          <a:p>
            <a:pPr>
              <a:lnSpc>
                <a:spcPct val="90000"/>
              </a:lnSpc>
            </a:pPr>
            <a:r>
              <a:rPr lang="en-US" sz="2800" b="1" smtClean="0">
                <a:solidFill>
                  <a:schemeClr val="bg1"/>
                </a:solidFill>
              </a:rPr>
              <a:t>Tax Law Requirements</a:t>
            </a:r>
          </a:p>
          <a:p>
            <a:pPr lvl="1">
              <a:lnSpc>
                <a:spcPct val="90000"/>
              </a:lnSpc>
            </a:pPr>
            <a:r>
              <a:rPr lang="en-US" sz="2400" smtClean="0">
                <a:solidFill>
                  <a:schemeClr val="bg1"/>
                </a:solidFill>
              </a:rPr>
              <a:t>General Matters</a:t>
            </a:r>
          </a:p>
          <a:p>
            <a:pPr lvl="1">
              <a:lnSpc>
                <a:spcPct val="90000"/>
              </a:lnSpc>
            </a:pPr>
            <a:r>
              <a:rPr lang="en-US" sz="2400" smtClean="0">
                <a:solidFill>
                  <a:schemeClr val="bg1"/>
                </a:solidFill>
              </a:rPr>
              <a:t>Use of Proceeds</a:t>
            </a:r>
          </a:p>
          <a:p>
            <a:pPr lvl="1">
              <a:lnSpc>
                <a:spcPct val="90000"/>
              </a:lnSpc>
            </a:pPr>
            <a:r>
              <a:rPr lang="en-US" sz="2400" smtClean="0">
                <a:solidFill>
                  <a:schemeClr val="bg1"/>
                </a:solidFill>
              </a:rPr>
              <a:t>Private Activity Bonds</a:t>
            </a:r>
          </a:p>
          <a:p>
            <a:pPr lvl="1">
              <a:lnSpc>
                <a:spcPct val="90000"/>
              </a:lnSpc>
            </a:pPr>
            <a:r>
              <a:rPr lang="en-US" sz="2400" smtClean="0">
                <a:solidFill>
                  <a:schemeClr val="bg1"/>
                </a:solidFill>
              </a:rPr>
              <a:t>Arbitrage</a:t>
            </a:r>
          </a:p>
          <a:p>
            <a:pPr lvl="1">
              <a:lnSpc>
                <a:spcPct val="90000"/>
              </a:lnSpc>
            </a:pPr>
            <a:r>
              <a:rPr lang="en-US" sz="2400" smtClean="0">
                <a:solidFill>
                  <a:schemeClr val="bg1"/>
                </a:solidFill>
              </a:rPr>
              <a:t>Pool Bonds</a:t>
            </a:r>
          </a:p>
          <a:p>
            <a:pPr lvl="1">
              <a:lnSpc>
                <a:spcPct val="90000"/>
              </a:lnSpc>
            </a:pPr>
            <a:r>
              <a:rPr lang="en-US" sz="2400" smtClean="0">
                <a:solidFill>
                  <a:schemeClr val="bg1"/>
                </a:solidFill>
              </a:rPr>
              <a:t>Record Retention</a:t>
            </a:r>
          </a:p>
          <a:p>
            <a:pPr>
              <a:lnSpc>
                <a:spcPct val="90000"/>
              </a:lnSpc>
            </a:pPr>
            <a:r>
              <a:rPr lang="en-US" sz="2800" b="1" smtClean="0">
                <a:solidFill>
                  <a:schemeClr val="bg1"/>
                </a:solidFill>
              </a:rPr>
              <a:t>Disclosure Requirements</a:t>
            </a:r>
          </a:p>
          <a:p>
            <a:pPr lvl="1">
              <a:lnSpc>
                <a:spcPct val="90000"/>
              </a:lnSpc>
            </a:pPr>
            <a:r>
              <a:rPr lang="en-US" sz="2400" smtClean="0">
                <a:solidFill>
                  <a:schemeClr val="bg1"/>
                </a:solidFill>
              </a:rPr>
              <a:t>SEC Rule 15c2-12</a:t>
            </a:r>
          </a:p>
          <a:p>
            <a:pPr lvl="1">
              <a:lnSpc>
                <a:spcPct val="90000"/>
              </a:lnSpc>
            </a:pPr>
            <a:r>
              <a:rPr lang="en-US" sz="2400" smtClean="0">
                <a:solidFill>
                  <a:schemeClr val="bg1"/>
                </a:solidFill>
              </a:rPr>
              <a:t>Use of EMMA commenced July 1, 2009</a:t>
            </a:r>
          </a:p>
          <a:p>
            <a:pPr lvl="1">
              <a:lnSpc>
                <a:spcPct val="90000"/>
              </a:lnSpc>
            </a:pPr>
            <a:r>
              <a:rPr lang="en-US" sz="2400" smtClean="0">
                <a:solidFill>
                  <a:schemeClr val="bg1"/>
                </a:solidFill>
              </a:rPr>
              <a:t>Notification to Underwriters of Bonds</a:t>
            </a:r>
          </a:p>
          <a:p>
            <a:pPr lvl="1">
              <a:lnSpc>
                <a:spcPct val="90000"/>
              </a:lnSpc>
            </a:pPr>
            <a:r>
              <a:rPr lang="en-US" sz="2400" smtClean="0">
                <a:solidFill>
                  <a:schemeClr val="bg1"/>
                </a:solidFill>
              </a:rPr>
              <a:t>Info Requirements to Other Entities</a:t>
            </a:r>
          </a:p>
          <a:p>
            <a:pPr>
              <a:lnSpc>
                <a:spcPct val="90000"/>
              </a:lnSpc>
            </a:pPr>
            <a:endParaRPr lang="en-US" sz="2400" smtClean="0">
              <a:solidFill>
                <a:schemeClr val="bg1"/>
              </a:solidFill>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p:cNvSpPr>
            <a:spLocks noGrp="1" noChangeArrowheads="1"/>
          </p:cNvSpPr>
          <p:nvPr>
            <p:ph type="title" idx="4294967295"/>
          </p:nvPr>
        </p:nvSpPr>
        <p:spPr bwMode="auto">
          <a:xfrm>
            <a:off x="304800" y="0"/>
            <a:ext cx="8305800" cy="685800"/>
          </a:xfrm>
          <a:prstGeom prst="rect">
            <a:avLst/>
          </a:prstGeom>
          <a:solidFill>
            <a:srgbClr val="FFFFFF"/>
          </a:solidFill>
          <a:ln>
            <a:miter lim="800000"/>
            <a:headEnd/>
            <a:tailEnd/>
          </a:ln>
        </p:spPr>
        <p:txBody>
          <a:bodyPr/>
          <a:lstStyle/>
          <a:p>
            <a:pPr>
              <a:lnSpc>
                <a:spcPct val="90000"/>
              </a:lnSpc>
              <a:defRPr/>
            </a:pPr>
            <a:r>
              <a:rPr lang="en-US" sz="3600" b="1" smtClean="0">
                <a:effectLst>
                  <a:outerShdw blurRad="38100" dist="38100" dir="2700000" algn="tl">
                    <a:srgbClr val="C0C0C0"/>
                  </a:outerShdw>
                </a:effectLst>
              </a:rPr>
              <a:t>Post-Issuance Compliance Checklist</a:t>
            </a:r>
          </a:p>
        </p:txBody>
      </p:sp>
      <p:sp>
        <p:nvSpPr>
          <p:cNvPr id="110594" name="Rectangle 3"/>
          <p:cNvSpPr>
            <a:spLocks noGrp="1" noChangeArrowheads="1"/>
          </p:cNvSpPr>
          <p:nvPr>
            <p:ph type="body" idx="4294967295"/>
          </p:nvPr>
        </p:nvSpPr>
        <p:spPr bwMode="auto">
          <a:xfrm>
            <a:off x="457200" y="1371600"/>
            <a:ext cx="8458200" cy="4525963"/>
          </a:xfrm>
          <a:prstGeom prst="rect">
            <a:avLst/>
          </a:prstGeom>
          <a:noFill/>
          <a:ln>
            <a:miter lim="800000"/>
            <a:headEnd/>
            <a:tailEnd/>
          </a:ln>
        </p:spPr>
        <p:txBody>
          <a:bodyPr lIns="90488" tIns="44450" rIns="90488" bIns="44450"/>
          <a:lstStyle/>
          <a:p>
            <a:r>
              <a:rPr lang="en-US" sz="2800" b="1" smtClean="0">
                <a:solidFill>
                  <a:schemeClr val="bg1"/>
                </a:solidFill>
              </a:rPr>
              <a:t>Miscellaneous Requirements</a:t>
            </a:r>
          </a:p>
          <a:p>
            <a:pPr lvl="1"/>
            <a:r>
              <a:rPr lang="en-US" sz="2400" smtClean="0">
                <a:solidFill>
                  <a:schemeClr val="bg1"/>
                </a:solidFill>
              </a:rPr>
              <a:t>Security</a:t>
            </a:r>
          </a:p>
          <a:p>
            <a:pPr lvl="1"/>
            <a:r>
              <a:rPr lang="en-US" sz="2400" smtClean="0">
                <a:solidFill>
                  <a:schemeClr val="bg1"/>
                </a:solidFill>
              </a:rPr>
              <a:t>Insurance</a:t>
            </a:r>
          </a:p>
          <a:p>
            <a:pPr lvl="1"/>
            <a:r>
              <a:rPr lang="en-US" sz="2400" smtClean="0">
                <a:solidFill>
                  <a:schemeClr val="bg1"/>
                </a:solidFill>
              </a:rPr>
              <a:t>Financial Covenants</a:t>
            </a:r>
          </a:p>
          <a:p>
            <a:pPr lvl="1"/>
            <a:r>
              <a:rPr lang="en-US" sz="2400" smtClean="0">
                <a:solidFill>
                  <a:schemeClr val="bg1"/>
                </a:solidFill>
              </a:rPr>
              <a:t>Transfer of Property</a:t>
            </a:r>
          </a:p>
          <a:p>
            <a:pPr lvl="1"/>
            <a:r>
              <a:rPr lang="en-US" sz="2400" smtClean="0">
                <a:solidFill>
                  <a:schemeClr val="bg1"/>
                </a:solidFill>
              </a:rPr>
              <a:t>Investments</a:t>
            </a:r>
          </a:p>
          <a:p>
            <a:pPr lvl="1"/>
            <a:r>
              <a:rPr lang="en-US" sz="2400" smtClean="0">
                <a:solidFill>
                  <a:schemeClr val="bg1"/>
                </a:solidFill>
              </a:rPr>
              <a:t>Derivatives</a:t>
            </a:r>
          </a:p>
          <a:p>
            <a:pPr lvl="1">
              <a:buFontTx/>
              <a:buNone/>
            </a:pPr>
            <a:r>
              <a:rPr lang="en-US" smtClean="0">
                <a:solidFill>
                  <a:schemeClr val="bg1"/>
                </a:solidFill>
              </a:rPr>
              <a:t>Copy of checklist can be found on GFOA website</a:t>
            </a:r>
          </a:p>
          <a:p>
            <a:pPr lvl="1">
              <a:buFontTx/>
              <a:buNone/>
            </a:pPr>
            <a:endParaRPr lang="en-US" sz="1000" b="1" smtClean="0"/>
          </a:p>
          <a:p>
            <a:pPr lvl="1" algn="ctr">
              <a:buFontTx/>
              <a:buNone/>
            </a:pPr>
            <a:r>
              <a:rPr lang="en-US" sz="1800" b="1" smtClean="0">
                <a:solidFill>
                  <a:schemeClr val="bg1"/>
                </a:solidFill>
                <a:hlinkClick r:id="rId3"/>
              </a:rPr>
              <a:t>http://www.gfoa.org/downloads/PostIssuanceCompliance.pdf</a:t>
            </a:r>
            <a:endParaRPr lang="en-US" sz="1800" b="1" smtClean="0">
              <a:solidFill>
                <a:schemeClr val="bg1"/>
              </a:solidFill>
            </a:endParaRPr>
          </a:p>
          <a:p>
            <a:pPr lvl="1" algn="ctr">
              <a:buFontTx/>
              <a:buNone/>
            </a:pPr>
            <a:endParaRPr lang="en-US" sz="1800" b="1" smtClean="0">
              <a:solidFill>
                <a:schemeClr val="bg1"/>
              </a:solidFill>
            </a:endParaRPr>
          </a:p>
          <a:p>
            <a:pPr>
              <a:buFontTx/>
              <a:buNone/>
            </a:pPr>
            <a:endParaRPr lang="en-US" sz="2000" b="1" smtClean="0">
              <a:solidFill>
                <a:schemeClr val="bg1"/>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1219200"/>
            <a:ext cx="8763000" cy="4953000"/>
          </a:xfrm>
          <a:noFill/>
        </p:spPr>
        <p:txBody>
          <a:bodyPr lIns="92075" tIns="46038" rIns="92075" bIns="46038"/>
          <a:lstStyle/>
          <a:p>
            <a:pPr marL="285750" indent="-285750" defTabSz="912813" eaLnBrk="1" hangingPunct="1">
              <a:buNone/>
            </a:pPr>
            <a:endParaRPr lang="en-US" sz="2800" dirty="0" smtClean="0">
              <a:solidFill>
                <a:schemeClr val="bg1"/>
              </a:solidFill>
            </a:endParaRPr>
          </a:p>
          <a:p>
            <a:pPr marL="285750" indent="-285750" defTabSz="912813" eaLnBrk="1" hangingPunct="1">
              <a:buFont typeface="Courier New" pitchFamily="49" charset="0"/>
              <a:buChar char="o"/>
            </a:pPr>
            <a:r>
              <a:rPr lang="en-US" sz="2800" b="1" i="1" dirty="0" smtClean="0">
                <a:solidFill>
                  <a:schemeClr val="bg1"/>
                </a:solidFill>
                <a:latin typeface="Arial Narrow" pitchFamily="34" charset="0"/>
              </a:rPr>
              <a:t> </a:t>
            </a:r>
            <a:r>
              <a:rPr lang="en-US" sz="2800" dirty="0" smtClean="0">
                <a:solidFill>
                  <a:schemeClr val="bg1"/>
                </a:solidFill>
              </a:rPr>
              <a:t>Check Trustee’s numbers prior to interest payment</a:t>
            </a:r>
          </a:p>
          <a:p>
            <a:pPr marL="285750" indent="-285750" defTabSz="912813" eaLnBrk="1" hangingPunct="1">
              <a:buNone/>
            </a:pPr>
            <a:r>
              <a:rPr lang="en-US" sz="2800" dirty="0" smtClean="0">
                <a:solidFill>
                  <a:schemeClr val="bg1"/>
                </a:solidFill>
              </a:rPr>
              <a:t>    (Bloomberg or ask Trustee for Libor/SIFMA rates)</a:t>
            </a:r>
          </a:p>
          <a:p>
            <a:pPr marL="285750" indent="-285750" defTabSz="912813" eaLnBrk="1" hangingPunct="1">
              <a:buFont typeface="Courier New" pitchFamily="49" charset="0"/>
              <a:buChar char="o"/>
            </a:pPr>
            <a:r>
              <a:rPr lang="en-US" sz="2800" dirty="0" smtClean="0">
                <a:solidFill>
                  <a:schemeClr val="bg1"/>
                </a:solidFill>
              </a:rPr>
              <a:t> Receive rates directly from Remarketing Agent</a:t>
            </a:r>
          </a:p>
          <a:p>
            <a:pPr marL="285750" indent="-285750" defTabSz="912813" eaLnBrk="1" hangingPunct="1">
              <a:lnSpc>
                <a:spcPct val="150000"/>
              </a:lnSpc>
              <a:buNone/>
            </a:pPr>
            <a:r>
              <a:rPr lang="en-US" sz="3600" u="sng" dirty="0" smtClean="0">
                <a:solidFill>
                  <a:schemeClr val="bg1"/>
                </a:solidFill>
                <a:latin typeface="Franklin Gothic Book" pitchFamily="34" charset="0"/>
              </a:rPr>
              <a:t>What does your Trustee Do?</a:t>
            </a:r>
          </a:p>
          <a:p>
            <a:pPr marL="285750" indent="-285750" defTabSz="912813" eaLnBrk="1" hangingPunct="1">
              <a:lnSpc>
                <a:spcPct val="150000"/>
              </a:lnSpc>
              <a:buFont typeface="Courier New" pitchFamily="49" charset="0"/>
              <a:buChar char="o"/>
            </a:pPr>
            <a:r>
              <a:rPr lang="en-US" sz="2800" dirty="0" smtClean="0">
                <a:solidFill>
                  <a:schemeClr val="bg1"/>
                </a:solidFill>
              </a:rPr>
              <a:t> Communicate with Issuer!</a:t>
            </a:r>
          </a:p>
          <a:p>
            <a:pPr marL="285750" indent="-285750" defTabSz="912813" eaLnBrk="1" hangingPunct="1">
              <a:spcBef>
                <a:spcPts val="0"/>
              </a:spcBef>
              <a:buFont typeface="Courier New" pitchFamily="49" charset="0"/>
              <a:buChar char="o"/>
            </a:pPr>
            <a:r>
              <a:rPr lang="en-US" sz="2800" dirty="0" smtClean="0">
                <a:solidFill>
                  <a:schemeClr val="bg1"/>
                </a:solidFill>
              </a:rPr>
              <a:t> Uses a second set of eyes</a:t>
            </a:r>
          </a:p>
          <a:p>
            <a:pPr marL="285750" indent="-285750" defTabSz="912813" eaLnBrk="1" hangingPunct="1">
              <a:spcBef>
                <a:spcPts val="0"/>
              </a:spcBef>
              <a:buFont typeface="Courier New" pitchFamily="49" charset="0"/>
              <a:buChar char="o"/>
            </a:pPr>
            <a:r>
              <a:rPr lang="en-US" sz="2800" dirty="0" smtClean="0">
                <a:solidFill>
                  <a:schemeClr val="bg1"/>
                </a:solidFill>
              </a:rPr>
              <a:t> Automate as much as possible</a:t>
            </a:r>
          </a:p>
          <a:p>
            <a:pPr marL="285750" indent="-285750" defTabSz="912813" eaLnBrk="1" hangingPunct="1">
              <a:spcBef>
                <a:spcPts val="0"/>
              </a:spcBef>
              <a:buFont typeface="Courier New" pitchFamily="49" charset="0"/>
              <a:buChar char="o"/>
            </a:pPr>
            <a:endParaRPr lang="en-US" sz="2800" dirty="0" smtClean="0">
              <a:solidFill>
                <a:schemeClr val="bg1"/>
              </a:solidFill>
            </a:endParaRPr>
          </a:p>
          <a:p>
            <a:pPr marL="285750" indent="-285750" defTabSz="912813" eaLnBrk="1" hangingPunct="1">
              <a:spcBef>
                <a:spcPts val="0"/>
              </a:spcBef>
              <a:buFont typeface="Courier New" pitchFamily="49" charset="0"/>
              <a:buChar char="o"/>
            </a:pPr>
            <a:endParaRPr lang="en-US" sz="2800" dirty="0" smtClean="0">
              <a:solidFill>
                <a:schemeClr val="bg1"/>
              </a:solidFill>
            </a:endParaRP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dirty="0">
                <a:solidFill>
                  <a:schemeClr val="bg1"/>
                </a:solidFill>
                <a:latin typeface="Arial" charset="0"/>
              </a:rPr>
              <a:t> </a:t>
            </a:r>
            <a:endParaRPr lang="en-US" sz="6000" i="1" dirty="0">
              <a:solidFill>
                <a:schemeClr val="bg1"/>
              </a:solidFill>
            </a:endParaRPr>
          </a:p>
        </p:txBody>
      </p:sp>
      <p:sp>
        <p:nvSpPr>
          <p:cNvPr id="6148" name="Rectangle 12"/>
          <p:cNvSpPr>
            <a:spLocks noChangeArrowheads="1"/>
          </p:cNvSpPr>
          <p:nvPr/>
        </p:nvSpPr>
        <p:spPr bwMode="auto">
          <a:xfrm>
            <a:off x="457200" y="757745"/>
            <a:ext cx="8458200" cy="4708981"/>
          </a:xfrm>
          <a:prstGeom prst="rect">
            <a:avLst/>
          </a:prstGeom>
          <a:noFill/>
          <a:ln w="9525">
            <a:noFill/>
            <a:miter lim="800000"/>
            <a:headEnd/>
            <a:tailEnd/>
          </a:ln>
        </p:spPr>
        <p:txBody>
          <a:bodyPr wrap="square" lIns="0" tIns="0" rIns="0" bIns="0" anchor="ctr">
            <a:spAutoFit/>
          </a:bodyPr>
          <a:lstStyle/>
          <a:p>
            <a:pPr marL="914400" indent="-914400">
              <a:lnSpc>
                <a:spcPct val="150000"/>
              </a:lnSpc>
              <a:spcBef>
                <a:spcPts val="672"/>
              </a:spcBef>
            </a:pPr>
            <a:r>
              <a:rPr lang="en-US" sz="3600" u="sng" dirty="0" smtClean="0">
                <a:solidFill>
                  <a:schemeClr val="bg1"/>
                </a:solidFill>
              </a:rPr>
              <a:t>What might an Issuer do?</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57954"/>
            <a:ext cx="121158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Issuer &amp; Trustee Working Together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(Interest Calculations)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3"/>
          <p:cNvSpPr>
            <a:spLocks noGrp="1" noChangeArrowheads="1"/>
          </p:cNvSpPr>
          <p:nvPr>
            <p:ph type="body" idx="4294967295"/>
          </p:nvPr>
        </p:nvSpPr>
        <p:spPr bwMode="auto">
          <a:xfrm>
            <a:off x="381000" y="1447800"/>
            <a:ext cx="7924800" cy="4495800"/>
          </a:xfrm>
          <a:prstGeom prst="rect">
            <a:avLst/>
          </a:prstGeom>
          <a:noFill/>
          <a:ln>
            <a:miter lim="800000"/>
            <a:headEnd/>
            <a:tailEnd/>
          </a:ln>
        </p:spPr>
        <p:txBody>
          <a:bodyPr lIns="90488" tIns="44450" rIns="90488" bIns="44450"/>
          <a:lstStyle/>
          <a:p>
            <a:r>
              <a:rPr lang="en-US" smtClean="0">
                <a:solidFill>
                  <a:schemeClr val="bg1"/>
                </a:solidFill>
              </a:rPr>
              <a:t>Use technology to your advantage</a:t>
            </a:r>
          </a:p>
          <a:p>
            <a:endParaRPr lang="en-US" sz="1000" smtClean="0">
              <a:solidFill>
                <a:schemeClr val="bg1"/>
              </a:solidFill>
            </a:endParaRPr>
          </a:p>
          <a:p>
            <a:r>
              <a:rPr lang="en-US" smtClean="0">
                <a:solidFill>
                  <a:schemeClr val="bg1"/>
                </a:solidFill>
              </a:rPr>
              <a:t>Get online access from day of closing</a:t>
            </a:r>
          </a:p>
          <a:p>
            <a:pPr>
              <a:buFontTx/>
              <a:buNone/>
            </a:pPr>
            <a:endParaRPr lang="en-US" sz="1000" smtClean="0">
              <a:solidFill>
                <a:schemeClr val="bg1"/>
              </a:solidFill>
            </a:endParaRPr>
          </a:p>
          <a:p>
            <a:r>
              <a:rPr lang="en-US" smtClean="0">
                <a:solidFill>
                  <a:schemeClr val="bg1"/>
                </a:solidFill>
              </a:rPr>
              <a:t>Online reporting reduces paper</a:t>
            </a:r>
          </a:p>
          <a:p>
            <a:endParaRPr lang="en-US" sz="1000" smtClean="0">
              <a:solidFill>
                <a:schemeClr val="bg1"/>
              </a:solidFill>
            </a:endParaRPr>
          </a:p>
          <a:p>
            <a:r>
              <a:rPr lang="en-US" smtClean="0">
                <a:solidFill>
                  <a:schemeClr val="bg1"/>
                </a:solidFill>
              </a:rPr>
              <a:t>Methodology for monitoring activity</a:t>
            </a:r>
          </a:p>
        </p:txBody>
      </p:sp>
      <p:sp>
        <p:nvSpPr>
          <p:cNvPr id="520196" name="Rectangle 4"/>
          <p:cNvSpPr>
            <a:spLocks noChangeArrowheads="1"/>
          </p:cNvSpPr>
          <p:nvPr/>
        </p:nvSpPr>
        <p:spPr bwMode="auto">
          <a:xfrm>
            <a:off x="228600" y="0"/>
            <a:ext cx="8763000" cy="641350"/>
          </a:xfrm>
          <a:prstGeom prst="rect">
            <a:avLst/>
          </a:prstGeom>
          <a:noFill/>
          <a:ln w="9525" algn="ctr">
            <a:noFill/>
            <a:miter lim="800000"/>
            <a:headEnd/>
            <a:tailEnd/>
          </a:ln>
          <a:effectLst/>
        </p:spPr>
        <p:txBody>
          <a:bodyPr>
            <a:spAutoFit/>
          </a:bodyPr>
          <a:lstStyle/>
          <a:p>
            <a:pPr algn="ctr" eaLnBrk="0" hangingPunct="0">
              <a:buSzPct val="65000"/>
              <a:buFont typeface="Monotype Sorts" pitchFamily="1" charset="2"/>
              <a:buNone/>
              <a:defRPr/>
            </a:pPr>
            <a:r>
              <a:rPr lang="en-US" sz="3600" b="1">
                <a:effectLst>
                  <a:outerShdw blurRad="38100" dist="38100" dir="2700000" algn="tl">
                    <a:srgbClr val="C0C0C0"/>
                  </a:outerShdw>
                </a:effectLst>
                <a:latin typeface="Arial" charset="0"/>
              </a:rPr>
              <a:t>Trustee Oversight and Management</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p:cNvSpPr>
            <a:spLocks noGrp="1" noChangeArrowheads="1"/>
          </p:cNvSpPr>
          <p:nvPr>
            <p:ph type="title" idx="4294967295"/>
          </p:nvPr>
        </p:nvSpPr>
        <p:spPr bwMode="auto">
          <a:xfrm>
            <a:off x="533400" y="0"/>
            <a:ext cx="8162925" cy="762000"/>
          </a:xfrm>
          <a:prstGeom prst="rect">
            <a:avLst/>
          </a:prstGeom>
          <a:solidFill>
            <a:srgbClr val="FFFFFF"/>
          </a:solidFill>
          <a:ln>
            <a:miter lim="800000"/>
            <a:headEnd/>
            <a:tailEnd/>
          </a:ln>
        </p:spPr>
        <p:txBody>
          <a:bodyPr/>
          <a:lstStyle/>
          <a:p>
            <a:pPr>
              <a:defRPr/>
            </a:pPr>
            <a:r>
              <a:rPr lang="en-US" sz="3600" b="1" smtClean="0">
                <a:effectLst>
                  <a:outerShdw blurRad="38100" dist="38100" dir="2700000" algn="tl">
                    <a:srgbClr val="C0C0C0"/>
                  </a:outerShdw>
                </a:effectLst>
              </a:rPr>
              <a:t>Investment of Bond Proceeds</a:t>
            </a:r>
          </a:p>
        </p:txBody>
      </p:sp>
      <p:sp>
        <p:nvSpPr>
          <p:cNvPr id="114690" name="Rectangle 3"/>
          <p:cNvSpPr>
            <a:spLocks noGrp="1" noChangeArrowheads="1"/>
          </p:cNvSpPr>
          <p:nvPr>
            <p:ph type="body" idx="4294967295"/>
          </p:nvPr>
        </p:nvSpPr>
        <p:spPr bwMode="auto">
          <a:xfrm>
            <a:off x="457200" y="1143000"/>
            <a:ext cx="8382000" cy="4876800"/>
          </a:xfrm>
          <a:prstGeom prst="rect">
            <a:avLst/>
          </a:prstGeom>
          <a:noFill/>
          <a:ln>
            <a:miter lim="800000"/>
            <a:headEnd/>
            <a:tailEnd/>
          </a:ln>
        </p:spPr>
        <p:txBody>
          <a:bodyPr lIns="90488" tIns="44450" rIns="90488" bIns="44450"/>
          <a:lstStyle/>
          <a:p>
            <a:pPr>
              <a:lnSpc>
                <a:spcPct val="80000"/>
              </a:lnSpc>
            </a:pPr>
            <a:r>
              <a:rPr lang="en-US" sz="2800" smtClean="0">
                <a:solidFill>
                  <a:schemeClr val="bg1"/>
                </a:solidFill>
              </a:rPr>
              <a:t>Principals of good investment management and understanding of inherent risks in investing bond proceeds critical</a:t>
            </a:r>
          </a:p>
          <a:p>
            <a:pPr>
              <a:lnSpc>
                <a:spcPct val="80000"/>
              </a:lnSpc>
            </a:pPr>
            <a:r>
              <a:rPr lang="en-US" sz="2800" b="1" smtClean="0">
                <a:solidFill>
                  <a:schemeClr val="bg1"/>
                </a:solidFill>
              </a:rPr>
              <a:t>Initial investment</a:t>
            </a:r>
            <a:r>
              <a:rPr lang="en-US" sz="2800" smtClean="0">
                <a:solidFill>
                  <a:schemeClr val="bg1"/>
                </a:solidFill>
              </a:rPr>
              <a:t> – generally "</a:t>
            </a:r>
            <a:r>
              <a:rPr lang="en-US" sz="2800" i="1" smtClean="0">
                <a:solidFill>
                  <a:schemeClr val="bg1"/>
                </a:solidFill>
              </a:rPr>
              <a:t>easier part”</a:t>
            </a:r>
          </a:p>
          <a:p>
            <a:pPr lvl="1">
              <a:lnSpc>
                <a:spcPct val="80000"/>
              </a:lnSpc>
            </a:pPr>
            <a:r>
              <a:rPr lang="en-US" sz="2400" smtClean="0">
                <a:solidFill>
                  <a:schemeClr val="bg1"/>
                </a:solidFill>
              </a:rPr>
              <a:t>Project cash flows</a:t>
            </a:r>
          </a:p>
          <a:p>
            <a:pPr lvl="1">
              <a:lnSpc>
                <a:spcPct val="80000"/>
              </a:lnSpc>
            </a:pPr>
            <a:r>
              <a:rPr lang="en-US" sz="2400" smtClean="0">
                <a:solidFill>
                  <a:schemeClr val="bg1"/>
                </a:solidFill>
              </a:rPr>
              <a:t>Capitalized Interest</a:t>
            </a:r>
          </a:p>
          <a:p>
            <a:pPr lvl="1">
              <a:lnSpc>
                <a:spcPct val="80000"/>
              </a:lnSpc>
            </a:pPr>
            <a:r>
              <a:rPr lang="en-US" sz="2400" smtClean="0">
                <a:solidFill>
                  <a:schemeClr val="bg1"/>
                </a:solidFill>
              </a:rPr>
              <a:t>Debt Service Reserve Fund</a:t>
            </a:r>
          </a:p>
          <a:p>
            <a:pPr lvl="1">
              <a:lnSpc>
                <a:spcPct val="80000"/>
              </a:lnSpc>
            </a:pPr>
            <a:r>
              <a:rPr lang="en-US" sz="2400" smtClean="0">
                <a:solidFill>
                  <a:schemeClr val="bg1"/>
                </a:solidFill>
              </a:rPr>
              <a:t>Cost of Issuance</a:t>
            </a:r>
          </a:p>
          <a:p>
            <a:pPr>
              <a:lnSpc>
                <a:spcPct val="80000"/>
              </a:lnSpc>
            </a:pPr>
            <a:r>
              <a:rPr lang="en-US" sz="2800" b="1" smtClean="0">
                <a:solidFill>
                  <a:schemeClr val="bg1"/>
                </a:solidFill>
              </a:rPr>
              <a:t>Reinvestment </a:t>
            </a:r>
            <a:r>
              <a:rPr lang="en-US" sz="2800" smtClean="0">
                <a:solidFill>
                  <a:schemeClr val="bg1"/>
                </a:solidFill>
              </a:rPr>
              <a:t>– generally "</a:t>
            </a:r>
            <a:r>
              <a:rPr lang="en-US" sz="2800" i="1" smtClean="0">
                <a:solidFill>
                  <a:schemeClr val="bg1"/>
                </a:solidFill>
              </a:rPr>
              <a:t>really hard part”</a:t>
            </a:r>
          </a:p>
          <a:p>
            <a:pPr lvl="1">
              <a:lnSpc>
                <a:spcPct val="80000"/>
              </a:lnSpc>
            </a:pPr>
            <a:r>
              <a:rPr lang="en-US" sz="2400" smtClean="0">
                <a:solidFill>
                  <a:schemeClr val="bg1"/>
                </a:solidFill>
              </a:rPr>
              <a:t>Develop process to monitor and make reinvestment decisions</a:t>
            </a:r>
          </a:p>
          <a:p>
            <a:pPr lvl="1">
              <a:lnSpc>
                <a:spcPct val="80000"/>
              </a:lnSpc>
            </a:pPr>
            <a:r>
              <a:rPr lang="en-US" sz="2400" smtClean="0">
                <a:solidFill>
                  <a:schemeClr val="bg1"/>
                </a:solidFill>
              </a:rPr>
              <a:t>Use of cash flow expectations v. reality</a:t>
            </a:r>
            <a:endParaRPr lang="en-US" sz="2200" b="1" smtClean="0">
              <a:solidFill>
                <a:schemeClr val="bg1"/>
              </a:solidFill>
            </a:endParaRPr>
          </a:p>
          <a:p>
            <a:pPr lvl="1">
              <a:lnSpc>
                <a:spcPct val="80000"/>
              </a:lnSpc>
            </a:pPr>
            <a:endParaRPr lang="en-US" sz="1700" smtClean="0">
              <a:solidFill>
                <a:schemeClr val="bg1"/>
              </a:solidFill>
            </a:endParaRP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Rectangle 2"/>
          <p:cNvSpPr>
            <a:spLocks noGrp="1" noChangeArrowheads="1"/>
          </p:cNvSpPr>
          <p:nvPr>
            <p:ph type="title" idx="4294967295"/>
          </p:nvPr>
        </p:nvSpPr>
        <p:spPr bwMode="auto">
          <a:xfrm>
            <a:off x="0" y="228600"/>
            <a:ext cx="9144000" cy="685800"/>
          </a:xfrm>
          <a:prstGeom prst="rect">
            <a:avLst/>
          </a:prstGeom>
          <a:solidFill>
            <a:srgbClr val="FFFFFF"/>
          </a:solidFill>
          <a:ln>
            <a:miter lim="800000"/>
            <a:headEnd/>
            <a:tailEnd/>
          </a:ln>
        </p:spPr>
        <p:txBody>
          <a:bodyPr/>
          <a:lstStyle/>
          <a:p>
            <a:pPr>
              <a:defRPr/>
            </a:pPr>
            <a:r>
              <a:rPr lang="en-US" sz="3200" b="1" smtClean="0">
                <a:effectLst>
                  <a:outerShdw blurRad="38100" dist="38100" dir="2700000" algn="tl">
                    <a:srgbClr val="C0C0C0"/>
                  </a:outerShdw>
                </a:effectLst>
              </a:rPr>
              <a:t>Active Bond Proceeds Disbursement Review</a:t>
            </a:r>
          </a:p>
        </p:txBody>
      </p:sp>
      <p:sp>
        <p:nvSpPr>
          <p:cNvPr id="116738" name="Rectangle 3"/>
          <p:cNvSpPr>
            <a:spLocks noGrp="1" noChangeArrowheads="1"/>
          </p:cNvSpPr>
          <p:nvPr>
            <p:ph type="body" idx="4294967295"/>
          </p:nvPr>
        </p:nvSpPr>
        <p:spPr bwMode="auto">
          <a:xfrm>
            <a:off x="685800" y="2147888"/>
            <a:ext cx="8001000" cy="4114800"/>
          </a:xfrm>
          <a:prstGeom prst="rect">
            <a:avLst/>
          </a:prstGeom>
          <a:noFill/>
          <a:ln>
            <a:miter lim="800000"/>
            <a:headEnd/>
            <a:tailEnd/>
          </a:ln>
        </p:spPr>
        <p:txBody>
          <a:bodyPr lIns="90488" tIns="44450" rIns="90488" bIns="44450"/>
          <a:lstStyle/>
          <a:p>
            <a:endParaRPr lang="en-US" smtClean="0"/>
          </a:p>
          <a:p>
            <a:endParaRPr lang="en-US" smtClean="0"/>
          </a:p>
          <a:p>
            <a:endParaRPr lang="en-US" smtClean="0"/>
          </a:p>
        </p:txBody>
      </p:sp>
      <p:sp>
        <p:nvSpPr>
          <p:cNvPr id="116739" name="Rectangle 4"/>
          <p:cNvSpPr>
            <a:spLocks noChangeArrowheads="1"/>
          </p:cNvSpPr>
          <p:nvPr/>
        </p:nvSpPr>
        <p:spPr bwMode="auto">
          <a:xfrm>
            <a:off x="685800" y="1143000"/>
            <a:ext cx="8077200" cy="4267200"/>
          </a:xfrm>
          <a:prstGeom prst="rect">
            <a:avLst/>
          </a:prstGeom>
          <a:noFill/>
          <a:ln w="9525">
            <a:noFill/>
            <a:miter lim="800000"/>
            <a:headEnd/>
            <a:tailEnd/>
          </a:ln>
        </p:spPr>
        <p:txBody>
          <a:bodyPr/>
          <a:lstStyle/>
          <a:p>
            <a:pPr marL="342900" indent="-342900" eaLnBrk="0" hangingPunct="0">
              <a:spcBef>
                <a:spcPct val="100000"/>
              </a:spcBef>
              <a:buFontTx/>
              <a:buChar char="•"/>
            </a:pPr>
            <a:r>
              <a:rPr lang="en-US" sz="2800" b="1">
                <a:solidFill>
                  <a:schemeClr val="bg1"/>
                </a:solidFill>
                <a:latin typeface="Arial" charset="0"/>
              </a:rPr>
              <a:t>Reimbursement or Trustee Disbursement</a:t>
            </a:r>
          </a:p>
          <a:p>
            <a:pPr marL="742950" lvl="1" indent="-285750" eaLnBrk="0" hangingPunct="0">
              <a:buFontTx/>
              <a:buChar char="•"/>
            </a:pPr>
            <a:r>
              <a:rPr lang="en-US" sz="2400">
                <a:solidFill>
                  <a:schemeClr val="bg1"/>
                </a:solidFill>
                <a:latin typeface="Arial" charset="0"/>
              </a:rPr>
              <a:t>Contractor payments</a:t>
            </a:r>
          </a:p>
          <a:p>
            <a:pPr marL="742950" lvl="1" indent="-285750" eaLnBrk="0" hangingPunct="0">
              <a:buFontTx/>
              <a:buChar char="•"/>
            </a:pPr>
            <a:r>
              <a:rPr lang="en-US" sz="2400">
                <a:solidFill>
                  <a:schemeClr val="bg1"/>
                </a:solidFill>
                <a:latin typeface="Arial" charset="0"/>
              </a:rPr>
              <a:t>City costs/reimbursements</a:t>
            </a:r>
          </a:p>
          <a:p>
            <a:pPr marL="342900" indent="-342900" eaLnBrk="0" hangingPunct="0">
              <a:spcBef>
                <a:spcPct val="50000"/>
              </a:spcBef>
              <a:buFontTx/>
              <a:buChar char="•"/>
            </a:pPr>
            <a:r>
              <a:rPr lang="en-US" sz="2800" b="1">
                <a:solidFill>
                  <a:schemeClr val="bg1"/>
                </a:solidFill>
                <a:latin typeface="Arial" charset="0"/>
              </a:rPr>
              <a:t>Investment Liquidity in Construction Fund</a:t>
            </a:r>
          </a:p>
          <a:p>
            <a:pPr marL="742950" lvl="1" indent="-285750" eaLnBrk="0" hangingPunct="0">
              <a:buFontTx/>
              <a:buChar char="•"/>
            </a:pPr>
            <a:r>
              <a:rPr lang="en-US" sz="2400">
                <a:solidFill>
                  <a:schemeClr val="bg1"/>
                </a:solidFill>
                <a:latin typeface="Arial" charset="0"/>
              </a:rPr>
              <a:t>Monitor security maturities</a:t>
            </a:r>
          </a:p>
          <a:p>
            <a:pPr marL="742950" lvl="1" indent="-285750" eaLnBrk="0" hangingPunct="0">
              <a:buFontTx/>
              <a:buChar char="•"/>
            </a:pPr>
            <a:r>
              <a:rPr lang="en-US" sz="2400">
                <a:solidFill>
                  <a:schemeClr val="bg1"/>
                </a:solidFill>
                <a:latin typeface="Arial" charset="0"/>
              </a:rPr>
              <a:t>LAIF – rolling 30 day draw window</a:t>
            </a:r>
          </a:p>
          <a:p>
            <a:pPr marL="342900" indent="-342900" eaLnBrk="0" hangingPunct="0">
              <a:spcBef>
                <a:spcPct val="50000"/>
              </a:spcBef>
              <a:buFontTx/>
              <a:buChar char="•"/>
            </a:pPr>
            <a:r>
              <a:rPr lang="en-US" sz="2800" b="1">
                <a:solidFill>
                  <a:schemeClr val="bg1"/>
                </a:solidFill>
                <a:latin typeface="Arial" charset="0"/>
              </a:rPr>
              <a:t>Requisition</a:t>
            </a:r>
          </a:p>
          <a:p>
            <a:pPr marL="742950" lvl="1" indent="-285750" eaLnBrk="0" hangingPunct="0">
              <a:buFontTx/>
              <a:buChar char="•"/>
            </a:pPr>
            <a:r>
              <a:rPr lang="en-US" sz="2400">
                <a:solidFill>
                  <a:schemeClr val="bg1"/>
                </a:solidFill>
                <a:latin typeface="Arial" charset="0"/>
              </a:rPr>
              <a:t>Sufficient detail to show qualified expenditures</a:t>
            </a:r>
          </a:p>
          <a:p>
            <a:pPr marL="742950" lvl="1" indent="-285750" eaLnBrk="0" hangingPunct="0">
              <a:buFontTx/>
              <a:buChar char="•"/>
            </a:pPr>
            <a:r>
              <a:rPr lang="en-US" sz="2400">
                <a:solidFill>
                  <a:schemeClr val="bg1"/>
                </a:solidFill>
                <a:latin typeface="Arial" charset="0"/>
              </a:rPr>
              <a:t>Accuracy of expenditures and requisitions</a:t>
            </a:r>
          </a:p>
          <a:p>
            <a:pPr marL="742950" lvl="1" indent="-285750" eaLnBrk="0" hangingPunct="0">
              <a:buFontTx/>
              <a:buChar char="•"/>
            </a:pPr>
            <a:r>
              <a:rPr lang="en-US" sz="2400">
                <a:solidFill>
                  <a:schemeClr val="bg1"/>
                </a:solidFill>
                <a:latin typeface="Arial" charset="0"/>
              </a:rPr>
              <a:t>Record Retention</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p:cNvSpPr>
            <a:spLocks noGrp="1" noChangeArrowheads="1"/>
          </p:cNvSpPr>
          <p:nvPr>
            <p:ph type="title" idx="4294967295"/>
          </p:nvPr>
        </p:nvSpPr>
        <p:spPr bwMode="auto">
          <a:xfrm>
            <a:off x="381000" y="0"/>
            <a:ext cx="8534400" cy="838200"/>
          </a:xfrm>
          <a:prstGeom prst="rect">
            <a:avLst/>
          </a:prstGeom>
          <a:solidFill>
            <a:srgbClr val="FFFFFF"/>
          </a:solidFill>
          <a:ln>
            <a:miter lim="800000"/>
            <a:headEnd/>
            <a:tailEnd/>
          </a:ln>
        </p:spPr>
        <p:txBody>
          <a:bodyPr/>
          <a:lstStyle/>
          <a:p>
            <a:pPr>
              <a:defRPr/>
            </a:pPr>
            <a:r>
              <a:rPr lang="en-US" sz="3600" b="1" smtClean="0">
                <a:effectLst>
                  <a:outerShdw blurRad="38100" dist="38100" dir="2700000" algn="tl">
                    <a:srgbClr val="C0C0C0"/>
                  </a:outerShdw>
                </a:effectLst>
              </a:rPr>
              <a:t>Disbursement of Bond Proceeds</a:t>
            </a:r>
          </a:p>
        </p:txBody>
      </p:sp>
      <p:sp>
        <p:nvSpPr>
          <p:cNvPr id="118786" name="Rectangle 3"/>
          <p:cNvSpPr>
            <a:spLocks noGrp="1" noChangeArrowheads="1"/>
          </p:cNvSpPr>
          <p:nvPr>
            <p:ph type="body" idx="4294967295"/>
          </p:nvPr>
        </p:nvSpPr>
        <p:spPr bwMode="auto">
          <a:xfrm>
            <a:off x="457200" y="1371600"/>
            <a:ext cx="8229600" cy="4525963"/>
          </a:xfrm>
          <a:prstGeom prst="rect">
            <a:avLst/>
          </a:prstGeom>
          <a:noFill/>
          <a:ln>
            <a:miter lim="800000"/>
            <a:headEnd/>
            <a:tailEnd/>
          </a:ln>
        </p:spPr>
        <p:txBody>
          <a:bodyPr lIns="90488" tIns="44450" rIns="90488" bIns="44450"/>
          <a:lstStyle/>
          <a:p>
            <a:pPr>
              <a:lnSpc>
                <a:spcPct val="90000"/>
              </a:lnSpc>
            </a:pPr>
            <a:r>
              <a:rPr lang="en-US" sz="2800" b="1" smtClean="0">
                <a:solidFill>
                  <a:schemeClr val="bg1"/>
                </a:solidFill>
              </a:rPr>
              <a:t>Establish Procedures</a:t>
            </a:r>
            <a:r>
              <a:rPr lang="en-US" sz="2800" smtClean="0">
                <a:solidFill>
                  <a:schemeClr val="bg1"/>
                </a:solidFill>
              </a:rPr>
              <a:t> for Disbursement of Bond Proceeds and Train Staff</a:t>
            </a:r>
          </a:p>
          <a:p>
            <a:pPr lvl="1">
              <a:lnSpc>
                <a:spcPct val="90000"/>
              </a:lnSpc>
            </a:pPr>
            <a:r>
              <a:rPr lang="en-US" sz="2400" smtClean="0">
                <a:solidFill>
                  <a:schemeClr val="bg1"/>
                </a:solidFill>
              </a:rPr>
              <a:t>Project staff</a:t>
            </a:r>
          </a:p>
          <a:p>
            <a:pPr lvl="1">
              <a:lnSpc>
                <a:spcPct val="90000"/>
              </a:lnSpc>
            </a:pPr>
            <a:r>
              <a:rPr lang="en-US" sz="2400" smtClean="0">
                <a:solidFill>
                  <a:schemeClr val="bg1"/>
                </a:solidFill>
              </a:rPr>
              <a:t>Finance staff</a:t>
            </a:r>
          </a:p>
          <a:p>
            <a:pPr>
              <a:lnSpc>
                <a:spcPct val="90000"/>
              </a:lnSpc>
            </a:pPr>
            <a:r>
              <a:rPr lang="en-US" sz="2800" b="1" smtClean="0">
                <a:solidFill>
                  <a:schemeClr val="bg1"/>
                </a:solidFill>
              </a:rPr>
              <a:t>Understand eligible expenditures</a:t>
            </a:r>
          </a:p>
          <a:p>
            <a:pPr lvl="1">
              <a:lnSpc>
                <a:spcPct val="90000"/>
              </a:lnSpc>
            </a:pPr>
            <a:r>
              <a:rPr lang="en-US" sz="2400" smtClean="0">
                <a:solidFill>
                  <a:schemeClr val="bg1"/>
                </a:solidFill>
              </a:rPr>
              <a:t>Working capital limits</a:t>
            </a:r>
          </a:p>
          <a:p>
            <a:pPr lvl="1">
              <a:lnSpc>
                <a:spcPct val="90000"/>
              </a:lnSpc>
            </a:pPr>
            <a:r>
              <a:rPr lang="en-US" sz="2400" smtClean="0">
                <a:solidFill>
                  <a:schemeClr val="bg1"/>
                </a:solidFill>
              </a:rPr>
              <a:t>Private Activity limits/restrictions</a:t>
            </a:r>
          </a:p>
          <a:p>
            <a:pPr lvl="1">
              <a:lnSpc>
                <a:spcPct val="90000"/>
              </a:lnSpc>
            </a:pPr>
            <a:r>
              <a:rPr lang="en-US" sz="2400" smtClean="0">
                <a:solidFill>
                  <a:schemeClr val="bg1"/>
                </a:solidFill>
              </a:rPr>
              <a:t>Use of proceeds</a:t>
            </a:r>
          </a:p>
          <a:p>
            <a:pPr lvl="1">
              <a:lnSpc>
                <a:spcPct val="90000"/>
              </a:lnSpc>
            </a:pPr>
            <a:r>
              <a:rPr lang="en-US" sz="2400" smtClean="0">
                <a:solidFill>
                  <a:schemeClr val="bg1"/>
                </a:solidFill>
              </a:rPr>
              <a:t>Develop procedures for allocation expenditures of bond proceeds to Projects</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Rectangle 2"/>
          <p:cNvSpPr>
            <a:spLocks noGrp="1" noChangeArrowheads="1"/>
          </p:cNvSpPr>
          <p:nvPr>
            <p:ph type="title" idx="4294967295"/>
          </p:nvPr>
        </p:nvSpPr>
        <p:spPr bwMode="auto">
          <a:xfrm>
            <a:off x="609600" y="152400"/>
            <a:ext cx="8162925" cy="685800"/>
          </a:xfrm>
          <a:prstGeom prst="rect">
            <a:avLst/>
          </a:prstGeom>
          <a:solidFill>
            <a:srgbClr val="FFFFFF"/>
          </a:solidFill>
          <a:ln>
            <a:miter lim="800000"/>
            <a:headEnd/>
            <a:tailEnd/>
          </a:ln>
        </p:spPr>
        <p:txBody>
          <a:bodyPr/>
          <a:lstStyle/>
          <a:p>
            <a:pPr>
              <a:defRPr/>
            </a:pPr>
            <a:r>
              <a:rPr lang="en-US" sz="3600" b="1" smtClean="0">
                <a:effectLst>
                  <a:outerShdw blurRad="38100" dist="38100" dir="2700000" algn="tl">
                    <a:srgbClr val="C0C0C0"/>
                  </a:outerShdw>
                </a:effectLst>
              </a:rPr>
              <a:t>Bond Project Monitoring</a:t>
            </a:r>
          </a:p>
        </p:txBody>
      </p:sp>
      <p:sp>
        <p:nvSpPr>
          <p:cNvPr id="120834" name="Rectangle 3"/>
          <p:cNvSpPr>
            <a:spLocks noGrp="1" noChangeArrowheads="1"/>
          </p:cNvSpPr>
          <p:nvPr>
            <p:ph type="body" idx="4294967295"/>
          </p:nvPr>
        </p:nvSpPr>
        <p:spPr bwMode="auto">
          <a:xfrm>
            <a:off x="533400" y="1371600"/>
            <a:ext cx="8305800" cy="4648200"/>
          </a:xfrm>
          <a:prstGeom prst="rect">
            <a:avLst/>
          </a:prstGeom>
          <a:noFill/>
          <a:ln>
            <a:miter lim="800000"/>
            <a:headEnd/>
            <a:tailEnd/>
          </a:ln>
        </p:spPr>
        <p:txBody>
          <a:bodyPr lIns="90488" tIns="44450" rIns="90488" bIns="44450"/>
          <a:lstStyle/>
          <a:p>
            <a:r>
              <a:rPr lang="en-US" smtClean="0">
                <a:solidFill>
                  <a:schemeClr val="bg1"/>
                </a:solidFill>
              </a:rPr>
              <a:t>Critical to complete reinvestment activities</a:t>
            </a:r>
          </a:p>
          <a:p>
            <a:pPr>
              <a:spcBef>
                <a:spcPct val="50000"/>
              </a:spcBef>
            </a:pPr>
            <a:r>
              <a:rPr lang="en-US" smtClean="0">
                <a:solidFill>
                  <a:schemeClr val="bg1"/>
                </a:solidFill>
              </a:rPr>
              <a:t>Active involvement with project staff</a:t>
            </a:r>
          </a:p>
          <a:p>
            <a:pPr>
              <a:spcBef>
                <a:spcPct val="50000"/>
              </a:spcBef>
            </a:pPr>
            <a:r>
              <a:rPr lang="en-US" smtClean="0">
                <a:solidFill>
                  <a:schemeClr val="bg1"/>
                </a:solidFill>
              </a:rPr>
              <a:t>Review project encumbrance and expenditure needs</a:t>
            </a:r>
          </a:p>
          <a:p>
            <a:pPr>
              <a:spcBef>
                <a:spcPct val="50000"/>
              </a:spcBef>
            </a:pPr>
            <a:r>
              <a:rPr lang="en-US" smtClean="0">
                <a:solidFill>
                  <a:schemeClr val="bg1"/>
                </a:solidFill>
              </a:rPr>
              <a:t>Understand project delays</a:t>
            </a:r>
          </a:p>
          <a:p>
            <a:endParaRPr lang="en-US" sz="2000" smtClean="0">
              <a:solidFill>
                <a:schemeClr val="bg1"/>
              </a:solidFill>
            </a:endParaRP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2"/>
          <p:cNvSpPr>
            <a:spLocks noGrp="1" noChangeArrowheads="1"/>
          </p:cNvSpPr>
          <p:nvPr>
            <p:ph type="title" idx="4294967295"/>
          </p:nvPr>
        </p:nvSpPr>
        <p:spPr bwMode="auto">
          <a:xfrm>
            <a:off x="304800" y="0"/>
            <a:ext cx="8610600" cy="914400"/>
          </a:xfrm>
          <a:prstGeom prst="rect">
            <a:avLst/>
          </a:prstGeom>
          <a:solidFill>
            <a:srgbClr val="FFFFFF"/>
          </a:solidFill>
          <a:ln>
            <a:miter lim="800000"/>
            <a:headEnd/>
            <a:tailEnd/>
          </a:ln>
        </p:spPr>
        <p:txBody>
          <a:bodyPr/>
          <a:lstStyle/>
          <a:p>
            <a:pPr>
              <a:lnSpc>
                <a:spcPct val="90000"/>
              </a:lnSpc>
            </a:pPr>
            <a:r>
              <a:rPr lang="en-US" sz="3600" b="1" smtClean="0">
                <a:effectLst>
                  <a:outerShdw blurRad="38100" dist="38100" dir="2700000" algn="tl">
                    <a:srgbClr val="C0C0C0"/>
                  </a:outerShdw>
                </a:effectLst>
              </a:rPr>
              <a:t>Budget Actions –</a:t>
            </a:r>
            <a:r>
              <a:rPr lang="en-US" sz="3600" smtClean="0">
                <a:effectLst>
                  <a:outerShdw blurRad="38100" dist="38100" dir="2700000" algn="tl">
                    <a:srgbClr val="C0C0C0"/>
                  </a:outerShdw>
                </a:effectLst>
              </a:rPr>
              <a:t/>
            </a:r>
            <a:br>
              <a:rPr lang="en-US" sz="3600" smtClean="0">
                <a:effectLst>
                  <a:outerShdw blurRad="38100" dist="38100" dir="2700000" algn="tl">
                    <a:srgbClr val="C0C0C0"/>
                  </a:outerShdw>
                </a:effectLst>
              </a:rPr>
            </a:br>
            <a:r>
              <a:rPr lang="en-US" sz="3000" b="1" i="1" smtClean="0">
                <a:effectLst>
                  <a:outerShdw blurRad="38100" dist="38100" dir="2700000" algn="tl">
                    <a:srgbClr val="C0C0C0"/>
                  </a:outerShdw>
                </a:effectLst>
              </a:rPr>
              <a:t>“You’ve got to Pay it Back”</a:t>
            </a:r>
          </a:p>
        </p:txBody>
      </p:sp>
      <p:sp>
        <p:nvSpPr>
          <p:cNvPr id="122882" name="Rectangle 3"/>
          <p:cNvSpPr>
            <a:spLocks noGrp="1" noChangeArrowheads="1"/>
          </p:cNvSpPr>
          <p:nvPr>
            <p:ph type="body" idx="4294967295"/>
          </p:nvPr>
        </p:nvSpPr>
        <p:spPr bwMode="auto">
          <a:xfrm>
            <a:off x="381000" y="1371600"/>
            <a:ext cx="8382000" cy="5029200"/>
          </a:xfrm>
          <a:prstGeom prst="rect">
            <a:avLst/>
          </a:prstGeom>
          <a:noFill/>
          <a:ln>
            <a:miter lim="800000"/>
            <a:headEnd/>
            <a:tailEnd/>
          </a:ln>
        </p:spPr>
        <p:txBody>
          <a:bodyPr lIns="90488" tIns="44450" rIns="90488" bIns="44450"/>
          <a:lstStyle/>
          <a:p>
            <a:r>
              <a:rPr lang="en-US" sz="2800" smtClean="0">
                <a:solidFill>
                  <a:schemeClr val="bg1"/>
                </a:solidFill>
              </a:rPr>
              <a:t>Annual budget actions necessary to appropriate debt service and related payments</a:t>
            </a:r>
          </a:p>
          <a:p>
            <a:pPr>
              <a:spcBef>
                <a:spcPct val="50000"/>
              </a:spcBef>
            </a:pPr>
            <a:r>
              <a:rPr lang="en-US" sz="2800" smtClean="0">
                <a:solidFill>
                  <a:schemeClr val="bg1"/>
                </a:solidFill>
              </a:rPr>
              <a:t>Who in your organization is responsible for debt repayment activities? </a:t>
            </a:r>
          </a:p>
          <a:p>
            <a:pPr>
              <a:spcBef>
                <a:spcPct val="50000"/>
              </a:spcBef>
            </a:pPr>
            <a:r>
              <a:rPr lang="en-US" sz="2800" smtClean="0">
                <a:solidFill>
                  <a:schemeClr val="bg1"/>
                </a:solidFill>
              </a:rPr>
              <a:t>How are reserve fund earnings treated?</a:t>
            </a:r>
          </a:p>
          <a:p>
            <a:pPr>
              <a:spcBef>
                <a:spcPct val="50000"/>
              </a:spcBef>
            </a:pPr>
            <a:r>
              <a:rPr lang="en-US" sz="2800" smtClean="0">
                <a:solidFill>
                  <a:schemeClr val="bg1"/>
                </a:solidFill>
              </a:rPr>
              <a:t>How are you going to annually “clean out” your debt service payment funds</a:t>
            </a:r>
          </a:p>
          <a:p>
            <a:pPr>
              <a:spcBef>
                <a:spcPct val="50000"/>
              </a:spcBef>
            </a:pPr>
            <a:r>
              <a:rPr lang="en-US" sz="2800" smtClean="0">
                <a:solidFill>
                  <a:schemeClr val="bg1"/>
                </a:solidFill>
              </a:rPr>
              <a:t>How are you budgeting for variable rate debt service?</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Rectangle 2"/>
          <p:cNvSpPr>
            <a:spLocks noGrp="1" noChangeArrowheads="1"/>
          </p:cNvSpPr>
          <p:nvPr>
            <p:ph type="title" idx="4294967295"/>
          </p:nvPr>
        </p:nvSpPr>
        <p:spPr bwMode="auto">
          <a:xfrm>
            <a:off x="838200" y="0"/>
            <a:ext cx="7334250" cy="762000"/>
          </a:xfrm>
          <a:prstGeom prst="rect">
            <a:avLst/>
          </a:prstGeom>
          <a:solidFill>
            <a:srgbClr val="FFFFFF"/>
          </a:solidFill>
          <a:ln>
            <a:miter lim="800000"/>
            <a:headEnd/>
            <a:tailEnd/>
          </a:ln>
        </p:spPr>
        <p:txBody>
          <a:bodyPr/>
          <a:lstStyle/>
          <a:p>
            <a:pPr>
              <a:defRPr/>
            </a:pPr>
            <a:r>
              <a:rPr lang="en-US" sz="3600" b="1" smtClean="0">
                <a:effectLst>
                  <a:outerShdw blurRad="38100" dist="38100" dir="2700000" algn="tl">
                    <a:srgbClr val="C0C0C0"/>
                  </a:outerShdw>
                </a:effectLst>
              </a:rPr>
              <a:t>Record Retention</a:t>
            </a:r>
          </a:p>
        </p:txBody>
      </p:sp>
      <p:sp>
        <p:nvSpPr>
          <p:cNvPr id="124930" name="Rectangle 3"/>
          <p:cNvSpPr>
            <a:spLocks noGrp="1" noChangeArrowheads="1"/>
          </p:cNvSpPr>
          <p:nvPr>
            <p:ph type="body" idx="4294967295"/>
          </p:nvPr>
        </p:nvSpPr>
        <p:spPr bwMode="auto">
          <a:xfrm>
            <a:off x="533400" y="1371600"/>
            <a:ext cx="8229600" cy="4114800"/>
          </a:xfrm>
          <a:prstGeom prst="rect">
            <a:avLst/>
          </a:prstGeom>
          <a:noFill/>
          <a:ln>
            <a:miter lim="800000"/>
            <a:headEnd/>
            <a:tailEnd/>
          </a:ln>
        </p:spPr>
        <p:txBody>
          <a:bodyPr lIns="90488" tIns="44450" rIns="90488" bIns="44450"/>
          <a:lstStyle/>
          <a:p>
            <a:pPr>
              <a:lnSpc>
                <a:spcPct val="90000"/>
              </a:lnSpc>
            </a:pPr>
            <a:r>
              <a:rPr lang="en-US" sz="2800" smtClean="0">
                <a:solidFill>
                  <a:schemeClr val="bg1"/>
                </a:solidFill>
              </a:rPr>
              <a:t>Establish Record Retention Requirements and Procedures</a:t>
            </a:r>
          </a:p>
          <a:p>
            <a:pPr>
              <a:lnSpc>
                <a:spcPct val="90000"/>
              </a:lnSpc>
            </a:pPr>
            <a:endParaRPr lang="en-US" sz="1000" smtClean="0">
              <a:solidFill>
                <a:schemeClr val="bg1"/>
              </a:solidFill>
            </a:endParaRPr>
          </a:p>
          <a:p>
            <a:pPr>
              <a:lnSpc>
                <a:spcPct val="90000"/>
              </a:lnSpc>
            </a:pPr>
            <a:r>
              <a:rPr lang="en-US" sz="2800" smtClean="0">
                <a:solidFill>
                  <a:schemeClr val="bg1"/>
                </a:solidFill>
              </a:rPr>
              <a:t>IRS record retention requirements</a:t>
            </a:r>
          </a:p>
          <a:p>
            <a:pPr>
              <a:lnSpc>
                <a:spcPct val="90000"/>
              </a:lnSpc>
            </a:pPr>
            <a:endParaRPr lang="en-US" sz="1000" smtClean="0">
              <a:solidFill>
                <a:schemeClr val="bg1"/>
              </a:solidFill>
            </a:endParaRPr>
          </a:p>
          <a:p>
            <a:pPr>
              <a:lnSpc>
                <a:spcPct val="90000"/>
              </a:lnSpc>
            </a:pPr>
            <a:r>
              <a:rPr lang="en-US" sz="2800" smtClean="0">
                <a:solidFill>
                  <a:schemeClr val="bg1"/>
                </a:solidFill>
              </a:rPr>
              <a:t>IRS Website</a:t>
            </a:r>
          </a:p>
          <a:p>
            <a:pPr lvl="1">
              <a:lnSpc>
                <a:spcPct val="90000"/>
              </a:lnSpc>
            </a:pPr>
            <a:r>
              <a:rPr lang="en-US" sz="2400" smtClean="0">
                <a:solidFill>
                  <a:schemeClr val="bg1"/>
                </a:solidFill>
                <a:hlinkClick r:id="rId3"/>
              </a:rPr>
              <a:t>http://www.irs.gov/taxexemptbond/index.html</a:t>
            </a:r>
            <a:endParaRPr lang="en-US" sz="2400" smtClean="0">
              <a:solidFill>
                <a:schemeClr val="bg1"/>
              </a:solidFill>
            </a:endParaRPr>
          </a:p>
          <a:p>
            <a:pPr lvl="1">
              <a:lnSpc>
                <a:spcPct val="90000"/>
              </a:lnSpc>
            </a:pPr>
            <a:r>
              <a:rPr lang="en-US" sz="2400" smtClean="0">
                <a:solidFill>
                  <a:schemeClr val="bg1"/>
                </a:solidFill>
              </a:rPr>
              <a:t>FAQ’s -- Record Retention Requirements</a:t>
            </a:r>
          </a:p>
          <a:p>
            <a:pPr lvl="1">
              <a:lnSpc>
                <a:spcPct val="90000"/>
              </a:lnSpc>
              <a:buFontTx/>
              <a:buNone/>
            </a:pPr>
            <a:r>
              <a:rPr lang="en-US" sz="2400" smtClean="0">
                <a:solidFill>
                  <a:schemeClr val="bg1"/>
                </a:solidFill>
              </a:rPr>
              <a:t>   </a:t>
            </a:r>
            <a:r>
              <a:rPr lang="en-US" sz="2400" smtClean="0">
                <a:solidFill>
                  <a:schemeClr val="accent1"/>
                </a:solidFill>
                <a:hlinkClick r:id="rId4"/>
              </a:rPr>
              <a:t>http://www.irs.gov/Tax-Exempt-Bonds/Tax-Exempt-Bond-FAQs-regarding-Record-Retention-Requirements</a:t>
            </a:r>
            <a:endParaRPr lang="en-US" sz="2400" smtClean="0">
              <a:solidFill>
                <a:schemeClr val="accent1"/>
              </a:solidFill>
            </a:endParaRPr>
          </a:p>
          <a:p>
            <a:pPr lvl="1" algn="ctr">
              <a:lnSpc>
                <a:spcPct val="90000"/>
              </a:lnSpc>
              <a:buFontTx/>
              <a:buNone/>
            </a:pPr>
            <a:endParaRPr lang="en-US" sz="1800" smtClean="0">
              <a:solidFill>
                <a:schemeClr val="accent1"/>
              </a:solidFill>
            </a:endParaRPr>
          </a:p>
          <a:p>
            <a:pPr lvl="1" algn="ctr">
              <a:lnSpc>
                <a:spcPct val="90000"/>
              </a:lnSpc>
              <a:buFontTx/>
              <a:buNone/>
            </a:pPr>
            <a:endParaRPr lang="en-US" sz="1800" smtClean="0"/>
          </a:p>
          <a:p>
            <a:pPr lvl="1">
              <a:lnSpc>
                <a:spcPct val="90000"/>
              </a:lnSpc>
            </a:pPr>
            <a:endParaRPr lang="en-US" sz="1600" smtClean="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Rectangle 2"/>
          <p:cNvSpPr>
            <a:spLocks noGrp="1" noChangeArrowheads="1"/>
          </p:cNvSpPr>
          <p:nvPr>
            <p:ph type="title" idx="4294967295"/>
          </p:nvPr>
        </p:nvSpPr>
        <p:spPr bwMode="auto">
          <a:xfrm>
            <a:off x="0" y="152400"/>
            <a:ext cx="9144000" cy="685800"/>
          </a:xfrm>
          <a:prstGeom prst="rect">
            <a:avLst/>
          </a:prstGeom>
          <a:solidFill>
            <a:srgbClr val="FFFFFF"/>
          </a:solidFill>
          <a:ln>
            <a:miter lim="800000"/>
            <a:headEnd/>
            <a:tailEnd/>
          </a:ln>
        </p:spPr>
        <p:txBody>
          <a:bodyPr/>
          <a:lstStyle/>
          <a:p>
            <a:pPr>
              <a:defRPr/>
            </a:pPr>
            <a:r>
              <a:rPr lang="en-US" sz="3600" b="1" smtClean="0">
                <a:effectLst>
                  <a:outerShdw blurRad="38100" dist="38100" dir="2700000" algn="tl">
                    <a:srgbClr val="C0C0C0"/>
                  </a:outerShdw>
                </a:effectLst>
              </a:rPr>
              <a:t>Arbitrage Rebate - Compliance Activities</a:t>
            </a:r>
          </a:p>
        </p:txBody>
      </p:sp>
      <p:sp>
        <p:nvSpPr>
          <p:cNvPr id="126978" name="Rectangle 3"/>
          <p:cNvSpPr>
            <a:spLocks noGrp="1" noChangeArrowheads="1"/>
          </p:cNvSpPr>
          <p:nvPr>
            <p:ph type="body" idx="4294967295"/>
          </p:nvPr>
        </p:nvSpPr>
        <p:spPr bwMode="auto">
          <a:xfrm>
            <a:off x="533400" y="1219200"/>
            <a:ext cx="8305800" cy="4114800"/>
          </a:xfrm>
          <a:prstGeom prst="rect">
            <a:avLst/>
          </a:prstGeom>
          <a:noFill/>
          <a:ln>
            <a:miter lim="800000"/>
            <a:headEnd/>
            <a:tailEnd/>
          </a:ln>
        </p:spPr>
        <p:txBody>
          <a:bodyPr lIns="90488" tIns="44450" rIns="90488" bIns="44450"/>
          <a:lstStyle/>
          <a:p>
            <a:r>
              <a:rPr lang="en-US" sz="2800" smtClean="0">
                <a:solidFill>
                  <a:schemeClr val="bg1"/>
                </a:solidFill>
              </a:rPr>
              <a:t>Internal monitoring of rebate compliance</a:t>
            </a:r>
          </a:p>
          <a:p>
            <a:pPr>
              <a:spcBef>
                <a:spcPct val="50000"/>
              </a:spcBef>
            </a:pPr>
            <a:r>
              <a:rPr lang="en-US" sz="2800" smtClean="0">
                <a:solidFill>
                  <a:schemeClr val="bg1"/>
                </a:solidFill>
              </a:rPr>
              <a:t>Recommend annual calculations during construction period</a:t>
            </a:r>
          </a:p>
          <a:p>
            <a:pPr>
              <a:spcBef>
                <a:spcPct val="50000"/>
              </a:spcBef>
            </a:pPr>
            <a:r>
              <a:rPr lang="en-US" sz="2800" smtClean="0">
                <a:solidFill>
                  <a:schemeClr val="bg1"/>
                </a:solidFill>
              </a:rPr>
              <a:t>Paying rebate is not bad, just need to monitor and pay as required</a:t>
            </a:r>
          </a:p>
          <a:p>
            <a:pPr>
              <a:spcBef>
                <a:spcPct val="50000"/>
              </a:spcBef>
            </a:pPr>
            <a:r>
              <a:rPr lang="en-US" sz="2800" smtClean="0">
                <a:solidFill>
                  <a:schemeClr val="bg1"/>
                </a:solidFill>
              </a:rPr>
              <a:t>Pay attention to requirements in Tax/Arbitrage Certificate </a:t>
            </a:r>
            <a:r>
              <a:rPr lang="en-US" sz="2800" b="1" u="sng" smtClean="0">
                <a:solidFill>
                  <a:schemeClr val="bg1"/>
                </a:solidFill>
              </a:rPr>
              <a:t>BEFORE </a:t>
            </a:r>
            <a:r>
              <a:rPr lang="en-US" sz="2800" smtClean="0">
                <a:solidFill>
                  <a:schemeClr val="bg1"/>
                </a:solidFill>
              </a:rPr>
              <a:t>you sign!</a:t>
            </a:r>
          </a:p>
          <a:p>
            <a:endParaRPr lang="en-US" sz="2800" smtClean="0">
              <a:solidFill>
                <a:schemeClr val="bg1"/>
              </a:solidFill>
            </a:endParaRPr>
          </a:p>
          <a:p>
            <a:endParaRPr lang="en-US" sz="2500" smtClean="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2" name="Rectangle 2"/>
          <p:cNvSpPr>
            <a:spLocks noGrp="1" noChangeArrowheads="1"/>
          </p:cNvSpPr>
          <p:nvPr>
            <p:ph type="title" idx="4294967295"/>
          </p:nvPr>
        </p:nvSpPr>
        <p:spPr bwMode="auto">
          <a:xfrm>
            <a:off x="0" y="0"/>
            <a:ext cx="9144000" cy="838200"/>
          </a:xfrm>
          <a:prstGeom prst="rect">
            <a:avLst/>
          </a:prstGeom>
          <a:solidFill>
            <a:srgbClr val="FFFFFF"/>
          </a:solidFill>
          <a:ln>
            <a:miter lim="800000"/>
            <a:headEnd/>
            <a:tailEnd/>
          </a:ln>
        </p:spPr>
        <p:txBody>
          <a:bodyPr/>
          <a:lstStyle/>
          <a:p>
            <a:pPr>
              <a:defRPr/>
            </a:pPr>
            <a:r>
              <a:rPr lang="en-US" sz="3400" b="1" smtClean="0">
                <a:effectLst>
                  <a:outerShdw blurRad="38100" dist="38100" dir="2700000" algn="tl">
                    <a:srgbClr val="C0C0C0"/>
                  </a:outerShdw>
                </a:effectLst>
              </a:rPr>
              <a:t>Bond Covenants &amp; Agreement  Compliance</a:t>
            </a:r>
          </a:p>
        </p:txBody>
      </p:sp>
      <p:sp>
        <p:nvSpPr>
          <p:cNvPr id="129026" name="Rectangle 3"/>
          <p:cNvSpPr>
            <a:spLocks noGrp="1" noChangeArrowheads="1"/>
          </p:cNvSpPr>
          <p:nvPr>
            <p:ph type="body" idx="4294967295"/>
          </p:nvPr>
        </p:nvSpPr>
        <p:spPr bwMode="auto">
          <a:xfrm>
            <a:off x="533400" y="1295400"/>
            <a:ext cx="8001000" cy="4800600"/>
          </a:xfrm>
          <a:prstGeom prst="rect">
            <a:avLst/>
          </a:prstGeom>
          <a:noFill/>
          <a:ln>
            <a:miter lim="800000"/>
            <a:headEnd/>
            <a:tailEnd/>
          </a:ln>
        </p:spPr>
        <p:txBody>
          <a:bodyPr lIns="90488" tIns="44450" rIns="90488" bIns="44450"/>
          <a:lstStyle/>
          <a:p>
            <a:r>
              <a:rPr lang="en-US" sz="2800" smtClean="0">
                <a:solidFill>
                  <a:schemeClr val="bg1"/>
                </a:solidFill>
              </a:rPr>
              <a:t>Develop internal tickler system from beginning</a:t>
            </a:r>
          </a:p>
          <a:p>
            <a:r>
              <a:rPr lang="en-US" sz="2800" smtClean="0">
                <a:solidFill>
                  <a:schemeClr val="bg1"/>
                </a:solidFill>
              </a:rPr>
              <a:t>Keep up-to-date</a:t>
            </a:r>
          </a:p>
          <a:p>
            <a:r>
              <a:rPr lang="en-US" sz="2800" smtClean="0">
                <a:solidFill>
                  <a:schemeClr val="bg1"/>
                </a:solidFill>
              </a:rPr>
              <a:t>Don’t reinvent the wheel with every deal; similar reporting requirements are okay and always preferred</a:t>
            </a:r>
          </a:p>
          <a:p>
            <a:r>
              <a:rPr lang="en-US" sz="2800" smtClean="0">
                <a:solidFill>
                  <a:schemeClr val="bg1"/>
                </a:solidFill>
              </a:rPr>
              <a:t>Keep as simple as possible</a:t>
            </a:r>
          </a:p>
          <a:p>
            <a:pPr lvl="1"/>
            <a:r>
              <a:rPr lang="en-US" sz="2400" smtClean="0">
                <a:solidFill>
                  <a:schemeClr val="bg1"/>
                </a:solidFill>
              </a:rPr>
              <a:t>Consider providing multiple parties to deal the same compliance reports</a:t>
            </a:r>
          </a:p>
          <a:p>
            <a:pPr lvl="1">
              <a:buFontTx/>
              <a:buNone/>
            </a:pPr>
            <a:endParaRPr lang="en-US" smtClean="0">
              <a:solidFill>
                <a:schemeClr val="bg1"/>
              </a:solidFill>
            </a:endParaRP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Rectangle 2"/>
          <p:cNvSpPr>
            <a:spLocks noGrp="1" noChangeArrowheads="1"/>
          </p:cNvSpPr>
          <p:nvPr>
            <p:ph type="title" idx="4294967295"/>
          </p:nvPr>
        </p:nvSpPr>
        <p:spPr bwMode="auto">
          <a:xfrm>
            <a:off x="0" y="0"/>
            <a:ext cx="8991600" cy="762000"/>
          </a:xfrm>
          <a:prstGeom prst="rect">
            <a:avLst/>
          </a:prstGeom>
          <a:solidFill>
            <a:srgbClr val="FFFFFF"/>
          </a:solidFill>
          <a:ln>
            <a:miter lim="800000"/>
            <a:headEnd/>
            <a:tailEnd/>
          </a:ln>
        </p:spPr>
        <p:txBody>
          <a:bodyPr/>
          <a:lstStyle/>
          <a:p>
            <a:pPr>
              <a:defRPr/>
            </a:pPr>
            <a:r>
              <a:rPr lang="en-US" sz="3600" b="1" smtClean="0">
                <a:effectLst>
                  <a:outerShdw blurRad="38100" dist="38100" dir="2700000" algn="tl">
                    <a:srgbClr val="C0C0C0"/>
                  </a:outerShdw>
                </a:effectLst>
              </a:rPr>
              <a:t>Credit/Liquidity Provider Administration</a:t>
            </a:r>
          </a:p>
        </p:txBody>
      </p:sp>
      <p:sp>
        <p:nvSpPr>
          <p:cNvPr id="131074" name="Rectangle 3"/>
          <p:cNvSpPr>
            <a:spLocks noGrp="1" noChangeArrowheads="1"/>
          </p:cNvSpPr>
          <p:nvPr>
            <p:ph type="body" idx="4294967295"/>
          </p:nvPr>
        </p:nvSpPr>
        <p:spPr bwMode="auto">
          <a:xfrm>
            <a:off x="685800" y="1143000"/>
            <a:ext cx="8001000" cy="5119688"/>
          </a:xfrm>
          <a:prstGeom prst="rect">
            <a:avLst/>
          </a:prstGeom>
          <a:noFill/>
          <a:ln>
            <a:miter lim="800000"/>
            <a:headEnd/>
            <a:tailEnd/>
          </a:ln>
        </p:spPr>
        <p:txBody>
          <a:bodyPr lIns="90488" tIns="44450" rIns="90488" bIns="44450"/>
          <a:lstStyle/>
          <a:p>
            <a:endParaRPr lang="en-US" smtClean="0"/>
          </a:p>
          <a:p>
            <a:endParaRPr lang="en-US" smtClean="0"/>
          </a:p>
          <a:p>
            <a:endParaRPr lang="en-US" smtClean="0"/>
          </a:p>
        </p:txBody>
      </p:sp>
      <p:sp>
        <p:nvSpPr>
          <p:cNvPr id="131075" name="Text Box 4"/>
          <p:cNvSpPr txBox="1">
            <a:spLocks noChangeArrowheads="1"/>
          </p:cNvSpPr>
          <p:nvPr/>
        </p:nvSpPr>
        <p:spPr bwMode="auto">
          <a:xfrm>
            <a:off x="685800" y="2209800"/>
            <a:ext cx="7772400" cy="457200"/>
          </a:xfrm>
          <a:prstGeom prst="rect">
            <a:avLst/>
          </a:prstGeom>
          <a:noFill/>
          <a:ln w="9525">
            <a:noFill/>
            <a:miter lim="800000"/>
            <a:headEnd/>
            <a:tailEnd/>
          </a:ln>
        </p:spPr>
        <p:txBody>
          <a:bodyPr>
            <a:spAutoFit/>
          </a:bodyPr>
          <a:lstStyle/>
          <a:p>
            <a:pPr>
              <a:spcBef>
                <a:spcPct val="50000"/>
              </a:spcBef>
            </a:pPr>
            <a:endParaRPr lang="en-US" sz="2400">
              <a:latin typeface="Times New Roman" pitchFamily="18" charset="0"/>
            </a:endParaRPr>
          </a:p>
        </p:txBody>
      </p:sp>
      <p:sp>
        <p:nvSpPr>
          <p:cNvPr id="131076" name="Rectangle 5"/>
          <p:cNvSpPr>
            <a:spLocks noChangeArrowheads="1"/>
          </p:cNvSpPr>
          <p:nvPr/>
        </p:nvSpPr>
        <p:spPr bwMode="auto">
          <a:xfrm>
            <a:off x="228600" y="1219200"/>
            <a:ext cx="8763000" cy="4876800"/>
          </a:xfrm>
          <a:prstGeom prst="rect">
            <a:avLst/>
          </a:prstGeom>
          <a:noFill/>
          <a:ln w="9525">
            <a:noFill/>
            <a:miter lim="800000"/>
            <a:headEnd/>
            <a:tailEnd/>
          </a:ln>
        </p:spPr>
        <p:txBody>
          <a:bodyPr/>
          <a:lstStyle/>
          <a:p>
            <a:pPr marL="742950" lvl="1" indent="-285750" eaLnBrk="0" hangingPunct="0">
              <a:spcBef>
                <a:spcPct val="100000"/>
              </a:spcBef>
              <a:buFontTx/>
              <a:buChar char="•"/>
            </a:pPr>
            <a:r>
              <a:rPr lang="en-US" sz="2800">
                <a:solidFill>
                  <a:schemeClr val="bg1"/>
                </a:solidFill>
                <a:latin typeface="Arial" charset="0"/>
              </a:rPr>
              <a:t>Ultimate Credit - Determines Ratings</a:t>
            </a:r>
          </a:p>
          <a:p>
            <a:pPr marL="742950" lvl="1" indent="-285750" eaLnBrk="0" hangingPunct="0">
              <a:spcBef>
                <a:spcPct val="50000"/>
              </a:spcBef>
              <a:buFontTx/>
              <a:buChar char="•"/>
            </a:pPr>
            <a:r>
              <a:rPr lang="en-US" sz="2800">
                <a:solidFill>
                  <a:schemeClr val="bg1"/>
                </a:solidFill>
                <a:latin typeface="Arial" charset="0"/>
              </a:rPr>
              <a:t>Prompt Invoice Payment for Liquidity Facilities </a:t>
            </a:r>
          </a:p>
          <a:p>
            <a:pPr marL="742950" lvl="1" indent="-285750" eaLnBrk="0" hangingPunct="0">
              <a:spcBef>
                <a:spcPct val="50000"/>
              </a:spcBef>
              <a:buFontTx/>
              <a:buChar char="•"/>
            </a:pPr>
            <a:r>
              <a:rPr lang="en-US" sz="2800">
                <a:solidFill>
                  <a:schemeClr val="bg1"/>
                </a:solidFill>
                <a:latin typeface="Arial" charset="0"/>
              </a:rPr>
              <a:t>Track expiration dates</a:t>
            </a:r>
          </a:p>
          <a:p>
            <a:pPr marL="742950" lvl="1" indent="-285750" eaLnBrk="0" hangingPunct="0">
              <a:spcBef>
                <a:spcPct val="50000"/>
              </a:spcBef>
              <a:buFontTx/>
              <a:buChar char="•"/>
            </a:pPr>
            <a:r>
              <a:rPr lang="en-US" sz="2800">
                <a:solidFill>
                  <a:schemeClr val="bg1"/>
                </a:solidFill>
                <a:latin typeface="Arial" charset="0"/>
              </a:rPr>
              <a:t>Research extension terms and fees to current market conditions; take into account internal costs</a:t>
            </a:r>
          </a:p>
          <a:p>
            <a:pPr marL="742950" lvl="1" indent="-285750" eaLnBrk="0" hangingPunct="0">
              <a:spcBef>
                <a:spcPct val="50000"/>
              </a:spcBef>
              <a:buFontTx/>
              <a:buChar char="•"/>
            </a:pPr>
            <a:r>
              <a:rPr lang="en-US" sz="2800">
                <a:solidFill>
                  <a:schemeClr val="bg1"/>
                </a:solidFill>
                <a:latin typeface="Arial" charset="0"/>
              </a:rPr>
              <a:t>Remarketing Agent/CP Dealer Key Player</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990600"/>
            <a:ext cx="8382000" cy="5334000"/>
          </a:xfrm>
          <a:noFill/>
        </p:spPr>
        <p:txBody>
          <a:bodyPr lIns="92075" tIns="46038" rIns="92075" bIns="46038"/>
          <a:lstStyle/>
          <a:p>
            <a:pPr marL="285750" indent="-285750" defTabSz="912813" eaLnBrk="1" hangingPunct="1">
              <a:buNone/>
            </a:pPr>
            <a:endParaRPr lang="en-US" sz="2800" dirty="0" smtClean="0">
              <a:latin typeface="Franklin Gothic Book" pitchFamily="34" charset="0"/>
            </a:endParaRPr>
          </a:p>
          <a:p>
            <a:pPr marL="285750" indent="-285750" defTabSz="912813" eaLnBrk="1" hangingPunct="1">
              <a:buFont typeface="Courier New" pitchFamily="49" charset="0"/>
              <a:buChar char="o"/>
            </a:pPr>
            <a:r>
              <a:rPr lang="en-US" sz="2800" dirty="0" smtClean="0">
                <a:solidFill>
                  <a:schemeClr val="bg1"/>
                </a:solidFill>
              </a:rPr>
              <a:t> Understand failed </a:t>
            </a:r>
            <a:r>
              <a:rPr lang="en-US" sz="2800" dirty="0" err="1" smtClean="0">
                <a:solidFill>
                  <a:schemeClr val="bg1"/>
                </a:solidFill>
              </a:rPr>
              <a:t>Remarketings</a:t>
            </a:r>
            <a:endParaRPr lang="en-US" sz="2800" dirty="0" smtClean="0">
              <a:solidFill>
                <a:schemeClr val="bg1"/>
              </a:solidFill>
            </a:endParaRPr>
          </a:p>
          <a:p>
            <a:pPr marL="285750" indent="-285750" defTabSz="912813" eaLnBrk="1" hangingPunct="1">
              <a:buFont typeface="Courier New" pitchFamily="49" charset="0"/>
              <a:buChar char="o"/>
            </a:pPr>
            <a:r>
              <a:rPr lang="en-US" sz="2800" dirty="0" smtClean="0">
                <a:solidFill>
                  <a:schemeClr val="bg1"/>
                </a:solidFill>
              </a:rPr>
              <a:t> Know your Credit Facility Arrangement</a:t>
            </a:r>
          </a:p>
          <a:p>
            <a:pPr marL="285750" indent="-285750" defTabSz="912813" eaLnBrk="1" hangingPunct="1">
              <a:buNone/>
            </a:pPr>
            <a:endParaRPr lang="en-US" sz="2800" b="1" i="1" dirty="0" smtClean="0">
              <a:solidFill>
                <a:schemeClr val="bg1"/>
              </a:solidFill>
              <a:latin typeface="Arial Narrow" pitchFamily="34" charset="0"/>
            </a:endParaRPr>
          </a:p>
          <a:p>
            <a:pPr marL="285750" indent="-285750" defTabSz="912813" eaLnBrk="1" hangingPunct="1">
              <a:buNone/>
            </a:pPr>
            <a:r>
              <a:rPr lang="en-US" sz="3600" u="sng" dirty="0" smtClean="0">
                <a:solidFill>
                  <a:schemeClr val="bg1"/>
                </a:solidFill>
                <a:latin typeface="Franklin Gothic Book" pitchFamily="34" charset="0"/>
              </a:rPr>
              <a:t>What should a Trustee Do?</a:t>
            </a:r>
          </a:p>
          <a:p>
            <a:pPr marL="285750" indent="-285750" defTabSz="912813" eaLnBrk="1" hangingPunct="1">
              <a:buFont typeface="Courier New" pitchFamily="49" charset="0"/>
              <a:buChar char="o"/>
            </a:pPr>
            <a:r>
              <a:rPr lang="en-US" sz="2800" dirty="0" smtClean="0">
                <a:solidFill>
                  <a:schemeClr val="bg1"/>
                </a:solidFill>
              </a:rPr>
              <a:t> Communicate! </a:t>
            </a:r>
          </a:p>
          <a:p>
            <a:pPr marL="285750" indent="-285750" defTabSz="912813" eaLnBrk="1" hangingPunct="1">
              <a:spcBef>
                <a:spcPts val="0"/>
              </a:spcBef>
              <a:buNone/>
            </a:pPr>
            <a:r>
              <a:rPr lang="en-US" sz="2800" dirty="0" smtClean="0">
                <a:solidFill>
                  <a:schemeClr val="bg1"/>
                </a:solidFill>
              </a:rPr>
              <a:t>	 (with Issuer/Remarketing Agent/Credit Facility/</a:t>
            </a:r>
          </a:p>
          <a:p>
            <a:pPr marL="285750" indent="-285750" defTabSz="912813" eaLnBrk="1" hangingPunct="1">
              <a:spcBef>
                <a:spcPts val="0"/>
              </a:spcBef>
              <a:buNone/>
            </a:pPr>
            <a:r>
              <a:rPr lang="en-US" sz="2800" dirty="0" smtClean="0">
                <a:solidFill>
                  <a:schemeClr val="bg1"/>
                </a:solidFill>
              </a:rPr>
              <a:t>    Bondholders)</a:t>
            </a:r>
          </a:p>
          <a:p>
            <a:pPr marL="285750" indent="-285750" defTabSz="912813" eaLnBrk="1" hangingPunct="1">
              <a:spcBef>
                <a:spcPts val="0"/>
              </a:spcBef>
              <a:buFont typeface="Courier New" pitchFamily="49" charset="0"/>
              <a:buChar char="o"/>
            </a:pPr>
            <a:r>
              <a:rPr lang="en-US" sz="2800" dirty="0" smtClean="0">
                <a:solidFill>
                  <a:schemeClr val="bg1"/>
                </a:solidFill>
              </a:rPr>
              <a:t> Understand “Bank Rate” calculation of interest</a:t>
            </a:r>
          </a:p>
          <a:p>
            <a:pPr marL="285750" indent="-285750" defTabSz="912813" eaLnBrk="1" hangingPunct="1">
              <a:spcBef>
                <a:spcPts val="0"/>
              </a:spcBef>
              <a:buFont typeface="Courier New" pitchFamily="49" charset="0"/>
              <a:buChar char="o"/>
            </a:pPr>
            <a:r>
              <a:rPr lang="en-US" sz="2800" dirty="0" smtClean="0">
                <a:solidFill>
                  <a:schemeClr val="bg1"/>
                </a:solidFill>
              </a:rPr>
              <a:t> Prepare to do more than one interest calculation</a:t>
            </a:r>
          </a:p>
          <a:p>
            <a:pPr marL="285750" indent="-285750" defTabSz="912813" eaLnBrk="1" hangingPunct="1">
              <a:spcBef>
                <a:spcPts val="0"/>
              </a:spcBef>
              <a:buNone/>
            </a:pPr>
            <a:r>
              <a:rPr lang="en-US" sz="2800" dirty="0" smtClean="0">
                <a:solidFill>
                  <a:schemeClr val="bg1"/>
                </a:solidFill>
              </a:rPr>
              <a:t>    and payment</a:t>
            </a: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304800" y="1376896"/>
            <a:ext cx="8610600" cy="2770054"/>
          </a:xfrm>
          <a:prstGeom prst="rect">
            <a:avLst/>
          </a:prstGeom>
          <a:noFill/>
          <a:ln w="9525">
            <a:noFill/>
            <a:miter lim="800000"/>
            <a:headEnd/>
            <a:tailEnd/>
          </a:ln>
        </p:spPr>
        <p:txBody>
          <a:bodyPr wrap="square" lIns="0" tIns="0" rIns="0" bIns="0" anchor="ctr">
            <a:spAutoFit/>
          </a:bodyPr>
          <a:lstStyle/>
          <a:p>
            <a:pPr marL="914400" indent="-914400">
              <a:lnSpc>
                <a:spcPts val="0"/>
              </a:lnSpc>
            </a:pPr>
            <a:r>
              <a:rPr lang="en-US" sz="3600" u="sng" dirty="0" smtClean="0">
                <a:solidFill>
                  <a:schemeClr val="bg1"/>
                </a:solidFill>
              </a:rPr>
              <a:t>What should an Issuer do?</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57954"/>
            <a:ext cx="121158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Issuer &amp; Trustee Working Together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(Variable Debt</a:t>
            </a:r>
            <a:r>
              <a:rPr kumimoji="0" lang="en-US" sz="2800" b="1" i="0" u="none" strike="noStrike" cap="none" normalizeH="0" dirty="0" smtClean="0">
                <a:ln>
                  <a:noFill/>
                </a:ln>
                <a:solidFill>
                  <a:schemeClr val="tx1"/>
                </a:solidFill>
                <a:effectLst/>
                <a:latin typeface="Times New Roman" pitchFamily="18" charset="0"/>
                <a:cs typeface="Times New Roman" pitchFamily="18" charset="0"/>
              </a:rPr>
              <a:t> Rate</a:t>
            </a: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p:cNvSpPr>
            <a:spLocks noGrp="1" noChangeArrowheads="1"/>
          </p:cNvSpPr>
          <p:nvPr>
            <p:ph type="title" idx="4294967295"/>
          </p:nvPr>
        </p:nvSpPr>
        <p:spPr bwMode="auto">
          <a:xfrm>
            <a:off x="304800" y="152400"/>
            <a:ext cx="8610600" cy="685800"/>
          </a:xfrm>
          <a:prstGeom prst="rect">
            <a:avLst/>
          </a:prstGeom>
          <a:solidFill>
            <a:srgbClr val="FFFFFF"/>
          </a:solidFill>
          <a:ln>
            <a:miter lim="800000"/>
            <a:headEnd/>
            <a:tailEnd/>
          </a:ln>
        </p:spPr>
        <p:txBody>
          <a:bodyPr/>
          <a:lstStyle/>
          <a:p>
            <a:pPr>
              <a:defRPr/>
            </a:pPr>
            <a:r>
              <a:rPr lang="en-US" sz="3600" b="1" smtClean="0">
                <a:effectLst>
                  <a:outerShdw blurRad="38100" dist="38100" dir="2700000" algn="tl">
                    <a:srgbClr val="C0C0C0"/>
                  </a:outerShdw>
                </a:effectLst>
              </a:rPr>
              <a:t>Bond Project Monitoring – Facility Use</a:t>
            </a:r>
          </a:p>
        </p:txBody>
      </p:sp>
      <p:sp>
        <p:nvSpPr>
          <p:cNvPr id="133122" name="Rectangle 3"/>
          <p:cNvSpPr>
            <a:spLocks noGrp="1" noChangeArrowheads="1"/>
          </p:cNvSpPr>
          <p:nvPr>
            <p:ph type="body" idx="4294967295"/>
          </p:nvPr>
        </p:nvSpPr>
        <p:spPr bwMode="auto">
          <a:xfrm>
            <a:off x="381000" y="1219200"/>
            <a:ext cx="8610600" cy="4419600"/>
          </a:xfrm>
          <a:prstGeom prst="rect">
            <a:avLst/>
          </a:prstGeom>
          <a:noFill/>
          <a:ln>
            <a:miter lim="800000"/>
            <a:headEnd/>
            <a:tailEnd/>
          </a:ln>
        </p:spPr>
        <p:txBody>
          <a:bodyPr lIns="90488" tIns="44450" rIns="90488" bIns="44450"/>
          <a:lstStyle/>
          <a:p>
            <a:pPr>
              <a:lnSpc>
                <a:spcPct val="80000"/>
              </a:lnSpc>
            </a:pPr>
            <a:r>
              <a:rPr lang="en-US" sz="2800" b="1" smtClean="0">
                <a:solidFill>
                  <a:schemeClr val="bg1"/>
                </a:solidFill>
              </a:rPr>
              <a:t>Maintain records of facility use</a:t>
            </a:r>
          </a:p>
          <a:p>
            <a:pPr lvl="1">
              <a:lnSpc>
                <a:spcPct val="80000"/>
              </a:lnSpc>
            </a:pPr>
            <a:r>
              <a:rPr lang="en-US" sz="2400" smtClean="0">
                <a:solidFill>
                  <a:schemeClr val="bg1"/>
                </a:solidFill>
              </a:rPr>
              <a:t>See Record Retention Requirements</a:t>
            </a:r>
          </a:p>
          <a:p>
            <a:pPr lvl="1">
              <a:lnSpc>
                <a:spcPct val="80000"/>
              </a:lnSpc>
              <a:buFontTx/>
              <a:buNone/>
            </a:pPr>
            <a:endParaRPr lang="en-US" sz="2400" smtClean="0">
              <a:solidFill>
                <a:schemeClr val="bg1"/>
              </a:solidFill>
            </a:endParaRPr>
          </a:p>
          <a:p>
            <a:pPr>
              <a:lnSpc>
                <a:spcPct val="80000"/>
              </a:lnSpc>
            </a:pPr>
            <a:r>
              <a:rPr lang="en-US" sz="2800" b="1" smtClean="0">
                <a:solidFill>
                  <a:schemeClr val="bg1"/>
                </a:solidFill>
              </a:rPr>
              <a:t>Review all agreements for facility use</a:t>
            </a:r>
          </a:p>
          <a:p>
            <a:pPr lvl="1">
              <a:lnSpc>
                <a:spcPct val="80000"/>
              </a:lnSpc>
            </a:pPr>
            <a:r>
              <a:rPr lang="en-US" sz="2400" smtClean="0">
                <a:solidFill>
                  <a:schemeClr val="bg1"/>
                </a:solidFill>
              </a:rPr>
              <a:t>Potential impact on tax-exemption</a:t>
            </a:r>
          </a:p>
          <a:p>
            <a:pPr lvl="1">
              <a:lnSpc>
                <a:spcPct val="80000"/>
              </a:lnSpc>
            </a:pPr>
            <a:endParaRPr lang="en-US" sz="2400" smtClean="0">
              <a:solidFill>
                <a:schemeClr val="bg1"/>
              </a:solidFill>
            </a:endParaRPr>
          </a:p>
          <a:p>
            <a:pPr>
              <a:lnSpc>
                <a:spcPct val="80000"/>
              </a:lnSpc>
            </a:pPr>
            <a:r>
              <a:rPr lang="en-US" sz="2800" b="1" smtClean="0">
                <a:solidFill>
                  <a:schemeClr val="bg1"/>
                </a:solidFill>
              </a:rPr>
              <a:t>Everything must be reviewed by bond/tax counsel</a:t>
            </a:r>
          </a:p>
          <a:p>
            <a:pPr lvl="1">
              <a:lnSpc>
                <a:spcPct val="80000"/>
              </a:lnSpc>
            </a:pPr>
            <a:r>
              <a:rPr lang="en-US" sz="2400" smtClean="0">
                <a:solidFill>
                  <a:schemeClr val="bg1"/>
                </a:solidFill>
              </a:rPr>
              <a:t>Solar panels on roof top or cellular phone receiver on roof top could negatively impact tax-exemption</a:t>
            </a:r>
          </a:p>
          <a:p>
            <a:pPr lvl="1">
              <a:lnSpc>
                <a:spcPct val="80000"/>
              </a:lnSpc>
            </a:pPr>
            <a:r>
              <a:rPr lang="en-US" sz="2400" smtClean="0">
                <a:solidFill>
                  <a:schemeClr val="bg1"/>
                </a:solidFill>
              </a:rPr>
              <a:t>Operator Agreements for facilities can also impact tax-exemption</a:t>
            </a:r>
          </a:p>
          <a:p>
            <a:pPr>
              <a:lnSpc>
                <a:spcPct val="80000"/>
              </a:lnSpc>
            </a:pPr>
            <a:endParaRPr lang="en-US" sz="2400" smtClean="0">
              <a:solidFill>
                <a:schemeClr val="bg1"/>
              </a:solidFill>
            </a:endParaRPr>
          </a:p>
          <a:p>
            <a:pPr lvl="1">
              <a:lnSpc>
                <a:spcPct val="80000"/>
              </a:lnSpc>
            </a:pPr>
            <a:endParaRPr lang="en-US" smtClean="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bwMode="auto">
          <a:xfrm>
            <a:off x="152400" y="0"/>
            <a:ext cx="8991600" cy="1143000"/>
          </a:xfrm>
          <a:ln>
            <a:miter lim="800000"/>
            <a:headEnd/>
            <a:tailEnd/>
          </a:ln>
        </p:spPr>
        <p:txBody>
          <a:bodyPr vert="horz" wrap="square" lIns="91440" tIns="45720" rIns="91440" bIns="45720" numCol="1" anchor="t" anchorCtr="0" compatLnSpc="1">
            <a:prstTxWarp prst="textNoShape">
              <a:avLst/>
            </a:prstTxWarp>
          </a:bodyPr>
          <a:lstStyle/>
          <a:p>
            <a:r>
              <a:rPr lang="en-US" sz="3200" b="1" smtClean="0">
                <a:effectLst>
                  <a:outerShdw blurRad="38100" dist="38100" dir="2700000" algn="tl">
                    <a:srgbClr val="C0C0C0"/>
                  </a:outerShdw>
                </a:effectLst>
              </a:rPr>
              <a:t>Secondary Market Disclosure</a:t>
            </a:r>
            <a:endParaRPr lang="en-US" sz="3200" smtClean="0"/>
          </a:p>
        </p:txBody>
      </p:sp>
      <p:sp>
        <p:nvSpPr>
          <p:cNvPr id="135170" name="Rectangle 3"/>
          <p:cNvSpPr>
            <a:spLocks noGrp="1" noChangeArrowheads="1"/>
          </p:cNvSpPr>
          <p:nvPr>
            <p:ph type="body" idx="1"/>
          </p:nvPr>
        </p:nvSpPr>
        <p:spPr bwMode="auto">
          <a:xfrm>
            <a:off x="457200" y="1295400"/>
            <a:ext cx="8229600" cy="4525963"/>
          </a:xfrm>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chemeClr val="bg1"/>
                </a:solidFill>
              </a:rPr>
              <a:t>Annual Reporting </a:t>
            </a:r>
          </a:p>
          <a:p>
            <a:r>
              <a:rPr lang="en-US" smtClean="0">
                <a:solidFill>
                  <a:schemeClr val="bg1"/>
                </a:solidFill>
              </a:rPr>
              <a:t> Material Event Reporting</a:t>
            </a:r>
          </a:p>
          <a:p>
            <a:r>
              <a:rPr lang="en-US" smtClean="0">
                <a:solidFill>
                  <a:schemeClr val="bg1"/>
                </a:solidFill>
              </a:rPr>
              <a:t> “Just Because” Reporting</a:t>
            </a:r>
          </a:p>
          <a:p>
            <a:pPr lvl="1"/>
            <a:r>
              <a:rPr lang="en-US" smtClean="0">
                <a:solidFill>
                  <a:schemeClr val="bg1"/>
                </a:solidFill>
              </a:rPr>
              <a:t> Market Participant inquiries</a:t>
            </a:r>
          </a:p>
          <a:p>
            <a:pPr lvl="1"/>
            <a:r>
              <a:rPr lang="en-US" smtClean="0">
                <a:solidFill>
                  <a:schemeClr val="bg1"/>
                </a:solidFill>
              </a:rPr>
              <a:t> Event or occurrence drawing attention to organization</a:t>
            </a:r>
          </a:p>
          <a:p>
            <a:endParaRPr lang="en-US" smtClean="0">
              <a:solidFill>
                <a:schemeClr val="bg1"/>
              </a:solidFill>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2"/>
          <p:cNvSpPr>
            <a:spLocks noGrp="1" noChangeArrowheads="1"/>
          </p:cNvSpPr>
          <p:nvPr>
            <p:ph type="body" idx="1"/>
          </p:nvPr>
        </p:nvSpPr>
        <p:spPr bwMode="auto">
          <a:xfrm>
            <a:off x="457200" y="1524000"/>
            <a:ext cx="8229600" cy="4525963"/>
          </a:xfrm>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chemeClr val="bg1"/>
                </a:solidFill>
              </a:rPr>
              <a:t>Identify </a:t>
            </a:r>
            <a:r>
              <a:rPr lang="en-US" b="1" u="sng" smtClean="0">
                <a:solidFill>
                  <a:schemeClr val="bg1"/>
                </a:solidFill>
              </a:rPr>
              <a:t>one</a:t>
            </a:r>
            <a:r>
              <a:rPr lang="en-US" smtClean="0">
                <a:solidFill>
                  <a:schemeClr val="bg1"/>
                </a:solidFill>
              </a:rPr>
              <a:t> individual responsible for “market speak”</a:t>
            </a:r>
          </a:p>
          <a:p>
            <a:pPr lvl="1"/>
            <a:r>
              <a:rPr lang="en-US" smtClean="0">
                <a:solidFill>
                  <a:schemeClr val="bg1"/>
                </a:solidFill>
              </a:rPr>
              <a:t> Official communications with market</a:t>
            </a:r>
          </a:p>
          <a:p>
            <a:pPr lvl="1"/>
            <a:r>
              <a:rPr lang="en-US" smtClean="0">
                <a:solidFill>
                  <a:schemeClr val="bg1"/>
                </a:solidFill>
              </a:rPr>
              <a:t> Approves all postings to EMMA</a:t>
            </a:r>
          </a:p>
          <a:p>
            <a:r>
              <a:rPr lang="en-US" smtClean="0">
                <a:solidFill>
                  <a:schemeClr val="bg1"/>
                </a:solidFill>
              </a:rPr>
              <a:t>Prepare written documentation</a:t>
            </a:r>
          </a:p>
          <a:p>
            <a:r>
              <a:rPr lang="en-US" smtClean="0">
                <a:solidFill>
                  <a:schemeClr val="bg1"/>
                </a:solidFill>
              </a:rPr>
              <a:t>Create centralized contact information</a:t>
            </a:r>
          </a:p>
          <a:p>
            <a:endParaRPr lang="en-US" smtClean="0">
              <a:solidFill>
                <a:schemeClr val="bg1"/>
              </a:solidFill>
            </a:endParaRPr>
          </a:p>
        </p:txBody>
      </p:sp>
      <p:sp>
        <p:nvSpPr>
          <p:cNvPr id="192515" name="Rectangle 3"/>
          <p:cNvSpPr>
            <a:spLocks noGrp="1" noChangeArrowheads="1"/>
          </p:cNvSpPr>
          <p:nvPr>
            <p:ph type="title"/>
          </p:nvPr>
        </p:nvSpPr>
        <p:spPr bwMode="auto">
          <a:xfrm>
            <a:off x="762000" y="0"/>
            <a:ext cx="7924800" cy="838200"/>
          </a:xfrm>
          <a:ln>
            <a:miter lim="800000"/>
            <a:headEnd/>
            <a:tailEnd/>
          </a:ln>
        </p:spPr>
        <p:txBody>
          <a:bodyPr vert="horz" wrap="square" lIns="91440" tIns="45720" rIns="91440" bIns="45720" numCol="1" anchor="t" anchorCtr="0" compatLnSpc="1">
            <a:prstTxWarp prst="textNoShape">
              <a:avLst/>
            </a:prstTxWarp>
          </a:bodyPr>
          <a:lstStyle/>
          <a:p>
            <a:pPr>
              <a:lnSpc>
                <a:spcPct val="90000"/>
              </a:lnSpc>
              <a:defRPr/>
            </a:pPr>
            <a:r>
              <a:rPr lang="en-US" sz="3600" b="1" smtClean="0">
                <a:effectLst>
                  <a:outerShdw blurRad="38100" dist="38100" dir="2700000" algn="tl">
                    <a:srgbClr val="C0C0C0"/>
                  </a:outerShdw>
                </a:effectLst>
              </a:rPr>
              <a:t>Internal Procedures</a:t>
            </a:r>
            <a:br>
              <a:rPr lang="en-US" sz="3600" b="1" smtClean="0">
                <a:effectLst>
                  <a:outerShdw blurRad="38100" dist="38100" dir="2700000" algn="tl">
                    <a:srgbClr val="C0C0C0"/>
                  </a:outerShdw>
                </a:effectLst>
              </a:rPr>
            </a:br>
            <a:r>
              <a:rPr lang="en-US" sz="2000" b="1" i="1" smtClean="0">
                <a:effectLst>
                  <a:outerShdw blurRad="38100" dist="38100" dir="2700000" algn="tl">
                    <a:srgbClr val="C0C0C0"/>
                  </a:outerShdw>
                </a:effectLst>
              </a:rPr>
              <a:t>Secondary Market Disclosure</a:t>
            </a:r>
            <a:endParaRPr lang="en-US" sz="3600" b="1"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2"/>
          <p:cNvSpPr>
            <a:spLocks noGrp="1" noChangeArrowheads="1"/>
          </p:cNvSpPr>
          <p:nvPr>
            <p:ph type="body" idx="1"/>
          </p:nvPr>
        </p:nvSpPr>
        <p:spPr bwMode="auto">
          <a:xfrm>
            <a:off x="304800" y="990600"/>
            <a:ext cx="8839200" cy="4525963"/>
          </a:xfrm>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sz="2400" b="1" i="1" smtClean="0">
                <a:solidFill>
                  <a:schemeClr val="bg1"/>
                </a:solidFill>
              </a:rPr>
              <a:t>Sample of Internal Report for Tracking Source Documents</a:t>
            </a:r>
            <a:endParaRPr lang="en-US" smtClean="0">
              <a:solidFill>
                <a:schemeClr val="bg1"/>
              </a:solidFill>
            </a:endParaRPr>
          </a:p>
        </p:txBody>
      </p:sp>
      <p:sp>
        <p:nvSpPr>
          <p:cNvPr id="195587" name="Rectangle 3"/>
          <p:cNvSpPr>
            <a:spLocks noGrp="1" noChangeArrowheads="1"/>
          </p:cNvSpPr>
          <p:nvPr>
            <p:ph type="title"/>
          </p:nvPr>
        </p:nvSpPr>
        <p:spPr bwMode="auto">
          <a:xfrm>
            <a:off x="762000" y="0"/>
            <a:ext cx="7924800" cy="838200"/>
          </a:xfrm>
          <a:ln>
            <a:miter lim="800000"/>
            <a:headEnd/>
            <a:tailEnd/>
          </a:ln>
        </p:spPr>
        <p:txBody>
          <a:bodyPr vert="horz" wrap="square" lIns="91440" tIns="45720" rIns="91440" bIns="45720" numCol="1" anchor="t" anchorCtr="0" compatLnSpc="1">
            <a:prstTxWarp prst="textNoShape">
              <a:avLst/>
            </a:prstTxWarp>
          </a:bodyPr>
          <a:lstStyle/>
          <a:p>
            <a:pPr>
              <a:lnSpc>
                <a:spcPct val="90000"/>
              </a:lnSpc>
              <a:defRPr/>
            </a:pPr>
            <a:r>
              <a:rPr lang="en-US" sz="3600" b="1" smtClean="0">
                <a:effectLst>
                  <a:outerShdw blurRad="38100" dist="38100" dir="2700000" algn="tl">
                    <a:srgbClr val="C0C0C0"/>
                  </a:outerShdw>
                </a:effectLst>
              </a:rPr>
              <a:t>Internal Procedures</a:t>
            </a:r>
            <a:br>
              <a:rPr lang="en-US" sz="3600" b="1" smtClean="0">
                <a:effectLst>
                  <a:outerShdw blurRad="38100" dist="38100" dir="2700000" algn="tl">
                    <a:srgbClr val="C0C0C0"/>
                  </a:outerShdw>
                </a:effectLst>
              </a:rPr>
            </a:br>
            <a:r>
              <a:rPr lang="en-US" sz="2000" b="1" i="1" smtClean="0">
                <a:effectLst>
                  <a:outerShdw blurRad="38100" dist="38100" dir="2700000" algn="tl">
                    <a:srgbClr val="C0C0C0"/>
                  </a:outerShdw>
                </a:effectLst>
              </a:rPr>
              <a:t>Reports and Data Required</a:t>
            </a:r>
            <a:endParaRPr lang="en-US" sz="3600" b="1" i="1" smtClean="0">
              <a:effectLst>
                <a:outerShdw blurRad="38100" dist="38100" dir="2700000" algn="tl">
                  <a:srgbClr val="C0C0C0"/>
                </a:outerShdw>
              </a:effectLst>
            </a:endParaRPr>
          </a:p>
        </p:txBody>
      </p:sp>
      <p:pic>
        <p:nvPicPr>
          <p:cNvPr id="138247" name="Picture 7" descr="Bonds Subject to Continuing Disclosure 2012 12 19 #3"/>
          <p:cNvPicPr>
            <a:picLocks noChangeAspect="1" noChangeArrowheads="1"/>
          </p:cNvPicPr>
          <p:nvPr/>
        </p:nvPicPr>
        <p:blipFill>
          <a:blip r:embed="rId2" cstate="print"/>
          <a:srcRect l="6259" t="6445" r="6120" b="56499"/>
          <a:stretch>
            <a:fillRect/>
          </a:stretch>
        </p:blipFill>
        <p:spPr bwMode="auto">
          <a:xfrm>
            <a:off x="381000" y="1524000"/>
            <a:ext cx="8458200" cy="4632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2"/>
          <p:cNvSpPr>
            <a:spLocks noGrp="1" noChangeArrowheads="1"/>
          </p:cNvSpPr>
          <p:nvPr>
            <p:ph type="body" idx="1"/>
          </p:nvPr>
        </p:nvSpPr>
        <p:spPr bwMode="auto">
          <a:xfrm>
            <a:off x="457200" y="1143000"/>
            <a:ext cx="8229600" cy="4525963"/>
          </a:xfrm>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sz="2400" b="1" i="1" smtClean="0">
                <a:solidFill>
                  <a:schemeClr val="bg1"/>
                </a:solidFill>
              </a:rPr>
              <a:t>Sample of Internal Status Report</a:t>
            </a:r>
          </a:p>
        </p:txBody>
      </p:sp>
      <p:sp>
        <p:nvSpPr>
          <p:cNvPr id="196611" name="Rectangle 3"/>
          <p:cNvSpPr>
            <a:spLocks noGrp="1" noChangeArrowheads="1"/>
          </p:cNvSpPr>
          <p:nvPr>
            <p:ph type="title"/>
          </p:nvPr>
        </p:nvSpPr>
        <p:spPr bwMode="auto">
          <a:xfrm>
            <a:off x="762000" y="0"/>
            <a:ext cx="7924800" cy="838200"/>
          </a:xfrm>
          <a:ln>
            <a:miter lim="800000"/>
            <a:headEnd/>
            <a:tailEnd/>
          </a:ln>
        </p:spPr>
        <p:txBody>
          <a:bodyPr vert="horz" wrap="square" lIns="91440" tIns="45720" rIns="91440" bIns="45720" numCol="1" anchor="t" anchorCtr="0" compatLnSpc="1">
            <a:prstTxWarp prst="textNoShape">
              <a:avLst/>
            </a:prstTxWarp>
          </a:bodyPr>
          <a:lstStyle/>
          <a:p>
            <a:pPr>
              <a:lnSpc>
                <a:spcPct val="90000"/>
              </a:lnSpc>
              <a:defRPr/>
            </a:pPr>
            <a:r>
              <a:rPr lang="en-US" sz="3600" b="1" smtClean="0">
                <a:effectLst>
                  <a:outerShdw blurRad="38100" dist="38100" dir="2700000" algn="tl">
                    <a:srgbClr val="C0C0C0"/>
                  </a:outerShdw>
                </a:effectLst>
              </a:rPr>
              <a:t>Internal Procedures</a:t>
            </a:r>
            <a:br>
              <a:rPr lang="en-US" sz="3600" b="1" smtClean="0">
                <a:effectLst>
                  <a:outerShdw blurRad="38100" dist="38100" dir="2700000" algn="tl">
                    <a:srgbClr val="C0C0C0"/>
                  </a:outerShdw>
                </a:effectLst>
              </a:rPr>
            </a:br>
            <a:r>
              <a:rPr lang="en-US" sz="2000" b="1" i="1" smtClean="0">
                <a:effectLst>
                  <a:outerShdw blurRad="38100" dist="38100" dir="2700000" algn="tl">
                    <a:srgbClr val="C0C0C0"/>
                  </a:outerShdw>
                </a:effectLst>
              </a:rPr>
              <a:t>Status Reporting</a:t>
            </a:r>
            <a:r>
              <a:rPr lang="en-US" sz="2000" b="1" i="1" smtClean="0"/>
              <a:t> </a:t>
            </a:r>
            <a:endParaRPr lang="en-US" sz="3600" b="1" i="1" smtClean="0"/>
          </a:p>
        </p:txBody>
      </p:sp>
      <p:pic>
        <p:nvPicPr>
          <p:cNvPr id="139270" name="Picture 6" descr="Bonds Subject to Continuing Disclosure 2012 12 19"/>
          <p:cNvPicPr>
            <a:picLocks noChangeAspect="1" noChangeArrowheads="1"/>
          </p:cNvPicPr>
          <p:nvPr/>
        </p:nvPicPr>
        <p:blipFill>
          <a:blip r:embed="rId2" cstate="print"/>
          <a:srcRect t="4846" b="58110"/>
          <a:stretch>
            <a:fillRect/>
          </a:stretch>
        </p:blipFill>
        <p:spPr bwMode="auto">
          <a:xfrm>
            <a:off x="304800" y="1981200"/>
            <a:ext cx="8610600" cy="4130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bwMode="auto">
          <a:xfrm>
            <a:off x="457200" y="0"/>
            <a:ext cx="8229600" cy="1143000"/>
          </a:xfrm>
          <a:ln>
            <a:miter lim="800000"/>
            <a:headEnd/>
            <a:tailEnd/>
          </a:ln>
        </p:spPr>
        <p:txBody>
          <a:bodyPr vert="horz" wrap="square" lIns="91440" tIns="45720" rIns="91440" bIns="45720" numCol="1" anchor="t" anchorCtr="0" compatLnSpc="1">
            <a:prstTxWarp prst="textNoShape">
              <a:avLst/>
            </a:prstTxWarp>
          </a:bodyPr>
          <a:lstStyle/>
          <a:p>
            <a:pPr>
              <a:defRPr/>
            </a:pPr>
            <a:r>
              <a:rPr lang="en-US" sz="4000" b="1" smtClean="0">
                <a:effectLst>
                  <a:outerShdw blurRad="38100" dist="38100" dir="2700000" algn="tl">
                    <a:srgbClr val="C0C0C0"/>
                  </a:outerShdw>
                </a:effectLst>
              </a:rPr>
              <a:t>Benefits of EMMA</a:t>
            </a:r>
          </a:p>
        </p:txBody>
      </p:sp>
      <p:sp>
        <p:nvSpPr>
          <p:cNvPr id="140290" name="Rectangle 3"/>
          <p:cNvSpPr>
            <a:spLocks noGrp="1" noChangeArrowheads="1"/>
          </p:cNvSpPr>
          <p:nvPr>
            <p:ph type="body" idx="1"/>
          </p:nvPr>
        </p:nvSpPr>
        <p:spPr bwMode="auto">
          <a:xfrm>
            <a:off x="381000" y="1219200"/>
            <a:ext cx="8229600" cy="4525963"/>
          </a:xfrm>
          <a:noFill/>
          <a:ln>
            <a:miter lim="800000"/>
            <a:headEnd/>
            <a:tailEnd/>
          </a:ln>
        </p:spPr>
        <p:txBody>
          <a:bodyPr vert="horz" wrap="square" lIns="91440" tIns="45720" rIns="91440" bIns="45720" numCol="1" anchor="t" anchorCtr="0" compatLnSpc="1">
            <a:prstTxWarp prst="textNoShape">
              <a:avLst/>
            </a:prstTxWarp>
          </a:bodyPr>
          <a:lstStyle/>
          <a:p>
            <a:r>
              <a:rPr lang="en-US" sz="2800" smtClean="0">
                <a:solidFill>
                  <a:schemeClr val="bg1"/>
                </a:solidFill>
              </a:rPr>
              <a:t>No reliance on third parties to post/ 	disseminate information on a timely basis</a:t>
            </a:r>
          </a:p>
          <a:p>
            <a:r>
              <a:rPr lang="en-US" sz="2800" smtClean="0">
                <a:solidFill>
                  <a:schemeClr val="bg1"/>
                </a:solidFill>
              </a:rPr>
              <a:t> Ability to uniformly “speak to the market” </a:t>
            </a:r>
          </a:p>
          <a:p>
            <a:r>
              <a:rPr lang="en-US" sz="2800" smtClean="0">
                <a:solidFill>
                  <a:schemeClr val="bg1"/>
                </a:solidFill>
              </a:rPr>
              <a:t> Ability to provide investors with alternative ways to obtain additional information about your entity</a:t>
            </a:r>
          </a:p>
          <a:p>
            <a:pPr lvl="1"/>
            <a:r>
              <a:rPr lang="en-US" sz="2400" smtClean="0">
                <a:solidFill>
                  <a:schemeClr val="bg1"/>
                </a:solidFill>
              </a:rPr>
              <a:t> URL postings</a:t>
            </a:r>
          </a:p>
          <a:p>
            <a:r>
              <a:rPr lang="en-US" sz="2800" smtClean="0">
                <a:solidFill>
                  <a:schemeClr val="bg1"/>
                </a:solidFill>
              </a:rPr>
              <a:t> Easy verification of available information</a:t>
            </a:r>
          </a:p>
          <a:p>
            <a:r>
              <a:rPr lang="en-US" sz="2800" smtClean="0">
                <a:solidFill>
                  <a:schemeClr val="bg1"/>
                </a:solidFill>
              </a:rPr>
              <a:t> Ability for </a:t>
            </a:r>
            <a:r>
              <a:rPr lang="en-US" sz="2800" b="1" u="sng" smtClean="0">
                <a:solidFill>
                  <a:schemeClr val="bg1"/>
                </a:solidFill>
              </a:rPr>
              <a:t>ALL</a:t>
            </a:r>
            <a:r>
              <a:rPr lang="en-US" sz="2800" smtClean="0">
                <a:solidFill>
                  <a:schemeClr val="bg1"/>
                </a:solidFill>
              </a:rPr>
              <a:t> investors to access the same information (for free)</a:t>
            </a:r>
          </a:p>
          <a:p>
            <a:endParaRPr lang="en-US" sz="2800" smtClean="0">
              <a:solidFill>
                <a:schemeClr val="bg1"/>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2"/>
          <p:cNvSpPr>
            <a:spLocks noGrp="1" noChangeArrowheads="1"/>
          </p:cNvSpPr>
          <p:nvPr>
            <p:ph type="title" idx="4294967295"/>
          </p:nvPr>
        </p:nvSpPr>
        <p:spPr bwMode="auto">
          <a:xfrm>
            <a:off x="457200" y="0"/>
            <a:ext cx="8229600" cy="838200"/>
          </a:xfrm>
          <a:prstGeom prst="rect">
            <a:avLst/>
          </a:prstGeom>
          <a:solidFill>
            <a:srgbClr val="FFFFFF"/>
          </a:solidFill>
          <a:ln>
            <a:miter lim="800000"/>
            <a:headEnd/>
            <a:tailEnd/>
          </a:ln>
        </p:spPr>
        <p:txBody>
          <a:bodyPr/>
          <a:lstStyle/>
          <a:p>
            <a:pPr>
              <a:defRPr/>
            </a:pPr>
            <a:r>
              <a:rPr lang="en-US" sz="3600" b="1" smtClean="0">
                <a:effectLst>
                  <a:outerShdw blurRad="38100" dist="38100" dir="2700000" algn="tl">
                    <a:srgbClr val="C0C0C0"/>
                  </a:outerShdw>
                </a:effectLst>
              </a:rPr>
              <a:t>Refunding Analysis</a:t>
            </a:r>
            <a:r>
              <a:rPr lang="en-US" sz="3400" smtClean="0">
                <a:effectLst>
                  <a:outerShdw blurRad="38100" dist="38100" dir="2700000" algn="tl">
                    <a:srgbClr val="C0C0C0"/>
                  </a:outerShdw>
                </a:effectLst>
              </a:rPr>
              <a:t> </a:t>
            </a:r>
          </a:p>
        </p:txBody>
      </p:sp>
      <p:sp>
        <p:nvSpPr>
          <p:cNvPr id="141314" name="Rectangle 3"/>
          <p:cNvSpPr>
            <a:spLocks noGrp="1" noChangeArrowheads="1"/>
          </p:cNvSpPr>
          <p:nvPr>
            <p:ph type="body" idx="4294967295"/>
          </p:nvPr>
        </p:nvSpPr>
        <p:spPr bwMode="auto">
          <a:xfrm>
            <a:off x="609600" y="1295400"/>
            <a:ext cx="8001000" cy="4419600"/>
          </a:xfrm>
          <a:prstGeom prst="rect">
            <a:avLst/>
          </a:prstGeom>
          <a:noFill/>
          <a:ln>
            <a:miter lim="800000"/>
            <a:headEnd/>
            <a:tailEnd/>
          </a:ln>
        </p:spPr>
        <p:txBody>
          <a:bodyPr lIns="90488" tIns="44450" rIns="90488" bIns="44450"/>
          <a:lstStyle/>
          <a:p>
            <a:r>
              <a:rPr lang="en-US" sz="2800" smtClean="0">
                <a:solidFill>
                  <a:schemeClr val="bg1"/>
                </a:solidFill>
              </a:rPr>
              <a:t>Part of overall good debt management </a:t>
            </a:r>
          </a:p>
          <a:p>
            <a:pPr>
              <a:spcBef>
                <a:spcPct val="95000"/>
              </a:spcBef>
            </a:pPr>
            <a:r>
              <a:rPr lang="en-US" sz="2800" smtClean="0">
                <a:solidFill>
                  <a:schemeClr val="bg1"/>
                </a:solidFill>
              </a:rPr>
              <a:t>Review in context of multiple factors:</a:t>
            </a:r>
          </a:p>
          <a:p>
            <a:pPr lvl="1"/>
            <a:r>
              <a:rPr lang="en-US" sz="2400" smtClean="0">
                <a:solidFill>
                  <a:schemeClr val="bg1"/>
                </a:solidFill>
              </a:rPr>
              <a:t>New money needs</a:t>
            </a:r>
          </a:p>
          <a:p>
            <a:pPr lvl="1"/>
            <a:r>
              <a:rPr lang="en-US" sz="2400" smtClean="0">
                <a:solidFill>
                  <a:schemeClr val="bg1"/>
                </a:solidFill>
              </a:rPr>
              <a:t>Consolidation of refunding candidates to increase savings, minimize workload</a:t>
            </a:r>
          </a:p>
          <a:p>
            <a:pPr lvl="1"/>
            <a:r>
              <a:rPr lang="en-US" sz="2400" smtClean="0">
                <a:solidFill>
                  <a:schemeClr val="bg1"/>
                </a:solidFill>
              </a:rPr>
              <a:t>Saving thresholds </a:t>
            </a:r>
          </a:p>
          <a:p>
            <a:pPr lvl="1"/>
            <a:r>
              <a:rPr lang="en-US" sz="2400" smtClean="0">
                <a:solidFill>
                  <a:schemeClr val="bg1"/>
                </a:solidFill>
              </a:rPr>
              <a:t>Debt restructuring opportunities</a:t>
            </a: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subTitle" idx="4294967295"/>
          </p:nvPr>
        </p:nvSpPr>
        <p:spPr bwMode="auto">
          <a:xfrm>
            <a:off x="860425" y="1997075"/>
            <a:ext cx="7342188" cy="1985963"/>
          </a:xfrm>
          <a:prstGeom prst="rect">
            <a:avLst/>
          </a:prstGeom>
          <a:ln>
            <a:miter lim="800000"/>
            <a:headEnd/>
            <a:tailEnd/>
          </a:ln>
        </p:spPr>
        <p:txBody>
          <a:bodyPr lIns="90488" tIns="44450" rIns="90488" bIns="44450"/>
          <a:lstStyle/>
          <a:p>
            <a:pPr marL="0" indent="0" algn="r">
              <a:lnSpc>
                <a:spcPct val="90000"/>
              </a:lnSpc>
              <a:spcBef>
                <a:spcPct val="0"/>
              </a:spcBef>
              <a:buFontTx/>
              <a:buNone/>
              <a:defRPr/>
            </a:pPr>
            <a:endParaRPr lang="en-US" b="1" i="1" smtClean="0">
              <a:solidFill>
                <a:schemeClr val="tx2"/>
              </a:solidFill>
            </a:endParaRPr>
          </a:p>
          <a:p>
            <a:pPr marL="0" indent="0" algn="r">
              <a:lnSpc>
                <a:spcPct val="90000"/>
              </a:lnSpc>
              <a:spcBef>
                <a:spcPct val="0"/>
              </a:spcBef>
              <a:buFontTx/>
              <a:buNone/>
              <a:defRPr/>
            </a:pPr>
            <a:r>
              <a:rPr lang="en-US" sz="4000" b="1" smtClean="0">
                <a:solidFill>
                  <a:schemeClr val="bg1"/>
                </a:solidFill>
                <a:effectLst>
                  <a:outerShdw blurRad="38100" dist="38100" dir="2700000" algn="tl">
                    <a:srgbClr val="C0C0C0"/>
                  </a:outerShdw>
                </a:effectLst>
              </a:rPr>
              <a:t>Summary and Concluding Comments</a:t>
            </a:r>
          </a:p>
          <a:p>
            <a:pPr marL="0" indent="0" algn="r">
              <a:lnSpc>
                <a:spcPct val="90000"/>
              </a:lnSpc>
              <a:spcBef>
                <a:spcPct val="0"/>
              </a:spcBef>
              <a:buFontTx/>
              <a:buNone/>
              <a:defRPr/>
            </a:pPr>
            <a:endParaRPr lang="en-US" b="1" i="1" smtClean="0">
              <a:solidFill>
                <a:schemeClr val="tx2"/>
              </a:solidFill>
            </a:endParaRPr>
          </a:p>
        </p:txBody>
      </p:sp>
      <p:sp>
        <p:nvSpPr>
          <p:cNvPr id="143362" name="Rectangle 3"/>
          <p:cNvSpPr>
            <a:spLocks noChangeArrowheads="1"/>
          </p:cNvSpPr>
          <p:nvPr/>
        </p:nvSpPr>
        <p:spPr bwMode="auto">
          <a:xfrm>
            <a:off x="609600" y="4267200"/>
            <a:ext cx="7240588" cy="1754188"/>
          </a:xfrm>
          <a:prstGeom prst="rect">
            <a:avLst/>
          </a:prstGeom>
          <a:noFill/>
          <a:ln w="9525">
            <a:noFill/>
            <a:miter lim="800000"/>
            <a:headEnd/>
            <a:tailEnd/>
          </a:ln>
        </p:spPr>
        <p:txBody>
          <a:bodyPr/>
          <a:lstStyle/>
          <a:p>
            <a:pPr algn="r" eaLnBrk="0" hangingPunct="0">
              <a:buSzPct val="65000"/>
              <a:buFont typeface="Monotype Sorts"/>
              <a:buNone/>
            </a:pPr>
            <a:endParaRPr lang="en-US" sz="3600" b="1">
              <a:solidFill>
                <a:schemeClr val="tx2"/>
              </a:solidFill>
              <a:latin typeface="Arial" charset="0"/>
            </a:endParaRPr>
          </a:p>
        </p:txBody>
      </p:sp>
      <p:pic>
        <p:nvPicPr>
          <p:cNvPr id="143363" name="Picture 4" descr="MPj03139220000[1]"/>
          <p:cNvPicPr>
            <a:picLocks noChangeAspect="1" noChangeArrowheads="1"/>
          </p:cNvPicPr>
          <p:nvPr/>
        </p:nvPicPr>
        <p:blipFill>
          <a:blip r:embed="rId2" cstate="print"/>
          <a:srcRect/>
          <a:stretch>
            <a:fillRect/>
          </a:stretch>
        </p:blipFill>
        <p:spPr bwMode="auto">
          <a:xfrm>
            <a:off x="6019800" y="3962400"/>
            <a:ext cx="1752600"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p:cNvSpPr>
            <a:spLocks noGrp="1" noChangeArrowheads="1"/>
          </p:cNvSpPr>
          <p:nvPr>
            <p:ph type="title" idx="4294967295"/>
          </p:nvPr>
        </p:nvSpPr>
        <p:spPr bwMode="auto">
          <a:xfrm>
            <a:off x="838200" y="0"/>
            <a:ext cx="7162800" cy="838200"/>
          </a:xfrm>
          <a:prstGeom prst="rect">
            <a:avLst/>
          </a:prstGeom>
          <a:solidFill>
            <a:srgbClr val="FFFFFF"/>
          </a:solidFill>
          <a:ln>
            <a:miter lim="800000"/>
            <a:headEnd/>
            <a:tailEnd/>
          </a:ln>
        </p:spPr>
        <p:txBody>
          <a:bodyPr/>
          <a:lstStyle/>
          <a:p>
            <a:pPr>
              <a:defRPr/>
            </a:pPr>
            <a:r>
              <a:rPr lang="en-US" sz="3600" b="1" smtClean="0">
                <a:effectLst>
                  <a:outerShdw blurRad="38100" dist="38100" dir="2700000" algn="tl">
                    <a:srgbClr val="C0C0C0"/>
                  </a:outerShdw>
                </a:effectLst>
              </a:rPr>
              <a:t>Summary - Tips for Issuers</a:t>
            </a:r>
          </a:p>
        </p:txBody>
      </p:sp>
      <p:sp>
        <p:nvSpPr>
          <p:cNvPr id="144386" name="Rectangle 3"/>
          <p:cNvSpPr>
            <a:spLocks noGrp="1" noChangeArrowheads="1"/>
          </p:cNvSpPr>
          <p:nvPr>
            <p:ph type="body" idx="4294967295"/>
          </p:nvPr>
        </p:nvSpPr>
        <p:spPr bwMode="auto">
          <a:xfrm>
            <a:off x="533400" y="1524000"/>
            <a:ext cx="8305800" cy="5181600"/>
          </a:xfrm>
          <a:prstGeom prst="rect">
            <a:avLst/>
          </a:prstGeom>
          <a:noFill/>
          <a:ln>
            <a:miter lim="800000"/>
            <a:headEnd/>
            <a:tailEnd/>
          </a:ln>
        </p:spPr>
        <p:txBody>
          <a:bodyPr lIns="90488" tIns="44450" rIns="90488" bIns="44450"/>
          <a:lstStyle/>
          <a:p>
            <a:pPr>
              <a:lnSpc>
                <a:spcPct val="80000"/>
              </a:lnSpc>
            </a:pPr>
            <a:r>
              <a:rPr lang="en-US" sz="2800" smtClean="0">
                <a:solidFill>
                  <a:schemeClr val="bg1"/>
                </a:solidFill>
              </a:rPr>
              <a:t>Create an e-mail address for notification purposes – not an individual</a:t>
            </a:r>
          </a:p>
          <a:p>
            <a:pPr lvl="1">
              <a:lnSpc>
                <a:spcPct val="80000"/>
              </a:lnSpc>
            </a:pPr>
            <a:r>
              <a:rPr lang="en-US" sz="2200" smtClean="0">
                <a:solidFill>
                  <a:schemeClr val="bg1"/>
                </a:solidFill>
              </a:rPr>
              <a:t>debt.management@sanjoseca.gov</a:t>
            </a:r>
          </a:p>
          <a:p>
            <a:pPr>
              <a:lnSpc>
                <a:spcPct val="80000"/>
              </a:lnSpc>
              <a:spcBef>
                <a:spcPct val="50000"/>
              </a:spcBef>
            </a:pPr>
            <a:r>
              <a:rPr lang="en-US" sz="2800" smtClean="0">
                <a:solidFill>
                  <a:schemeClr val="bg1"/>
                </a:solidFill>
              </a:rPr>
              <a:t>Create electronic ticker system for entire debt management team </a:t>
            </a:r>
          </a:p>
          <a:p>
            <a:pPr lvl="1">
              <a:lnSpc>
                <a:spcPct val="80000"/>
              </a:lnSpc>
              <a:spcBef>
                <a:spcPct val="5000"/>
              </a:spcBef>
            </a:pPr>
            <a:r>
              <a:rPr lang="en-US" sz="2200" smtClean="0">
                <a:solidFill>
                  <a:schemeClr val="bg1"/>
                </a:solidFill>
              </a:rPr>
              <a:t>Track everything!</a:t>
            </a:r>
          </a:p>
          <a:p>
            <a:pPr>
              <a:lnSpc>
                <a:spcPct val="80000"/>
              </a:lnSpc>
              <a:spcBef>
                <a:spcPct val="50000"/>
              </a:spcBef>
            </a:pPr>
            <a:r>
              <a:rPr lang="en-US" sz="2800" smtClean="0">
                <a:solidFill>
                  <a:schemeClr val="bg1"/>
                </a:solidFill>
              </a:rPr>
              <a:t>Monitor for compliance on regular basis (daily, weekly, monthly)</a:t>
            </a:r>
          </a:p>
          <a:p>
            <a:pPr>
              <a:lnSpc>
                <a:spcPct val="80000"/>
              </a:lnSpc>
            </a:pPr>
            <a:r>
              <a:rPr lang="en-US" sz="2800" smtClean="0">
                <a:solidFill>
                  <a:schemeClr val="bg1"/>
                </a:solidFill>
              </a:rPr>
              <a:t>Invest in Adobe Professional and Scanning capabilities</a:t>
            </a:r>
          </a:p>
          <a:p>
            <a:pPr lvl="1">
              <a:lnSpc>
                <a:spcPct val="80000"/>
              </a:lnSpc>
              <a:spcBef>
                <a:spcPct val="40000"/>
              </a:spcBef>
            </a:pPr>
            <a:r>
              <a:rPr lang="en-US" sz="2200" smtClean="0">
                <a:solidFill>
                  <a:schemeClr val="bg1"/>
                </a:solidFill>
              </a:rPr>
              <a:t>Save everything you can electronically</a:t>
            </a:r>
          </a:p>
          <a:p>
            <a:pPr lvl="1">
              <a:lnSpc>
                <a:spcPct val="80000"/>
              </a:lnSpc>
              <a:buFontTx/>
              <a:buNone/>
            </a:pPr>
            <a:endParaRPr lang="en-US" sz="2600" smtClean="0">
              <a:solidFill>
                <a:schemeClr val="bg1"/>
              </a:solidFill>
            </a:endParaRPr>
          </a:p>
          <a:p>
            <a:pPr>
              <a:lnSpc>
                <a:spcPct val="80000"/>
              </a:lnSpc>
            </a:pPr>
            <a:endParaRPr lang="en-US" sz="2800" smtClean="0"/>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title" idx="4294967295"/>
          </p:nvPr>
        </p:nvSpPr>
        <p:spPr bwMode="auto">
          <a:xfrm>
            <a:off x="457200" y="0"/>
            <a:ext cx="8162925" cy="838200"/>
          </a:xfrm>
          <a:prstGeom prst="rect">
            <a:avLst/>
          </a:prstGeom>
          <a:solidFill>
            <a:srgbClr val="FFFFFF"/>
          </a:solidFill>
          <a:ln>
            <a:miter lim="800000"/>
            <a:headEnd/>
            <a:tailEnd/>
          </a:ln>
        </p:spPr>
        <p:txBody>
          <a:bodyPr/>
          <a:lstStyle/>
          <a:p>
            <a:pPr>
              <a:defRPr/>
            </a:pPr>
            <a:r>
              <a:rPr lang="en-US" sz="3600" b="1" smtClean="0">
                <a:effectLst>
                  <a:outerShdw blurRad="38100" dist="38100" dir="2700000" algn="tl">
                    <a:srgbClr val="C0C0C0"/>
                  </a:outerShdw>
                </a:effectLst>
              </a:rPr>
              <a:t>Summary</a:t>
            </a:r>
          </a:p>
        </p:txBody>
      </p:sp>
      <p:sp>
        <p:nvSpPr>
          <p:cNvPr id="146434" name="Rectangle 3"/>
          <p:cNvSpPr>
            <a:spLocks noGrp="1" noChangeArrowheads="1"/>
          </p:cNvSpPr>
          <p:nvPr>
            <p:ph type="body" idx="4294967295"/>
          </p:nvPr>
        </p:nvSpPr>
        <p:spPr bwMode="auto">
          <a:xfrm>
            <a:off x="533400" y="1371600"/>
            <a:ext cx="8382000" cy="5486400"/>
          </a:xfrm>
          <a:prstGeom prst="rect">
            <a:avLst/>
          </a:prstGeom>
          <a:noFill/>
          <a:ln>
            <a:miter lim="800000"/>
            <a:headEnd/>
            <a:tailEnd/>
          </a:ln>
        </p:spPr>
        <p:txBody>
          <a:bodyPr lIns="90488" tIns="44450" rIns="90488" bIns="44450"/>
          <a:lstStyle/>
          <a:p>
            <a:r>
              <a:rPr lang="en-US" sz="2800" smtClean="0">
                <a:solidFill>
                  <a:schemeClr val="bg1"/>
                </a:solidFill>
              </a:rPr>
              <a:t>It is just you and the trustee in the end</a:t>
            </a:r>
          </a:p>
          <a:p>
            <a:pPr>
              <a:spcBef>
                <a:spcPct val="50000"/>
              </a:spcBef>
            </a:pPr>
            <a:r>
              <a:rPr lang="en-US" sz="2800" smtClean="0">
                <a:solidFill>
                  <a:schemeClr val="bg1"/>
                </a:solidFill>
              </a:rPr>
              <a:t>Must be active, diligent and engaged</a:t>
            </a:r>
          </a:p>
          <a:p>
            <a:pPr>
              <a:spcBef>
                <a:spcPct val="50000"/>
              </a:spcBef>
            </a:pPr>
            <a:r>
              <a:rPr lang="en-US" sz="2800" smtClean="0">
                <a:solidFill>
                  <a:schemeClr val="bg1"/>
                </a:solidFill>
              </a:rPr>
              <a:t>City of San Jose spends 75% of debt management resources on monitoring portfolio</a:t>
            </a:r>
          </a:p>
          <a:p>
            <a:pPr>
              <a:spcBef>
                <a:spcPct val="50000"/>
              </a:spcBef>
            </a:pPr>
            <a:r>
              <a:rPr lang="en-US" sz="2800" smtClean="0">
                <a:solidFill>
                  <a:schemeClr val="bg1"/>
                </a:solidFill>
              </a:rPr>
              <a:t>Prepare periodic reports on debt management activities to elected officials, public and senior management</a:t>
            </a:r>
          </a:p>
          <a:p>
            <a:pPr>
              <a:spcBef>
                <a:spcPct val="50000"/>
              </a:spcBef>
            </a:pPr>
            <a:r>
              <a:rPr lang="en-US" sz="2800" b="1" i="1" smtClean="0">
                <a:solidFill>
                  <a:schemeClr val="bg1"/>
                </a:solidFill>
              </a:rPr>
              <a:t>Debt Management is </a:t>
            </a:r>
            <a:r>
              <a:rPr lang="en-US" sz="2800" b="1" i="1" u="sng" smtClean="0">
                <a:solidFill>
                  <a:schemeClr val="bg1"/>
                </a:solidFill>
              </a:rPr>
              <a:t>NOT</a:t>
            </a:r>
            <a:r>
              <a:rPr lang="en-US" sz="2800" b="1" i="1" smtClean="0">
                <a:solidFill>
                  <a:schemeClr val="bg1"/>
                </a:solidFill>
              </a:rPr>
              <a:t> a passive sport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990600"/>
            <a:ext cx="8915400" cy="5562600"/>
          </a:xfrm>
          <a:noFill/>
        </p:spPr>
        <p:txBody>
          <a:bodyPr lIns="92075" tIns="46038" rIns="92075" bIns="46038"/>
          <a:lstStyle/>
          <a:p>
            <a:pPr marL="285750" indent="-285750" defTabSz="912813" eaLnBrk="1" hangingPunct="1">
              <a:buFontTx/>
              <a:buNone/>
            </a:pPr>
            <a:endParaRPr lang="en-US" sz="2800" b="1" i="1" dirty="0" smtClean="0">
              <a:latin typeface="Arial Narrow" pitchFamily="34" charset="0"/>
            </a:endParaRPr>
          </a:p>
          <a:p>
            <a:pPr marL="285750" indent="-285750" defTabSz="912813" eaLnBrk="1" hangingPunct="1">
              <a:buFont typeface="Courier New" pitchFamily="49" charset="0"/>
              <a:buChar char="o"/>
            </a:pPr>
            <a:r>
              <a:rPr lang="en-US" sz="2800" dirty="0" smtClean="0">
                <a:solidFill>
                  <a:schemeClr val="bg1"/>
                </a:solidFill>
              </a:rPr>
              <a:t> Typically 10% of bonds outstanding/125% of ADS/</a:t>
            </a:r>
          </a:p>
          <a:p>
            <a:pPr marL="285750" indent="-285750" defTabSz="912813" eaLnBrk="1" hangingPunct="1">
              <a:buNone/>
            </a:pPr>
            <a:r>
              <a:rPr lang="en-US" sz="2800" dirty="0" smtClean="0">
                <a:solidFill>
                  <a:schemeClr val="bg1"/>
                </a:solidFill>
              </a:rPr>
              <a:t>     MADS</a:t>
            </a:r>
          </a:p>
          <a:p>
            <a:pPr marL="285750" indent="-285750" defTabSz="912813" eaLnBrk="1" hangingPunct="1">
              <a:buFont typeface="Courier New" pitchFamily="49" charset="0"/>
              <a:buChar char="o"/>
            </a:pPr>
            <a:r>
              <a:rPr lang="en-US" sz="2800" b="1" i="1" dirty="0" smtClean="0">
                <a:solidFill>
                  <a:schemeClr val="bg1"/>
                </a:solidFill>
                <a:latin typeface="Arial Narrow" pitchFamily="34" charset="0"/>
              </a:rPr>
              <a:t> </a:t>
            </a:r>
            <a:r>
              <a:rPr lang="en-US" sz="2800" dirty="0" smtClean="0">
                <a:solidFill>
                  <a:schemeClr val="bg1"/>
                </a:solidFill>
              </a:rPr>
              <a:t>Accurate valuation of investments</a:t>
            </a:r>
          </a:p>
          <a:p>
            <a:pPr marL="285750" indent="-285750" defTabSz="912813" eaLnBrk="1" hangingPunct="1">
              <a:buNone/>
            </a:pPr>
            <a:r>
              <a:rPr lang="en-US" sz="2800" dirty="0" smtClean="0">
                <a:solidFill>
                  <a:schemeClr val="bg1"/>
                </a:solidFill>
              </a:rPr>
              <a:t>    (Consider securities purchased at a premium or </a:t>
            </a:r>
          </a:p>
          <a:p>
            <a:pPr marL="285750" indent="-285750" defTabSz="912813" eaLnBrk="1" hangingPunct="1">
              <a:buNone/>
            </a:pPr>
            <a:r>
              <a:rPr lang="en-US" sz="2800" dirty="0" smtClean="0">
                <a:solidFill>
                  <a:schemeClr val="bg1"/>
                </a:solidFill>
              </a:rPr>
              <a:t>    discount)</a:t>
            </a:r>
            <a:endParaRPr lang="en-US" sz="2800" b="1" i="1" dirty="0" smtClean="0">
              <a:solidFill>
                <a:schemeClr val="bg1"/>
              </a:solidFill>
              <a:latin typeface="Arial Narrow" pitchFamily="34" charset="0"/>
            </a:endParaRPr>
          </a:p>
          <a:p>
            <a:pPr marL="285750" indent="-285750" defTabSz="912813" eaLnBrk="1" hangingPunct="1">
              <a:lnSpc>
                <a:spcPct val="150000"/>
              </a:lnSpc>
              <a:spcBef>
                <a:spcPts val="0"/>
              </a:spcBef>
              <a:buNone/>
            </a:pPr>
            <a:r>
              <a:rPr lang="en-US" sz="3600" u="sng" dirty="0" smtClean="0">
                <a:solidFill>
                  <a:schemeClr val="bg1"/>
                </a:solidFill>
                <a:latin typeface="Franklin Gothic Book" pitchFamily="34" charset="0"/>
              </a:rPr>
              <a:t>Possible Repercussions</a:t>
            </a:r>
          </a:p>
          <a:p>
            <a:pPr marL="285750" indent="-285750" defTabSz="912813" eaLnBrk="1" hangingPunct="1">
              <a:lnSpc>
                <a:spcPct val="150000"/>
              </a:lnSpc>
              <a:spcBef>
                <a:spcPts val="0"/>
              </a:spcBef>
              <a:buFont typeface="Courier New" pitchFamily="49" charset="0"/>
              <a:buChar char="o"/>
            </a:pPr>
            <a:r>
              <a:rPr lang="en-US" sz="2800" dirty="0" smtClean="0">
                <a:solidFill>
                  <a:schemeClr val="bg1"/>
                </a:solidFill>
              </a:rPr>
              <a:t> Underfunded Reserve Fund</a:t>
            </a:r>
          </a:p>
          <a:p>
            <a:pPr marL="285750" indent="-285750" defTabSz="912813" eaLnBrk="1" hangingPunct="1">
              <a:spcBef>
                <a:spcPts val="0"/>
              </a:spcBef>
              <a:buFont typeface="Courier New" pitchFamily="49" charset="0"/>
              <a:buChar char="o"/>
            </a:pPr>
            <a:r>
              <a:rPr lang="en-US" sz="2800" dirty="0" smtClean="0">
                <a:solidFill>
                  <a:schemeClr val="bg1"/>
                </a:solidFill>
              </a:rPr>
              <a:t> Excess reserve not being properly utilized</a:t>
            </a:r>
          </a:p>
          <a:p>
            <a:pPr marL="285750" indent="-285750" defTabSz="912813" eaLnBrk="1" hangingPunct="1">
              <a:spcBef>
                <a:spcPts val="0"/>
              </a:spcBef>
              <a:buNone/>
            </a:pPr>
            <a:endParaRPr lang="en-US" sz="2800" dirty="0" smtClean="0">
              <a:solidFill>
                <a:schemeClr val="bg1"/>
              </a:solidFill>
            </a:endParaRPr>
          </a:p>
          <a:p>
            <a:pPr marL="285750" indent="-285750" defTabSz="912813" eaLnBrk="1" hangingPunct="1">
              <a:spcBef>
                <a:spcPts val="0"/>
              </a:spcBef>
              <a:buFont typeface="Courier New" pitchFamily="49" charset="0"/>
              <a:buChar char="o"/>
            </a:pPr>
            <a:endParaRPr lang="en-US" sz="2800" dirty="0" smtClean="0">
              <a:solidFill>
                <a:schemeClr val="bg1"/>
              </a:solidFill>
            </a:endParaRP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304800" y="608561"/>
            <a:ext cx="8610600" cy="4708981"/>
          </a:xfrm>
          <a:prstGeom prst="rect">
            <a:avLst/>
          </a:prstGeom>
          <a:noFill/>
          <a:ln w="9525">
            <a:noFill/>
            <a:miter lim="800000"/>
            <a:headEnd/>
            <a:tailEnd/>
          </a:ln>
        </p:spPr>
        <p:txBody>
          <a:bodyPr wrap="square" lIns="0" tIns="0" rIns="0" bIns="0" anchor="ctr">
            <a:spAutoFit/>
          </a:bodyPr>
          <a:lstStyle/>
          <a:p>
            <a:pPr marL="914400" indent="-914400">
              <a:lnSpc>
                <a:spcPct val="150000"/>
              </a:lnSpc>
            </a:pPr>
            <a:r>
              <a:rPr lang="en-US" sz="3600" u="sng" dirty="0" smtClean="0">
                <a:solidFill>
                  <a:schemeClr val="bg1"/>
                </a:solidFill>
              </a:rPr>
              <a:t>Reserve Fund Requirement Test</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57954"/>
            <a:ext cx="121158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30 Years of Reserve Fund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Requirement</a:t>
            </a:r>
            <a:r>
              <a:rPr kumimoji="0" lang="en-US" sz="2800" b="1" i="0" u="none" strike="noStrike" cap="none" normalizeH="0" dirty="0" smtClean="0">
                <a:ln>
                  <a:noFill/>
                </a:ln>
                <a:solidFill>
                  <a:schemeClr val="tx1"/>
                </a:solidFill>
                <a:effectLst/>
                <a:latin typeface="Times New Roman" pitchFamily="18" charset="0"/>
                <a:cs typeface="Times New Roman" pitchFamily="18" charset="0"/>
              </a:rPr>
              <a:t> Calculations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066800"/>
            <a:ext cx="8915400" cy="52578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Tx/>
              <a:buNone/>
            </a:pPr>
            <a:endParaRPr lang="en-US" sz="2800" b="1" i="1" dirty="0" smtClean="0">
              <a:latin typeface="Arial Narrow" pitchFamily="34" charset="0"/>
            </a:endParaRPr>
          </a:p>
          <a:p>
            <a:pPr marL="285750" indent="-285750" defTabSz="912813" eaLnBrk="1" hangingPunct="1">
              <a:buFont typeface="Courier New" pitchFamily="49" charset="0"/>
              <a:buChar char="o"/>
            </a:pPr>
            <a:r>
              <a:rPr lang="en-US" sz="2800" dirty="0" smtClean="0">
                <a:solidFill>
                  <a:schemeClr val="bg1"/>
                </a:solidFill>
              </a:rPr>
              <a:t> Run your own valuation/test</a:t>
            </a:r>
          </a:p>
          <a:p>
            <a:pPr marL="285750" indent="-285750" defTabSz="912813" eaLnBrk="1" hangingPunct="1">
              <a:buFont typeface="Courier New" pitchFamily="49" charset="0"/>
              <a:buChar char="o"/>
            </a:pPr>
            <a:r>
              <a:rPr lang="en-US" sz="2800" b="1" i="1" dirty="0" smtClean="0">
                <a:solidFill>
                  <a:schemeClr val="bg1"/>
                </a:solidFill>
                <a:latin typeface="Arial Narrow" pitchFamily="34" charset="0"/>
              </a:rPr>
              <a:t> </a:t>
            </a:r>
            <a:r>
              <a:rPr lang="en-US" sz="2800" dirty="0" smtClean="0">
                <a:solidFill>
                  <a:schemeClr val="bg1"/>
                </a:solidFill>
              </a:rPr>
              <a:t>Understand how to value your investments</a:t>
            </a:r>
          </a:p>
          <a:p>
            <a:pPr marL="285750" indent="-285750" defTabSz="912813" eaLnBrk="1" hangingPunct="1">
              <a:buFont typeface="Courier New" pitchFamily="49" charset="0"/>
              <a:buChar char="o"/>
            </a:pPr>
            <a:endParaRPr lang="en-US" sz="2800" b="1" i="1" dirty="0" smtClean="0">
              <a:solidFill>
                <a:schemeClr val="bg1"/>
              </a:solidFill>
              <a:latin typeface="Arial Narrow" pitchFamily="34" charset="0"/>
            </a:endParaRPr>
          </a:p>
          <a:p>
            <a:pPr marL="285750" indent="-285750" defTabSz="912813" eaLnBrk="1" hangingPunct="1">
              <a:buNone/>
            </a:pPr>
            <a:r>
              <a:rPr lang="en-US" sz="3600" u="sng" dirty="0" smtClean="0">
                <a:solidFill>
                  <a:schemeClr val="bg1"/>
                </a:solidFill>
                <a:latin typeface="Franklin Gothic Book" pitchFamily="34" charset="0"/>
              </a:rPr>
              <a:t>What should a Trustee do?</a:t>
            </a:r>
          </a:p>
          <a:p>
            <a:pPr marL="285750" indent="-285750" defTabSz="912813" eaLnBrk="1" hangingPunct="1">
              <a:buNone/>
            </a:pPr>
            <a:endParaRPr lang="en-US" sz="2800" u="sng" dirty="0" smtClean="0">
              <a:solidFill>
                <a:schemeClr val="bg1"/>
              </a:solidFill>
            </a:endParaRPr>
          </a:p>
          <a:p>
            <a:pPr marL="285750" indent="-285750" defTabSz="912813" eaLnBrk="1" hangingPunct="1">
              <a:buFont typeface="Courier New" pitchFamily="49" charset="0"/>
              <a:buChar char="o"/>
            </a:pPr>
            <a:r>
              <a:rPr lang="en-US" sz="2800" dirty="0" smtClean="0">
                <a:solidFill>
                  <a:schemeClr val="bg1"/>
                </a:solidFill>
              </a:rPr>
              <a:t> Communicate with Issuer</a:t>
            </a:r>
          </a:p>
          <a:p>
            <a:pPr marL="285750" indent="-285750" defTabSz="912813" eaLnBrk="1" hangingPunct="1">
              <a:spcBef>
                <a:spcPts val="0"/>
              </a:spcBef>
              <a:buFont typeface="Courier New" pitchFamily="49" charset="0"/>
              <a:buChar char="o"/>
            </a:pPr>
            <a:r>
              <a:rPr lang="en-US" sz="2800" dirty="0" smtClean="0">
                <a:solidFill>
                  <a:schemeClr val="bg1"/>
                </a:solidFill>
              </a:rPr>
              <a:t> Share all information – transparency!</a:t>
            </a:r>
          </a:p>
          <a:p>
            <a:pPr marL="285750" indent="-285750" defTabSz="912813" eaLnBrk="1" hangingPunct="1">
              <a:spcBef>
                <a:spcPts val="0"/>
              </a:spcBef>
              <a:buNone/>
            </a:pPr>
            <a:endParaRPr lang="en-US" sz="2800" dirty="0" smtClean="0">
              <a:solidFill>
                <a:schemeClr val="bg1"/>
              </a:solidFill>
            </a:endParaRPr>
          </a:p>
          <a:p>
            <a:pPr marL="285750" indent="-285750" defTabSz="912813" eaLnBrk="1" hangingPunct="1">
              <a:spcBef>
                <a:spcPts val="0"/>
              </a:spcBef>
              <a:buFont typeface="Courier New" pitchFamily="49" charset="0"/>
              <a:buChar char="o"/>
            </a:pPr>
            <a:endParaRPr lang="en-US" sz="2800" dirty="0" smtClean="0">
              <a:solidFill>
                <a:schemeClr val="bg1"/>
              </a:solidFill>
            </a:endParaRP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304800" y="619246"/>
            <a:ext cx="8610600" cy="4985980"/>
          </a:xfrm>
          <a:prstGeom prst="rect">
            <a:avLst/>
          </a:prstGeom>
          <a:noFill/>
          <a:ln w="9525">
            <a:noFill/>
            <a:miter lim="800000"/>
            <a:headEnd/>
            <a:tailEnd/>
          </a:ln>
        </p:spPr>
        <p:txBody>
          <a:bodyPr wrap="square" lIns="0" tIns="0" rIns="0" bIns="0" anchor="ctr">
            <a:spAutoFit/>
          </a:bodyPr>
          <a:lstStyle/>
          <a:p>
            <a:pPr marL="914400" indent="-914400">
              <a:lnSpc>
                <a:spcPct val="200000"/>
              </a:lnSpc>
            </a:pPr>
            <a:r>
              <a:rPr lang="en-US" sz="3600" u="sng" dirty="0" smtClean="0">
                <a:solidFill>
                  <a:schemeClr val="bg1"/>
                </a:solidFill>
              </a:rPr>
              <a:t>What should an Issuer do?</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57954"/>
            <a:ext cx="121158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Issuer &amp; Trustee Working Together</a:t>
            </a:r>
          </a:p>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a:t>
            </a: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Reserve Fund Requirement</a:t>
            </a:r>
            <a:r>
              <a:rPr kumimoji="0" lang="en-US" sz="2800" b="1" i="0" u="none" strike="noStrike" cap="none" normalizeH="0" dirty="0" smtClean="0">
                <a:ln>
                  <a:noFill/>
                </a:ln>
                <a:solidFill>
                  <a:schemeClr val="tx1"/>
                </a:solidFill>
                <a:effectLst/>
                <a:latin typeface="Times New Roman" pitchFamily="18" charset="0"/>
                <a:cs typeface="Times New Roman" pitchFamily="18" charset="0"/>
              </a:rPr>
              <a:t> Calculations)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1066800"/>
            <a:ext cx="8382000" cy="5486400"/>
          </a:xfrm>
          <a:noFill/>
        </p:spPr>
        <p:txBody>
          <a:bodyPr lIns="92075" tIns="46038" rIns="92075" bIns="46038"/>
          <a:lstStyle/>
          <a:p>
            <a:pPr marL="285750" indent="-285750" defTabSz="912813" eaLnBrk="1" hangingPunct="1">
              <a:buFontTx/>
              <a:buNone/>
            </a:pPr>
            <a:endParaRPr lang="en-US" sz="2400" b="1" dirty="0" smtClean="0"/>
          </a:p>
          <a:p>
            <a:pPr marL="285750" indent="-285750" defTabSz="912813" eaLnBrk="1" hangingPunct="1">
              <a:buFont typeface="Courier New" pitchFamily="49" charset="0"/>
              <a:buChar char="o"/>
            </a:pPr>
            <a:r>
              <a:rPr lang="en-US" sz="2800" dirty="0" smtClean="0">
                <a:solidFill>
                  <a:schemeClr val="bg1"/>
                </a:solidFill>
              </a:rPr>
              <a:t>Interest Earnings Section</a:t>
            </a:r>
          </a:p>
          <a:p>
            <a:pPr marL="285750" indent="-285750" defTabSz="912813" eaLnBrk="1" hangingPunct="1">
              <a:buFont typeface="Courier New" pitchFamily="49" charset="0"/>
              <a:buChar char="o"/>
            </a:pPr>
            <a:r>
              <a:rPr lang="en-US" sz="2800" dirty="0" smtClean="0">
                <a:solidFill>
                  <a:schemeClr val="bg1"/>
                </a:solidFill>
              </a:rPr>
              <a:t>Individual Funds Section</a:t>
            </a:r>
          </a:p>
          <a:p>
            <a:pPr marL="285750" indent="-285750" defTabSz="912813" eaLnBrk="1" hangingPunct="1">
              <a:buNone/>
            </a:pPr>
            <a:r>
              <a:rPr lang="en-US" sz="2800" b="1" i="1" dirty="0" smtClean="0">
                <a:solidFill>
                  <a:schemeClr val="bg1"/>
                </a:solidFill>
                <a:latin typeface="Arial Narrow" pitchFamily="34" charset="0"/>
              </a:rPr>
              <a:t>		- Costs of Issuance/ Delivery Costs Fund</a:t>
            </a:r>
          </a:p>
          <a:p>
            <a:pPr marL="285750" indent="-285750" defTabSz="912813" eaLnBrk="1" hangingPunct="1">
              <a:buNone/>
            </a:pPr>
            <a:r>
              <a:rPr lang="en-US" sz="2800" b="1" i="1" dirty="0" smtClean="0">
                <a:solidFill>
                  <a:schemeClr val="bg1"/>
                </a:solidFill>
                <a:latin typeface="Arial Narrow" pitchFamily="34" charset="0"/>
              </a:rPr>
              <a:t>		- Reserve Fund</a:t>
            </a:r>
          </a:p>
          <a:p>
            <a:pPr marL="285750" indent="-285750" defTabSz="912813" eaLnBrk="1" hangingPunct="1">
              <a:buNone/>
            </a:pPr>
            <a:r>
              <a:rPr lang="en-US" sz="2800" b="1" i="1" dirty="0" smtClean="0">
                <a:solidFill>
                  <a:schemeClr val="bg1"/>
                </a:solidFill>
                <a:latin typeface="Arial Narrow" pitchFamily="34" charset="0"/>
              </a:rPr>
              <a:t>		- Bond Fund/ Revenue Fund</a:t>
            </a:r>
          </a:p>
          <a:p>
            <a:pPr marL="285750" indent="-285750" defTabSz="912813" eaLnBrk="1" hangingPunct="1">
              <a:buNone/>
            </a:pPr>
            <a:r>
              <a:rPr lang="en-US" sz="2800" b="1" i="1" dirty="0" smtClean="0">
                <a:solidFill>
                  <a:schemeClr val="bg1"/>
                </a:solidFill>
                <a:latin typeface="Arial Narrow" pitchFamily="34" charset="0"/>
              </a:rPr>
              <a:t>		- Lease Payments/Installment Payment Fund</a:t>
            </a:r>
          </a:p>
          <a:p>
            <a:pPr marL="285750" indent="-285750" defTabSz="912813" eaLnBrk="1" hangingPunct="1">
              <a:buNone/>
            </a:pPr>
            <a:r>
              <a:rPr lang="en-US" sz="2800" b="1" i="1" dirty="0" smtClean="0">
                <a:solidFill>
                  <a:schemeClr val="bg1"/>
                </a:solidFill>
                <a:latin typeface="Arial Narrow" pitchFamily="34" charset="0"/>
              </a:rPr>
              <a:t>		- Debt Service / Principal – Interest Accounts</a:t>
            </a:r>
          </a:p>
          <a:p>
            <a:pPr marL="285750" indent="-285750" defTabSz="912813" eaLnBrk="1" hangingPunct="1">
              <a:buNone/>
            </a:pPr>
            <a:r>
              <a:rPr lang="en-US" sz="2800" b="1" i="1" dirty="0" smtClean="0">
                <a:solidFill>
                  <a:schemeClr val="bg1"/>
                </a:solidFill>
                <a:latin typeface="Arial Narrow" pitchFamily="34" charset="0"/>
              </a:rPr>
              <a:t>		- Acquisition/ Improvement/ Construction/ Project 	  Funds</a:t>
            </a:r>
          </a:p>
          <a:p>
            <a:pPr marL="285750" indent="-285750" defTabSz="912813" eaLnBrk="1" hangingPunct="1">
              <a:buNone/>
            </a:pPr>
            <a:endParaRPr lang="en-US" sz="2800" b="1" i="1" dirty="0" smtClean="0">
              <a:solidFill>
                <a:schemeClr val="bg1"/>
              </a:solidFill>
              <a:latin typeface="Arial Narrow" pitchFamily="34" charset="0"/>
            </a:endParaRPr>
          </a:p>
          <a:p>
            <a:pPr marL="285750" indent="-285750" defTabSz="912813" eaLnBrk="1" hangingPunct="1">
              <a:buNone/>
            </a:pPr>
            <a:endParaRPr lang="en-US" sz="2800" u="sng" dirty="0" smtClean="0">
              <a:solidFill>
                <a:schemeClr val="bg1"/>
              </a:solidFill>
            </a:endParaRPr>
          </a:p>
          <a:p>
            <a:pPr marL="285750" indent="-285750" defTabSz="912813" eaLnBrk="1" hangingPunct="1">
              <a:buNone/>
            </a:pPr>
            <a:endParaRPr lang="en-US" sz="2800" b="1" i="1" dirty="0" smtClean="0">
              <a:latin typeface="Arial Narrow" pitchFamily="34" charset="0"/>
            </a:endParaRPr>
          </a:p>
        </p:txBody>
      </p:sp>
      <p:sp>
        <p:nvSpPr>
          <p:cNvPr id="6147" name="Rectangle 4"/>
          <p:cNvSpPr>
            <a:spLocks noChangeArrowheads="1"/>
          </p:cNvSpPr>
          <p:nvPr/>
        </p:nvSpPr>
        <p:spPr bwMode="auto">
          <a:xfrm>
            <a:off x="1524000" y="2133600"/>
            <a:ext cx="5181600" cy="1006475"/>
          </a:xfrm>
          <a:prstGeom prst="rect">
            <a:avLst/>
          </a:prstGeom>
          <a:noFill/>
          <a:ln w="9525">
            <a:noFill/>
            <a:miter lim="800000"/>
            <a:headEnd/>
            <a:tailEnd/>
          </a:ln>
        </p:spPr>
        <p:txBody>
          <a:bodyPr>
            <a:spAutoFit/>
          </a:bodyPr>
          <a:lstStyle/>
          <a:p>
            <a:pPr algn="ctr">
              <a:buClr>
                <a:schemeClr val="bg1"/>
              </a:buClr>
              <a:buFont typeface="Wingdings" pitchFamily="2" charset="2"/>
              <a:buNone/>
            </a:pPr>
            <a:r>
              <a:rPr lang="en-US" sz="6000">
                <a:solidFill>
                  <a:schemeClr val="bg1"/>
                </a:solidFill>
                <a:latin typeface="Arial" charset="0"/>
              </a:rPr>
              <a:t> </a:t>
            </a:r>
            <a:endParaRPr lang="en-US" sz="6000" i="1">
              <a:solidFill>
                <a:schemeClr val="bg1"/>
              </a:solidFill>
            </a:endParaRPr>
          </a:p>
        </p:txBody>
      </p:sp>
      <p:sp>
        <p:nvSpPr>
          <p:cNvPr id="6148" name="Rectangle 12"/>
          <p:cNvSpPr>
            <a:spLocks noChangeArrowheads="1"/>
          </p:cNvSpPr>
          <p:nvPr/>
        </p:nvSpPr>
        <p:spPr bwMode="auto">
          <a:xfrm>
            <a:off x="457200" y="473750"/>
            <a:ext cx="8458200" cy="3877985"/>
          </a:xfrm>
          <a:prstGeom prst="rect">
            <a:avLst/>
          </a:prstGeom>
          <a:noFill/>
          <a:ln w="9525">
            <a:noFill/>
            <a:miter lim="800000"/>
            <a:headEnd/>
            <a:tailEnd/>
          </a:ln>
        </p:spPr>
        <p:txBody>
          <a:bodyPr wrap="square" lIns="0" tIns="0" rIns="0" bIns="0" anchor="ctr">
            <a:spAutoFit/>
          </a:bodyPr>
          <a:lstStyle/>
          <a:p>
            <a:pPr marL="914400" indent="-914400">
              <a:lnSpc>
                <a:spcPct val="200000"/>
              </a:lnSpc>
            </a:pPr>
            <a:r>
              <a:rPr lang="en-US" sz="3600" u="sng" dirty="0" smtClean="0">
                <a:solidFill>
                  <a:schemeClr val="bg1"/>
                </a:solidFill>
              </a:rPr>
              <a:t>Sections of Trust Agreement to Review</a:t>
            </a:r>
          </a:p>
          <a:p>
            <a:pPr marL="914400" indent="-914400">
              <a:lnSpc>
                <a:spcPct val="200000"/>
              </a:lnSpc>
            </a:pPr>
            <a:endParaRPr lang="en-US" sz="3600" u="sng" dirty="0" smtClean="0">
              <a:solidFill>
                <a:schemeClr val="bg1"/>
              </a:solidFill>
            </a:endParaRPr>
          </a:p>
          <a:p>
            <a:pPr marL="914400" indent="-914400">
              <a:lnSpc>
                <a:spcPct val="200000"/>
              </a:lnSpc>
            </a:pPr>
            <a:endParaRPr lang="en-US" sz="3600" u="sng" dirty="0" smtClean="0">
              <a:solidFill>
                <a:schemeClr val="bg1"/>
              </a:solidFill>
            </a:endParaRPr>
          </a:p>
          <a:p>
            <a:pPr marL="914400" indent="-914400"/>
            <a:endParaRPr lang="en-US" sz="3600" dirty="0" smtClean="0">
              <a:solidFill>
                <a:schemeClr val="bg1"/>
              </a:solidFill>
            </a:endParaRPr>
          </a:p>
        </p:txBody>
      </p:sp>
      <p:sp>
        <p:nvSpPr>
          <p:cNvPr id="21505" name="Rectangle 1"/>
          <p:cNvSpPr>
            <a:spLocks noChangeArrowheads="1"/>
          </p:cNvSpPr>
          <p:nvPr/>
        </p:nvSpPr>
        <p:spPr bwMode="auto">
          <a:xfrm>
            <a:off x="-1676400" y="157489"/>
            <a:ext cx="12115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cs typeface="Times New Roman" pitchFamily="18" charset="0"/>
              </a:rPr>
              <a:t>30 Years of Funds Movement </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8547</TotalTime>
  <Words>3284</Words>
  <Application>Microsoft Office PowerPoint</Application>
  <PresentationFormat>On-screen Show (4:3)</PresentationFormat>
  <Paragraphs>820</Paragraphs>
  <Slides>69</Slides>
  <Notes>63</Notes>
  <HiddenSlides>0</HiddenSlides>
  <MMClips>0</MMClips>
  <ScaleCrop>false</ScaleCrop>
  <HeadingPairs>
    <vt:vector size="4" baseType="variant">
      <vt:variant>
        <vt:lpstr>Theme</vt:lpstr>
      </vt:variant>
      <vt:variant>
        <vt:i4>2</vt:i4>
      </vt:variant>
      <vt:variant>
        <vt:lpstr>Slide Titles</vt:lpstr>
      </vt:variant>
      <vt:variant>
        <vt:i4>69</vt:i4>
      </vt:variant>
    </vt:vector>
  </HeadingPairs>
  <TitlesOfParts>
    <vt:vector size="71" baseType="lpstr">
      <vt:lpstr>1_Custom Design</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Communicating with the Market</vt:lpstr>
      <vt:lpstr>PowerPoint Presentation</vt:lpstr>
      <vt:lpstr>PowerPoint Presentation</vt:lpstr>
      <vt:lpstr>PowerPoint Presentation</vt:lpstr>
      <vt:lpstr>Conduit Financing Compliance</vt:lpstr>
      <vt:lpstr>Conduit Financing Compliance</vt:lpstr>
      <vt:lpstr>PowerPoint Presentation</vt:lpstr>
      <vt:lpstr>Presentation Overview</vt:lpstr>
      <vt:lpstr>PowerPoint Presentation</vt:lpstr>
      <vt:lpstr>Key Preclosing Activities</vt:lpstr>
      <vt:lpstr>Tax Certificate and Form 8038</vt:lpstr>
      <vt:lpstr>PowerPoint Presentation</vt:lpstr>
      <vt:lpstr>Post-Issuance Compliance Checklist </vt:lpstr>
      <vt:lpstr>Post-Issuance Compliance Checklist</vt:lpstr>
      <vt:lpstr>PowerPoint Presentation</vt:lpstr>
      <vt:lpstr>Investment of Bond Proceeds</vt:lpstr>
      <vt:lpstr>Active Bond Proceeds Disbursement Review</vt:lpstr>
      <vt:lpstr>Disbursement of Bond Proceeds</vt:lpstr>
      <vt:lpstr>Bond Project Monitoring</vt:lpstr>
      <vt:lpstr>Budget Actions – “You’ve got to Pay it Back”</vt:lpstr>
      <vt:lpstr>Record Retention</vt:lpstr>
      <vt:lpstr>Arbitrage Rebate - Compliance Activities</vt:lpstr>
      <vt:lpstr>Bond Covenants &amp; Agreement  Compliance</vt:lpstr>
      <vt:lpstr>Credit/Liquidity Provider Administration</vt:lpstr>
      <vt:lpstr>Bond Project Monitoring – Facility Use</vt:lpstr>
      <vt:lpstr>Secondary Market Disclosure</vt:lpstr>
      <vt:lpstr>Internal Procedures Secondary Market Disclosure</vt:lpstr>
      <vt:lpstr>Internal Procedures Reports and Data Required</vt:lpstr>
      <vt:lpstr>Internal Procedures Status Reporting </vt:lpstr>
      <vt:lpstr>Benefits of EMMA</vt:lpstr>
      <vt:lpstr>Refunding Analysis </vt:lpstr>
      <vt:lpstr>PowerPoint Presentation</vt:lpstr>
      <vt:lpstr>Summary - Tips for Issuers</vt:lpstr>
      <vt:lpstr>Summary</vt:lpstr>
    </vt:vector>
  </TitlesOfParts>
  <Company>The Willdan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of Directors and Committee Meetings</dc:title>
  <dc:creator>jsun</dc:creator>
  <cp:lastModifiedBy>Janet</cp:lastModifiedBy>
  <cp:revision>795</cp:revision>
  <dcterms:created xsi:type="dcterms:W3CDTF">2008-05-06T01:46:20Z</dcterms:created>
  <dcterms:modified xsi:type="dcterms:W3CDTF">2013-02-21T19:31:50Z</dcterms:modified>
</cp:coreProperties>
</file>