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2" r:id="rId3"/>
    <p:sldId id="264" r:id="rId4"/>
    <p:sldId id="276" r:id="rId5"/>
    <p:sldId id="279" r:id="rId6"/>
    <p:sldId id="275" r:id="rId7"/>
    <p:sldId id="278" r:id="rId8"/>
    <p:sldId id="277" r:id="rId9"/>
    <p:sldId id="263" r:id="rId10"/>
    <p:sldId id="257" r:id="rId11"/>
    <p:sldId id="258" r:id="rId12"/>
    <p:sldId id="259" r:id="rId13"/>
    <p:sldId id="260" r:id="rId14"/>
    <p:sldId id="26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4" d="100"/>
          <a:sy n="34" d="100"/>
        </p:scale>
        <p:origin x="-2842" y="-11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0A92CD0-DD4F-4E05-90B6-1DD661F07E92}" type="datetimeFigureOut">
              <a:rPr lang="en-US" smtClean="0"/>
              <a:pPr/>
              <a:t>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5FC70D3-4345-4DAF-9DF3-AF61FF130E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Debt Management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An issuer’s and an investor’s point of view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5562600"/>
          <a:ext cx="8229600" cy="8890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920240"/>
                <a:gridCol w="1661160"/>
                <a:gridCol w="2545080"/>
                <a:gridCol w="21031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Stifel Nicolaus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Jones Hall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Franklin Templeton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 of San José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+mn-lt"/>
                        </a:rPr>
                        <a:t>Sara Brown</a:t>
                      </a:r>
                    </a:p>
                    <a:p>
                      <a:r>
                        <a:rPr lang="en-US" sz="1400" b="0" i="1" dirty="0" smtClean="0">
                          <a:latin typeface="+mn-lt"/>
                        </a:rPr>
                        <a:t>Managing Director</a:t>
                      </a:r>
                      <a:endParaRPr lang="en-US" sz="1400" b="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+mn-lt"/>
                        </a:rPr>
                        <a:t>Steve </a:t>
                      </a:r>
                      <a:r>
                        <a:rPr lang="en-US" sz="1400" i="1" dirty="0" err="1" smtClean="0">
                          <a:latin typeface="+mn-lt"/>
                        </a:rPr>
                        <a:t>Melikian</a:t>
                      </a:r>
                      <a:endParaRPr lang="en-US" sz="1400" i="1" dirty="0" smtClean="0">
                        <a:latin typeface="+mn-lt"/>
                      </a:endParaRPr>
                    </a:p>
                    <a:p>
                      <a:r>
                        <a:rPr lang="en-US" sz="1400" i="1" dirty="0" smtClean="0">
                          <a:latin typeface="+mn-lt"/>
                        </a:rPr>
                        <a:t>Partner</a:t>
                      </a:r>
                      <a:endParaRPr lang="en-US" sz="14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+mn-lt"/>
                        </a:rPr>
                        <a:t>Jennifer Johnston</a:t>
                      </a:r>
                    </a:p>
                    <a:p>
                      <a:r>
                        <a:rPr lang="en-US" sz="1400" i="1" dirty="0" smtClean="0">
                          <a:latin typeface="+mn-lt"/>
                        </a:rPr>
                        <a:t>Analyst, Municipal Bonds </a:t>
                      </a:r>
                      <a:endParaRPr lang="en-US" sz="14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1" dirty="0" smtClean="0">
                          <a:latin typeface="+mn-lt"/>
                        </a:rPr>
                        <a:t>Peter Detlefs</a:t>
                      </a:r>
                    </a:p>
                    <a:p>
                      <a:r>
                        <a:rPr lang="en-US" sz="1400" i="1" dirty="0" smtClean="0">
                          <a:latin typeface="+mn-lt"/>
                        </a:rPr>
                        <a:t>Debt</a:t>
                      </a:r>
                      <a:r>
                        <a:rPr lang="en-US" sz="1400" i="1" baseline="0" dirty="0" smtClean="0">
                          <a:latin typeface="+mn-lt"/>
                        </a:rPr>
                        <a:t> Administrator</a:t>
                      </a:r>
                      <a:endParaRPr lang="en-US" sz="1400" i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POTENTIAL AREAS OF SAVINGS IN BANKRUPTCY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Labor Contracts</a:t>
            </a:r>
          </a:p>
          <a:p>
            <a:r>
              <a:rPr lang="en-US" dirty="0" smtClean="0"/>
              <a:t>Pensions (?)</a:t>
            </a:r>
          </a:p>
          <a:p>
            <a:r>
              <a:rPr lang="en-US" dirty="0" smtClean="0"/>
              <a:t>Retiree Health Care</a:t>
            </a:r>
          </a:p>
          <a:p>
            <a:r>
              <a:rPr lang="en-US" dirty="0" smtClean="0"/>
              <a:t>Bond Debt Service</a:t>
            </a:r>
          </a:p>
          <a:p>
            <a:r>
              <a:rPr lang="en-US" dirty="0" smtClean="0"/>
              <a:t>Constitutional Limitation on Debt Prevents Other Long-term General Fund Liabilities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 Pay</a:t>
            </a:r>
          </a:p>
          <a:p>
            <a:endParaRPr lang="en-US" dirty="0" smtClean="0"/>
          </a:p>
          <a:p>
            <a:r>
              <a:rPr lang="en-US" dirty="0" smtClean="0"/>
              <a:t>Cut Benefits</a:t>
            </a:r>
          </a:p>
          <a:p>
            <a:endParaRPr lang="en-US" dirty="0" smtClean="0"/>
          </a:p>
          <a:p>
            <a:r>
              <a:rPr lang="en-US" dirty="0" smtClean="0"/>
              <a:t>Cut Employees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Pensions 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 Pensions protected in Bankruptcy?</a:t>
            </a:r>
          </a:p>
          <a:p>
            <a:r>
              <a:rPr lang="en-US" dirty="0" smtClean="0"/>
              <a:t>Two arguments against changing: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Pensions are contracts and have special statutory protection under State law that cannot be impaired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California courts have continually upheld the primacy of pensions, which should be honored by a Federal bankruptcy judge </a:t>
            </a:r>
          </a:p>
          <a:p>
            <a:r>
              <a:rPr lang="en-US" dirty="0" smtClean="0"/>
              <a:t>“Impairment” requires: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a legitimate fiscal crisis or emergency;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that the proposed solution is reasonable and necessary to address the fiscal crisis or emergency; and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That there is not a less intrusive way to accomplish the same result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Retiree Health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Appears to have no similar (to Pensions) protection under California Law</a:t>
            </a:r>
          </a:p>
          <a:p>
            <a:endParaRPr lang="en-US" dirty="0" smtClean="0"/>
          </a:p>
          <a:p>
            <a:r>
              <a:rPr lang="en-US" dirty="0" smtClean="0"/>
              <a:t>Stockton has reduced its payments for Retiree Health Care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Bond Debt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Revenue Bonds with statutory liens are protected in a Chapter 9 Proceeding</a:t>
            </a:r>
          </a:p>
          <a:p>
            <a:r>
              <a:rPr lang="en-US" dirty="0" smtClean="0"/>
              <a:t>Sentiment is that G.O. Bonds are similarly protected since tax overrides can only be used for G.O. Bond Debt Service</a:t>
            </a:r>
          </a:p>
          <a:p>
            <a:r>
              <a:rPr lang="en-US" dirty="0" smtClean="0"/>
              <a:t>General Fund Obligations –COPs, Lease Revenue Bonds &amp; POBs– are at risk</a:t>
            </a:r>
          </a:p>
          <a:p>
            <a:r>
              <a:rPr lang="en-US" dirty="0" smtClean="0"/>
              <a:t>Asset Essentiality becomes important as the bankrupt entity seeks to “walk away” from the lease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Creditor’s Commentary: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 Investor Explains It’s Decision Tree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Decision-Making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267200" cy="4325112"/>
          </a:xfrm>
        </p:spPr>
        <p:txBody>
          <a:bodyPr/>
          <a:lstStyle/>
          <a:p>
            <a:r>
              <a:rPr lang="en-US" dirty="0" smtClean="0"/>
              <a:t>Bond Security</a:t>
            </a:r>
          </a:p>
          <a:p>
            <a:r>
              <a:rPr lang="en-US" dirty="0" smtClean="0"/>
              <a:t>Issuer Credit Quality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Legal/structural framework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Financial position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Debt &amp; pension burden</a:t>
            </a:r>
          </a:p>
          <a:p>
            <a:r>
              <a:rPr lang="en-US" dirty="0" smtClean="0"/>
              <a:t>Disclosure</a:t>
            </a:r>
          </a:p>
          <a:p>
            <a:r>
              <a:rPr lang="en-US" dirty="0" smtClean="0"/>
              <a:t>Market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Supply of alternative bonds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Retail</a:t>
            </a:r>
          </a:p>
          <a:p>
            <a:r>
              <a:rPr lang="en-US" dirty="0" smtClean="0"/>
              <a:t>Buy – Sell - Hold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38600" y="2249424"/>
            <a:ext cx="42672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Bond Security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Issuer Credit Quality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Demographics,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economy &amp; wealth indicators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Discussion with management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Disclosure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buSzTx/>
              <a:buFont typeface="Georgia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Rates</a:t>
            </a:r>
          </a:p>
          <a:p>
            <a:pPr marL="658368" marR="0" lvl="1" indent="-246888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Tx/>
              <a:buFont typeface="Georgia"/>
              <a:buChar char="▫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Daily pricing of the funds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Buy – Sell - Hold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Have Things Changed?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Insurance</a:t>
            </a:r>
          </a:p>
          <a:p>
            <a:endParaRPr lang="en-US" dirty="0" smtClean="0"/>
          </a:p>
          <a:p>
            <a:r>
              <a:rPr lang="en-US" dirty="0" smtClean="0"/>
              <a:t>Ratings</a:t>
            </a:r>
          </a:p>
          <a:p>
            <a:endParaRPr lang="en-US" dirty="0" smtClean="0"/>
          </a:p>
          <a:p>
            <a:r>
              <a:rPr lang="en-US" dirty="0" smtClean="0"/>
              <a:t>Media / Headline Risk</a:t>
            </a:r>
          </a:p>
          <a:p>
            <a:endParaRPr lang="en-US" dirty="0" smtClean="0"/>
          </a:p>
          <a:p>
            <a:r>
              <a:rPr lang="en-US" dirty="0" smtClean="0"/>
              <a:t>Disclosure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Decision-making in a political environment</a:t>
            </a:r>
          </a:p>
          <a:p>
            <a:r>
              <a:rPr lang="en-US" dirty="0" smtClean="0"/>
              <a:t>Pensions, unions, long-term liabilities</a:t>
            </a:r>
          </a:p>
          <a:p>
            <a:r>
              <a:rPr lang="en-US" dirty="0" smtClean="0"/>
              <a:t>Bankruptcy</a:t>
            </a:r>
          </a:p>
          <a:p>
            <a:r>
              <a:rPr lang="en-US" dirty="0" smtClean="0"/>
              <a:t>Appropriation risk</a:t>
            </a:r>
          </a:p>
          <a:p>
            <a:r>
              <a:rPr lang="en-US" dirty="0" smtClean="0"/>
              <a:t>Essentiality</a:t>
            </a:r>
          </a:p>
          <a:p>
            <a:r>
              <a:rPr lang="en-US" dirty="0" smtClean="0"/>
              <a:t>Headlines/Media</a:t>
            </a:r>
          </a:p>
          <a:p>
            <a:r>
              <a:rPr lang="en-US" dirty="0" smtClean="0"/>
              <a:t>Partnerships between issuers and buyers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Speaking to the Market: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 Issuer Explains It’s Debt Management Procedures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Market We Work In: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General Fund Financings in a Bankruptcy World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Primary 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an Official Statement</a:t>
            </a:r>
          </a:p>
          <a:p>
            <a:endParaRPr lang="en-US" dirty="0" smtClean="0"/>
          </a:p>
          <a:p>
            <a:r>
              <a:rPr lang="en-US" dirty="0" smtClean="0"/>
              <a:t>Appendix A – general City information prepared and updated by City staff</a:t>
            </a:r>
          </a:p>
          <a:p>
            <a:endParaRPr lang="en-US" dirty="0" smtClean="0"/>
          </a:p>
          <a:p>
            <a:r>
              <a:rPr lang="en-US" dirty="0" smtClean="0"/>
              <a:t>Actively engage more staff in disclosure process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Budget Office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Retirement Staff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Public Works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City Attorney’s Office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Evolving Pension 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in sheer volume of pension disclosure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Between 2003 and 2013, increased from 2 pages to 40 pages</a:t>
            </a:r>
          </a:p>
          <a:p>
            <a:endParaRPr lang="en-US" dirty="0" smtClean="0"/>
          </a:p>
          <a:p>
            <a:r>
              <a:rPr lang="en-US" dirty="0" smtClean="0"/>
              <a:t>Extensive review, each and every time enter the capital markets by: 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Plan Actuary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Retirement Staff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City Attorney’s Office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Disclosure Counsel 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Market 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Report pursuant to requirements of Continuing Disclosure Agreement</a:t>
            </a:r>
          </a:p>
          <a:p>
            <a:endParaRPr lang="en-US" dirty="0" smtClean="0"/>
          </a:p>
          <a:p>
            <a:r>
              <a:rPr lang="en-US" dirty="0" smtClean="0"/>
              <a:t>Rating Agencies’ Periodic Review</a:t>
            </a:r>
          </a:p>
          <a:p>
            <a:endParaRPr lang="en-US" dirty="0" smtClean="0"/>
          </a:p>
          <a:p>
            <a:r>
              <a:rPr lang="en-US" dirty="0" smtClean="0"/>
              <a:t>Comprehensive Annual Financial Report</a:t>
            </a:r>
          </a:p>
          <a:p>
            <a:endParaRPr lang="en-US" dirty="0" smtClean="0"/>
          </a:p>
          <a:p>
            <a:r>
              <a:rPr lang="en-US" dirty="0" smtClean="0"/>
              <a:t>Material Event Notices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Publically available reporting and periodic education with City Council on matters related to disclosure and finances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Quarterly investment and debt reports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Comprehensive annual debt report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Monthly financial reports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Comprehensive staff reports highlighting key disclosure issues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City Council study sessions</a:t>
            </a:r>
          </a:p>
          <a:p>
            <a:r>
              <a:rPr lang="en-US" dirty="0" smtClean="0"/>
              <a:t>CAFR presented to City Council within 5 months after end of Fiscal Year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 We ALWAYS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Disclosure is the CITY’S responsibility</a:t>
            </a:r>
          </a:p>
          <a:p>
            <a:endParaRPr lang="en-US" dirty="0" smtClean="0"/>
          </a:p>
          <a:p>
            <a:r>
              <a:rPr lang="en-US" dirty="0" smtClean="0"/>
              <a:t>Cannot solely rely on consultants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Be active and INVOLVED in the process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Disclosure is hard work and is NEVER done</a:t>
            </a:r>
          </a:p>
          <a:p>
            <a:endParaRPr lang="en-US" dirty="0" smtClean="0"/>
          </a:p>
          <a:p>
            <a:r>
              <a:rPr lang="en-US" dirty="0" smtClean="0"/>
              <a:t>Disclosure is CRITICAL to the city’s success in the marketplace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About Lease Financings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COPs / Lease Revenue  Bonds were created to circumvent statutory limitations on debt issuance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Not considered “debt” because of judicially recognized exception to debt limit for leases</a:t>
            </a:r>
          </a:p>
          <a:p>
            <a:r>
              <a:rPr lang="en-US" dirty="0" smtClean="0"/>
              <a:t>Obligation to budget and appropriate the lease payment so long as city has use/possession of an identified asset 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Because the lease payments must be appropriated annually, they are not binding on future councils 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Market perceives a difference among city-owned assets: essentiality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 Market Concerns Reflect the Inherent Structure of this “Debt”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 clear prioritization of debt repayment vs. other general fund expenditures</a:t>
            </a:r>
          </a:p>
          <a:p>
            <a:endParaRPr lang="en-US" dirty="0" smtClean="0"/>
          </a:p>
          <a:p>
            <a:r>
              <a:rPr lang="en-US" dirty="0" smtClean="0"/>
              <a:t>Possible unwillingness to repossess the leased asset</a:t>
            </a:r>
          </a:p>
          <a:p>
            <a:endParaRPr lang="en-US" dirty="0" smtClean="0"/>
          </a:p>
          <a:p>
            <a:r>
              <a:rPr lang="en-US" dirty="0" smtClean="0"/>
              <a:t>Possible inability to re-let the leased asset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Agencies React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Moody’s recently increased its differential between a city’s GO bonds and its general fund obligations, because leases:</a:t>
            </a:r>
          </a:p>
          <a:p>
            <a:pPr lvl="1"/>
            <a:r>
              <a:rPr lang="en-US" dirty="0" smtClean="0"/>
              <a:t>are highly exposed to city’s general finances</a:t>
            </a:r>
          </a:p>
          <a:p>
            <a:pPr lvl="1"/>
            <a:r>
              <a:rPr lang="en-US" dirty="0" smtClean="0"/>
              <a:t>compete with other city funding priorities</a:t>
            </a:r>
          </a:p>
          <a:p>
            <a:pPr lvl="1"/>
            <a:r>
              <a:rPr lang="en-US" dirty="0" smtClean="0"/>
              <a:t>For most cities, the result is a 2-notch differential </a:t>
            </a:r>
          </a:p>
          <a:p>
            <a:r>
              <a:rPr lang="en-US" dirty="0" smtClean="0"/>
              <a:t>S&amp;P has traditionally concluded on a 1-notch differential</a:t>
            </a:r>
            <a:endParaRPr lang="en-US" dirty="0" smtClean="0">
              <a:solidFill>
                <a:srgbClr val="00FF00"/>
              </a:solidFill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of Times // Worst of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of Times: 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/>
              <a:t>Interest rates in general are extremely low</a:t>
            </a:r>
          </a:p>
          <a:p>
            <a:endParaRPr lang="en-US" dirty="0" smtClean="0"/>
          </a:p>
          <a:p>
            <a:r>
              <a:rPr lang="en-US" dirty="0" smtClean="0"/>
              <a:t>Worst of Times: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Relative to the general market, interest rates for general fund leases are higher</a:t>
            </a:r>
          </a:p>
          <a:p>
            <a:pPr marL="1181862" lvl="2" indent="-514350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Wider spreads to MMD</a:t>
            </a:r>
          </a:p>
          <a:p>
            <a:pPr marL="916686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Concerns about future downgrades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Reaction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large institutional funds will no longer purchase lease-backed obligations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Insurance provides no value</a:t>
            </a:r>
          </a:p>
          <a:p>
            <a:pPr lvl="1"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For the most part, individual retail investors will not purchase lease transactions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Just too much risk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Maybe insurance will resurrect interest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Concerns Lead to Bifurcated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114800" cy="43251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Issuance w/ Relative Ease</a:t>
            </a:r>
          </a:p>
          <a:p>
            <a:pPr lvl="1"/>
            <a:r>
              <a:rPr lang="en-US" sz="2800" dirty="0" smtClean="0"/>
              <a:t>Large transactions </a:t>
            </a:r>
          </a:p>
          <a:p>
            <a:pPr lvl="2">
              <a:buFont typeface="Wingdings 2" pitchFamily="18" charset="2"/>
              <a:buChar char=""/>
            </a:pPr>
            <a:r>
              <a:rPr lang="en-US" dirty="0" smtClean="0"/>
              <a:t>&gt; $50 million </a:t>
            </a:r>
          </a:p>
          <a:p>
            <a:pPr lvl="1"/>
            <a:r>
              <a:rPr lang="en-US" sz="2800" dirty="0" smtClean="0"/>
              <a:t>Well-known municipality</a:t>
            </a:r>
          </a:p>
          <a:p>
            <a:pPr lvl="1"/>
            <a:r>
              <a:rPr lang="en-US" sz="2800" dirty="0" smtClean="0"/>
              <a:t>Frequent participant in market</a:t>
            </a:r>
          </a:p>
          <a:p>
            <a:pPr marL="822960" lvl="1" indent="-256032">
              <a:buClr>
                <a:schemeClr val="accent3"/>
              </a:buClr>
            </a:pPr>
            <a:endParaRPr lang="en-US" sz="2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822960" lvl="1" indent="-256032">
              <a:buClr>
                <a:schemeClr val="accent3"/>
              </a:buClr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/>
                <a:cs typeface="Arial"/>
              </a:rPr>
              <a:t>→ </a:t>
            </a:r>
            <a:r>
              <a:rPr lang="en-US" sz="3000" dirty="0" smtClean="0">
                <a:solidFill>
                  <a:schemeClr val="tx1"/>
                </a:solidFill>
                <a:latin typeface="Arial"/>
                <a:cs typeface="Arial"/>
              </a:rPr>
              <a:t>more secondary market liquidity </a:t>
            </a:r>
            <a:endParaRPr lang="en-US" sz="3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2249424"/>
            <a:ext cx="4114800" cy="432511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Issuance w/ Market Challenges</a:t>
            </a:r>
          </a:p>
          <a:p>
            <a:pPr marL="822960" lvl="1" indent="-256032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/>
            </a:pPr>
            <a:r>
              <a:rPr lang="en-US" sz="2600" dirty="0" smtClean="0">
                <a:solidFill>
                  <a:schemeClr val="accent2"/>
                </a:solidFill>
              </a:rPr>
              <a:t>Small transactions</a:t>
            </a:r>
          </a:p>
          <a:p>
            <a:pPr marL="1280160" lvl="2" indent="-256032">
              <a:spcBef>
                <a:spcPts val="300"/>
              </a:spcBef>
              <a:buClr>
                <a:schemeClr val="accent1">
                  <a:lumMod val="75000"/>
                </a:schemeClr>
              </a:buClr>
              <a:buFont typeface="Wingdings 2" pitchFamily="18" charset="2"/>
              <a:buChar char=""/>
              <a:defRPr/>
            </a:pPr>
            <a:r>
              <a:rPr lang="en-US" sz="2400" dirty="0" smtClean="0">
                <a:solidFill>
                  <a:schemeClr val="accent1"/>
                </a:solidFill>
              </a:rPr>
              <a:t>&lt;$30 million</a:t>
            </a:r>
          </a:p>
          <a:p>
            <a:pPr marL="822960" lvl="1" indent="-256032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</a:pPr>
            <a:r>
              <a:rPr lang="en-US" sz="2600" dirty="0" smtClean="0">
                <a:solidFill>
                  <a:schemeClr val="accent2"/>
                </a:solidFill>
              </a:rPr>
              <a:t>Less-known municipality</a:t>
            </a:r>
          </a:p>
          <a:p>
            <a:pPr marL="822960" lvl="1" indent="-256032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</a:pPr>
            <a:r>
              <a:rPr lang="en-US" sz="2600" dirty="0" smtClean="0">
                <a:solidFill>
                  <a:schemeClr val="accent2"/>
                </a:solidFill>
              </a:rPr>
              <a:t>Infrequent issuer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endParaRPr lang="en-US" sz="4000" dirty="0"/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→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</a:rPr>
              <a:t> less secondary market liquidity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Black &amp; White: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Bond Counsel “Clarifies” Bankruptcy Law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314</TotalTime>
  <Words>878</Words>
  <Application>Microsoft Office PowerPoint</Application>
  <PresentationFormat>On-screen Show (4:3)</PresentationFormat>
  <Paragraphs>181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Urban</vt:lpstr>
      <vt:lpstr>Debt Management</vt:lpstr>
      <vt:lpstr>Market We Work In:</vt:lpstr>
      <vt:lpstr>A Word About Lease Financings </vt:lpstr>
      <vt:lpstr>Credit Market Concerns Reflect the Inherent Structure of this “Debt” </vt:lpstr>
      <vt:lpstr>Rating Agencies React</vt:lpstr>
      <vt:lpstr>Best of Times // Worst of Times</vt:lpstr>
      <vt:lpstr>Investor Reaction </vt:lpstr>
      <vt:lpstr>Concerns Lead to Bifurcated Market</vt:lpstr>
      <vt:lpstr>Black &amp; White:</vt:lpstr>
      <vt:lpstr>POTENTIAL AREAS OF SAVINGS IN BANKRUPTCY</vt:lpstr>
      <vt:lpstr>Labor Contracts</vt:lpstr>
      <vt:lpstr>Pensions (?)</vt:lpstr>
      <vt:lpstr>Retiree Health Care</vt:lpstr>
      <vt:lpstr>Bond Debt Service</vt:lpstr>
      <vt:lpstr>Creditor’s Commentary:</vt:lpstr>
      <vt:lpstr>Decision-Making Process</vt:lpstr>
      <vt:lpstr>How Have Things Changed?</vt:lpstr>
      <vt:lpstr>Challenges</vt:lpstr>
      <vt:lpstr>Speaking to the Market:</vt:lpstr>
      <vt:lpstr>Primary Disclosure</vt:lpstr>
      <vt:lpstr>Evolving Pension Disclosure</vt:lpstr>
      <vt:lpstr>Secondary Market Disclosure</vt:lpstr>
      <vt:lpstr>Reporting</vt:lpstr>
      <vt:lpstr>Key Points We ALWAYS Remember</vt:lpstr>
    </vt:vector>
  </TitlesOfParts>
  <Company>Stifel Nicolaus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Debt Management</dc:title>
  <dc:creator>Stifel Nicolaus</dc:creator>
  <cp:lastModifiedBy>Janet</cp:lastModifiedBy>
  <cp:revision>32</cp:revision>
  <dcterms:created xsi:type="dcterms:W3CDTF">2013-02-12T21:12:37Z</dcterms:created>
  <dcterms:modified xsi:type="dcterms:W3CDTF">2013-02-23T20:13:43Z</dcterms:modified>
</cp:coreProperties>
</file>