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3" r:id="rId2"/>
    <p:sldId id="300" r:id="rId3"/>
    <p:sldId id="261" r:id="rId4"/>
    <p:sldId id="290" r:id="rId5"/>
    <p:sldId id="265" r:id="rId6"/>
    <p:sldId id="266" r:id="rId7"/>
    <p:sldId id="271" r:id="rId8"/>
    <p:sldId id="272" r:id="rId9"/>
    <p:sldId id="277" r:id="rId10"/>
    <p:sldId id="276" r:id="rId11"/>
    <p:sldId id="275" r:id="rId12"/>
    <p:sldId id="283" r:id="rId13"/>
    <p:sldId id="284" r:id="rId14"/>
    <p:sldId id="288" r:id="rId15"/>
    <p:sldId id="291" r:id="rId16"/>
  </p:sldIdLst>
  <p:sldSz cx="9144000" cy="6858000" type="screen4x3"/>
  <p:notesSz cx="7010400" cy="9296400"/>
  <p:defaultTextStyle>
    <a:defPPr>
      <a:defRPr lang="en-US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E870717-E338-4F17-9C4B-E7568FD9B501}" type="datetimeFigureOut">
              <a:rPr lang="en-US" smtClean="0"/>
              <a:pPr/>
              <a:t>2/23/2013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7D34AD-5F9D-4C3B-83EA-9A65D4E9B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56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DA9DE-11EA-48A6-8E22-3F02EE6103F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DA9DE-11EA-48A6-8E22-3F02EE6103F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DA9DE-11EA-48A6-8E22-3F02EE6103F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DA9DE-11EA-48A6-8E22-3F02EE6103FB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228600" y="228600"/>
            <a:ext cx="8686800" cy="6400800"/>
          </a:xfrm>
          <a:prstGeom prst="rect">
            <a:avLst/>
          </a:prstGeom>
          <a:solidFill>
            <a:srgbClr val="003F72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5" name="Picture 17" descr="MSRB_Brid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8601"/>
            <a:ext cx="25146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228600" y="2362200"/>
            <a:ext cx="6172200" cy="152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228601" y="3886200"/>
            <a:ext cx="6170613" cy="762000"/>
          </a:xfrm>
          <a:prstGeom prst="rect">
            <a:avLst/>
          </a:prstGeom>
          <a:solidFill>
            <a:srgbClr val="72BF44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109538" y="109538"/>
            <a:ext cx="8915400" cy="6629400"/>
          </a:xfrm>
          <a:prstGeom prst="rect">
            <a:avLst/>
          </a:prstGeom>
          <a:noFill/>
          <a:ln w="12700">
            <a:solidFill>
              <a:srgbClr val="A99D95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9" name="Picture 9" descr="REVERSEDMSRB_WTAG"/>
          <p:cNvPicPr>
            <a:picLocks noChangeAspect="1" noChangeArrowheads="1"/>
          </p:cNvPicPr>
          <p:nvPr userDrawn="1"/>
        </p:nvPicPr>
        <p:blipFill>
          <a:blip r:embed="rId3" cstate="print"/>
          <a:srcRect l="6940" t="4514" r="6940" b="4514"/>
          <a:stretch>
            <a:fillRect/>
          </a:stretch>
        </p:blipFill>
        <p:spPr bwMode="auto">
          <a:xfrm>
            <a:off x="6553201" y="4705351"/>
            <a:ext cx="2239963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400800" y="6516688"/>
            <a:ext cx="2514600" cy="109537"/>
          </a:xfrm>
          <a:prstGeom prst="rect">
            <a:avLst/>
          </a:prstGeom>
          <a:solidFill>
            <a:srgbClr val="72BF44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6324600" y="192088"/>
            <a:ext cx="109538" cy="6489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2438400"/>
            <a:ext cx="5715000" cy="1371600"/>
          </a:xfrm>
        </p:spPr>
        <p:txBody>
          <a:bodyPr/>
          <a:lstStyle>
            <a:lvl1pPr>
              <a:defRPr>
                <a:solidFill>
                  <a:srgbClr val="003F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962401"/>
            <a:ext cx="5715000" cy="5334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51ED8-E980-45ED-93BF-91729CBD1F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F72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Municipal Securities Rulemaking Board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5614"/>
            <a:ext cx="20574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4" y="455614"/>
            <a:ext cx="6021387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A8A52-06A6-4370-A031-571A1AD1DC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F72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Municipal Securities Rulemaking Board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9" y="875768"/>
            <a:ext cx="8226425" cy="487574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 marL="1542790" indent="-171421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689" y="228601"/>
            <a:ext cx="8226425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7687" y="600076"/>
            <a:ext cx="8229600" cy="2667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396808" indent="0">
              <a:buNone/>
              <a:defRPr/>
            </a:lvl2pPr>
            <a:lvl3pPr marL="742825" indent="0">
              <a:buNone/>
              <a:defRPr/>
            </a:lvl3pPr>
            <a:lvl4pPr marL="1087254" indent="0">
              <a:buNone/>
              <a:defRPr/>
            </a:lvl4pPr>
            <a:lvl5pPr marL="4290292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514" y="5748618"/>
            <a:ext cx="8229600" cy="358588"/>
          </a:xfrm>
        </p:spPr>
        <p:txBody>
          <a:bodyPr anchor="b"/>
          <a:lstStyle>
            <a:lvl1pPr marL="0" indent="0">
              <a:buNone/>
              <a:defRPr sz="700"/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889" y="6400800"/>
            <a:ext cx="479425" cy="457200"/>
          </a:xfrm>
        </p:spPr>
        <p:txBody>
          <a:bodyPr lIns="91424" tIns="45711" rIns="91424" bIns="45711" anchor="ctr"/>
          <a:lstStyle>
            <a:lvl1pPr algn="r">
              <a:defRPr sz="1200" b="1" i="0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fld id="{BB05638B-241F-4D97-901B-F49A6BAC0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3"/>
          </p:nvPr>
        </p:nvSpPr>
        <p:spPr>
          <a:xfrm>
            <a:off x="4657726" y="6400800"/>
            <a:ext cx="3724275" cy="457200"/>
          </a:xfrm>
          <a:ln algn="ctr"/>
        </p:spPr>
        <p:txBody>
          <a:bodyPr lIns="91424" tIns="45711" rIns="91424" bIns="45711" anchor="ctr"/>
          <a:lstStyle>
            <a:lvl1pPr algn="l">
              <a:defRPr sz="1200" b="1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r>
              <a:rPr lang="en-US"/>
              <a:t>| Session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9" y="875768"/>
            <a:ext cx="8226425" cy="487574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 marL="1542790" indent="-171421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689" y="228601"/>
            <a:ext cx="8226425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7687" y="600076"/>
            <a:ext cx="8229600" cy="2667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396808" indent="0">
              <a:buNone/>
              <a:defRPr/>
            </a:lvl2pPr>
            <a:lvl3pPr marL="742825" indent="0">
              <a:buNone/>
              <a:defRPr/>
            </a:lvl3pPr>
            <a:lvl4pPr marL="1087254" indent="0">
              <a:buNone/>
              <a:defRPr/>
            </a:lvl4pPr>
            <a:lvl5pPr marL="4290292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514" y="5748618"/>
            <a:ext cx="8229600" cy="358588"/>
          </a:xfrm>
        </p:spPr>
        <p:txBody>
          <a:bodyPr anchor="b"/>
          <a:lstStyle>
            <a:lvl1pPr marL="0" indent="0">
              <a:buNone/>
              <a:defRPr sz="700"/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889" y="6400800"/>
            <a:ext cx="479425" cy="457200"/>
          </a:xfrm>
        </p:spPr>
        <p:txBody>
          <a:bodyPr lIns="91424" tIns="45711" rIns="91424" bIns="45711" anchor="ctr"/>
          <a:lstStyle>
            <a:lvl1pPr algn="r">
              <a:defRPr sz="1200" b="1" i="0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fld id="{69D53C74-32C1-4B97-B3CD-06D631205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3"/>
          </p:nvPr>
        </p:nvSpPr>
        <p:spPr>
          <a:xfrm>
            <a:off x="4657726" y="6400800"/>
            <a:ext cx="3724275" cy="457200"/>
          </a:xfrm>
          <a:ln algn="ctr"/>
        </p:spPr>
        <p:txBody>
          <a:bodyPr lIns="91424" tIns="45711" rIns="91424" bIns="45711" anchor="ctr"/>
          <a:lstStyle>
            <a:lvl1pPr algn="l">
              <a:defRPr sz="1200" b="1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r>
              <a:rPr lang="en-US"/>
              <a:t>| Session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9" y="875768"/>
            <a:ext cx="8226425" cy="487574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 marL="1542790" indent="-171421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689" y="228601"/>
            <a:ext cx="8226425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7687" y="600076"/>
            <a:ext cx="8229600" cy="2667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396808" indent="0">
              <a:buNone/>
              <a:defRPr/>
            </a:lvl2pPr>
            <a:lvl3pPr marL="742825" indent="0">
              <a:buNone/>
              <a:defRPr/>
            </a:lvl3pPr>
            <a:lvl4pPr marL="1087254" indent="0">
              <a:buNone/>
              <a:defRPr/>
            </a:lvl4pPr>
            <a:lvl5pPr marL="4290292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514" y="5748618"/>
            <a:ext cx="8229600" cy="358588"/>
          </a:xfrm>
        </p:spPr>
        <p:txBody>
          <a:bodyPr anchor="b"/>
          <a:lstStyle>
            <a:lvl1pPr marL="0" indent="0">
              <a:buNone/>
              <a:defRPr sz="700"/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889" y="6400800"/>
            <a:ext cx="479425" cy="457200"/>
          </a:xfrm>
        </p:spPr>
        <p:txBody>
          <a:bodyPr lIns="91424" tIns="45711" rIns="91424" bIns="45711" anchor="ctr"/>
          <a:lstStyle>
            <a:lvl1pPr algn="r">
              <a:defRPr sz="1200" b="1" i="0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fld id="{F61490FF-5880-4116-B09D-0313107E2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3"/>
          </p:nvPr>
        </p:nvSpPr>
        <p:spPr>
          <a:xfrm>
            <a:off x="4657726" y="6400800"/>
            <a:ext cx="3724275" cy="457200"/>
          </a:xfrm>
          <a:ln algn="ctr"/>
        </p:spPr>
        <p:txBody>
          <a:bodyPr lIns="91424" tIns="45711" rIns="91424" bIns="45711" anchor="ctr"/>
          <a:lstStyle>
            <a:lvl1pPr algn="l">
              <a:defRPr sz="1200" b="1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r>
              <a:rPr lang="en-US"/>
              <a:t>| Session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9" y="875768"/>
            <a:ext cx="8226425" cy="487574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 marL="1542790" indent="-171421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689" y="228601"/>
            <a:ext cx="8226425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7687" y="600076"/>
            <a:ext cx="8229600" cy="2667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396808" indent="0">
              <a:buNone/>
              <a:defRPr/>
            </a:lvl2pPr>
            <a:lvl3pPr marL="742825" indent="0">
              <a:buNone/>
              <a:defRPr/>
            </a:lvl3pPr>
            <a:lvl4pPr marL="1087254" indent="0">
              <a:buNone/>
              <a:defRPr/>
            </a:lvl4pPr>
            <a:lvl5pPr marL="4290292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514" y="5748618"/>
            <a:ext cx="8229600" cy="358588"/>
          </a:xfrm>
        </p:spPr>
        <p:txBody>
          <a:bodyPr anchor="b"/>
          <a:lstStyle>
            <a:lvl1pPr marL="0" indent="0">
              <a:buNone/>
              <a:defRPr sz="700"/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889" y="6400800"/>
            <a:ext cx="479425" cy="457200"/>
          </a:xfrm>
        </p:spPr>
        <p:txBody>
          <a:bodyPr lIns="91424" tIns="45711" rIns="91424" bIns="45711" anchor="ctr"/>
          <a:lstStyle>
            <a:lvl1pPr algn="r">
              <a:defRPr sz="1200" b="1" i="0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fld id="{8380E6D3-17E1-4104-B402-FEE50C162E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3"/>
          </p:nvPr>
        </p:nvSpPr>
        <p:spPr>
          <a:xfrm>
            <a:off x="4657726" y="6400800"/>
            <a:ext cx="3724275" cy="457200"/>
          </a:xfrm>
          <a:ln algn="ctr"/>
        </p:spPr>
        <p:txBody>
          <a:bodyPr lIns="91424" tIns="45711" rIns="91424" bIns="45711" anchor="ctr"/>
          <a:lstStyle>
            <a:lvl1pPr algn="l">
              <a:defRPr sz="1200" b="1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r>
              <a:rPr lang="en-US"/>
              <a:t>| Session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9" y="875768"/>
            <a:ext cx="8226425" cy="487574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 marL="1542790" indent="-171421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689" y="228601"/>
            <a:ext cx="8226425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7687" y="600076"/>
            <a:ext cx="8229600" cy="2667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396808" indent="0">
              <a:buNone/>
              <a:defRPr/>
            </a:lvl2pPr>
            <a:lvl3pPr marL="742825" indent="0">
              <a:buNone/>
              <a:defRPr/>
            </a:lvl3pPr>
            <a:lvl4pPr marL="1087254" indent="0">
              <a:buNone/>
              <a:defRPr/>
            </a:lvl4pPr>
            <a:lvl5pPr marL="4290292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514" y="5748618"/>
            <a:ext cx="8229600" cy="358588"/>
          </a:xfrm>
        </p:spPr>
        <p:txBody>
          <a:bodyPr anchor="b"/>
          <a:lstStyle>
            <a:lvl1pPr marL="0" indent="0">
              <a:buNone/>
              <a:defRPr sz="700"/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889" y="6400800"/>
            <a:ext cx="479425" cy="457200"/>
          </a:xfrm>
        </p:spPr>
        <p:txBody>
          <a:bodyPr lIns="91424" tIns="45711" rIns="91424" bIns="45711" anchor="ctr"/>
          <a:lstStyle>
            <a:lvl1pPr algn="r">
              <a:defRPr sz="1200" b="1" i="0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fld id="{A7B78418-2675-4AEB-843A-A913D4360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3"/>
          </p:nvPr>
        </p:nvSpPr>
        <p:spPr>
          <a:xfrm>
            <a:off x="4657726" y="6400800"/>
            <a:ext cx="3724275" cy="457200"/>
          </a:xfrm>
          <a:ln algn="ctr"/>
        </p:spPr>
        <p:txBody>
          <a:bodyPr lIns="91424" tIns="45711" rIns="91424" bIns="45711" anchor="ctr"/>
          <a:lstStyle>
            <a:lvl1pPr algn="l">
              <a:defRPr sz="1200" b="1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r>
              <a:rPr lang="en-US"/>
              <a:t>| Session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9" y="875768"/>
            <a:ext cx="8226425" cy="487574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 marL="1542790" indent="-171421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689" y="228601"/>
            <a:ext cx="8226425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7687" y="600076"/>
            <a:ext cx="8229600" cy="2667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396808" indent="0">
              <a:buNone/>
              <a:defRPr/>
            </a:lvl2pPr>
            <a:lvl3pPr marL="742825" indent="0">
              <a:buNone/>
              <a:defRPr/>
            </a:lvl3pPr>
            <a:lvl4pPr marL="1087254" indent="0">
              <a:buNone/>
              <a:defRPr/>
            </a:lvl4pPr>
            <a:lvl5pPr marL="4290292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514" y="5748618"/>
            <a:ext cx="8229600" cy="358588"/>
          </a:xfrm>
        </p:spPr>
        <p:txBody>
          <a:bodyPr anchor="b"/>
          <a:lstStyle>
            <a:lvl1pPr marL="0" indent="0">
              <a:buNone/>
              <a:defRPr sz="700"/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889" y="6400800"/>
            <a:ext cx="479425" cy="457200"/>
          </a:xfrm>
        </p:spPr>
        <p:txBody>
          <a:bodyPr lIns="91424" tIns="45711" rIns="91424" bIns="45711" anchor="ctr"/>
          <a:lstStyle>
            <a:lvl1pPr algn="r">
              <a:defRPr sz="1200" b="1" i="0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fld id="{4B94DCF7-E340-4E5A-88F7-83DDECC89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3"/>
          </p:nvPr>
        </p:nvSpPr>
        <p:spPr>
          <a:xfrm>
            <a:off x="4657726" y="6400800"/>
            <a:ext cx="3724275" cy="457200"/>
          </a:xfrm>
          <a:ln algn="ctr"/>
        </p:spPr>
        <p:txBody>
          <a:bodyPr lIns="91424" tIns="45711" rIns="91424" bIns="45711" anchor="ctr"/>
          <a:lstStyle>
            <a:lvl1pPr algn="l">
              <a:defRPr sz="1200" b="1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r>
              <a:rPr lang="en-US"/>
              <a:t>| Session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9" y="875768"/>
            <a:ext cx="8226425" cy="487574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 marL="1542790" indent="-171421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689" y="228601"/>
            <a:ext cx="8226425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7687" y="600076"/>
            <a:ext cx="8229600" cy="2667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396808" indent="0">
              <a:buNone/>
              <a:defRPr/>
            </a:lvl2pPr>
            <a:lvl3pPr marL="742825" indent="0">
              <a:buNone/>
              <a:defRPr/>
            </a:lvl3pPr>
            <a:lvl4pPr marL="1087254" indent="0">
              <a:buNone/>
              <a:defRPr/>
            </a:lvl4pPr>
            <a:lvl5pPr marL="4290292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514" y="5748618"/>
            <a:ext cx="8229600" cy="358588"/>
          </a:xfrm>
        </p:spPr>
        <p:txBody>
          <a:bodyPr anchor="b"/>
          <a:lstStyle>
            <a:lvl1pPr marL="0" indent="0">
              <a:buNone/>
              <a:defRPr sz="700"/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889" y="6400800"/>
            <a:ext cx="479425" cy="457200"/>
          </a:xfrm>
        </p:spPr>
        <p:txBody>
          <a:bodyPr lIns="91424" tIns="45711" rIns="91424" bIns="45711" anchor="ctr"/>
          <a:lstStyle>
            <a:lvl1pPr algn="r">
              <a:defRPr sz="1200" b="1" i="0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fld id="{5B34F7B2-48F8-442E-9122-2E304D5F6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3"/>
          </p:nvPr>
        </p:nvSpPr>
        <p:spPr>
          <a:xfrm>
            <a:off x="4657726" y="6400800"/>
            <a:ext cx="3724275" cy="457200"/>
          </a:xfrm>
          <a:ln algn="ctr"/>
        </p:spPr>
        <p:txBody>
          <a:bodyPr lIns="91424" tIns="45711" rIns="91424" bIns="45711" anchor="ctr"/>
          <a:lstStyle>
            <a:lvl1pPr algn="l">
              <a:defRPr sz="1200" b="1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r>
              <a:rPr lang="en-US"/>
              <a:t>| Session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9" y="875768"/>
            <a:ext cx="8226425" cy="487574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 marL="1542790" indent="-171421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689" y="228601"/>
            <a:ext cx="8226425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7687" y="600076"/>
            <a:ext cx="8229600" cy="2667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396808" indent="0">
              <a:buNone/>
              <a:defRPr/>
            </a:lvl2pPr>
            <a:lvl3pPr marL="742825" indent="0">
              <a:buNone/>
              <a:defRPr/>
            </a:lvl3pPr>
            <a:lvl4pPr marL="1087254" indent="0">
              <a:buNone/>
              <a:defRPr/>
            </a:lvl4pPr>
            <a:lvl5pPr marL="4290292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514" y="5748618"/>
            <a:ext cx="8229600" cy="358588"/>
          </a:xfrm>
        </p:spPr>
        <p:txBody>
          <a:bodyPr anchor="b"/>
          <a:lstStyle>
            <a:lvl1pPr marL="0" indent="0">
              <a:buNone/>
              <a:defRPr sz="700"/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889" y="6400800"/>
            <a:ext cx="479425" cy="457200"/>
          </a:xfrm>
        </p:spPr>
        <p:txBody>
          <a:bodyPr lIns="91424" tIns="45711" rIns="91424" bIns="45711" anchor="ctr"/>
          <a:lstStyle>
            <a:lvl1pPr algn="r">
              <a:defRPr sz="1200" b="1" i="0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fld id="{E9B8178C-6315-412E-86A2-DE7C39023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3"/>
          </p:nvPr>
        </p:nvSpPr>
        <p:spPr>
          <a:xfrm>
            <a:off x="4657726" y="6400800"/>
            <a:ext cx="3724275" cy="457200"/>
          </a:xfrm>
          <a:ln algn="ctr"/>
        </p:spPr>
        <p:txBody>
          <a:bodyPr lIns="91424" tIns="45711" rIns="91424" bIns="45711" anchor="ctr"/>
          <a:lstStyle>
            <a:lvl1pPr algn="l">
              <a:defRPr sz="1200" b="1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r>
              <a:rPr lang="en-US"/>
              <a:t>| Session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72FE-2AC9-41B6-BAAA-BF31BCEA34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F72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Municipal Securities Rulemaking Board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9" y="875768"/>
            <a:ext cx="8226425" cy="487574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 marL="1542790" indent="-171421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689" y="228601"/>
            <a:ext cx="8226425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7687" y="600076"/>
            <a:ext cx="8229600" cy="2667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396808" indent="0">
              <a:buNone/>
              <a:defRPr/>
            </a:lvl2pPr>
            <a:lvl3pPr marL="742825" indent="0">
              <a:buNone/>
              <a:defRPr/>
            </a:lvl3pPr>
            <a:lvl4pPr marL="1087254" indent="0">
              <a:buNone/>
              <a:defRPr/>
            </a:lvl4pPr>
            <a:lvl5pPr marL="4290292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514" y="5748618"/>
            <a:ext cx="8229600" cy="358588"/>
          </a:xfrm>
        </p:spPr>
        <p:txBody>
          <a:bodyPr anchor="b"/>
          <a:lstStyle>
            <a:lvl1pPr marL="0" indent="0">
              <a:buNone/>
              <a:defRPr sz="700"/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889" y="6400800"/>
            <a:ext cx="479425" cy="457200"/>
          </a:xfrm>
        </p:spPr>
        <p:txBody>
          <a:bodyPr lIns="91424" tIns="45711" rIns="91424" bIns="45711" anchor="ctr"/>
          <a:lstStyle>
            <a:lvl1pPr algn="r">
              <a:defRPr sz="1200" b="1" i="0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fld id="{EBD6144D-68E4-4130-99CF-156BA2132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3"/>
          </p:nvPr>
        </p:nvSpPr>
        <p:spPr>
          <a:xfrm>
            <a:off x="4657726" y="6400800"/>
            <a:ext cx="3724275" cy="457200"/>
          </a:xfrm>
          <a:ln algn="ctr"/>
        </p:spPr>
        <p:txBody>
          <a:bodyPr lIns="91424" tIns="45711" rIns="91424" bIns="45711" anchor="ctr"/>
          <a:lstStyle>
            <a:lvl1pPr algn="l">
              <a:defRPr sz="1200" b="1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r>
              <a:rPr lang="en-US"/>
              <a:t>| Session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9" y="875768"/>
            <a:ext cx="8226425" cy="487574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 marL="1542790" indent="-171421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689" y="228601"/>
            <a:ext cx="8226425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7687" y="600076"/>
            <a:ext cx="8229600" cy="2667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396808" indent="0">
              <a:buNone/>
              <a:defRPr/>
            </a:lvl2pPr>
            <a:lvl3pPr marL="742825" indent="0">
              <a:buNone/>
              <a:defRPr/>
            </a:lvl3pPr>
            <a:lvl4pPr marL="1087254" indent="0">
              <a:buNone/>
              <a:defRPr/>
            </a:lvl4pPr>
            <a:lvl5pPr marL="4290292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514" y="5748618"/>
            <a:ext cx="8229600" cy="358588"/>
          </a:xfrm>
        </p:spPr>
        <p:txBody>
          <a:bodyPr anchor="b"/>
          <a:lstStyle>
            <a:lvl1pPr marL="0" indent="0">
              <a:buNone/>
              <a:defRPr sz="700"/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889" y="6400800"/>
            <a:ext cx="479425" cy="457200"/>
          </a:xfrm>
        </p:spPr>
        <p:txBody>
          <a:bodyPr lIns="91424" tIns="45711" rIns="91424" bIns="45711" anchor="ctr"/>
          <a:lstStyle>
            <a:lvl1pPr algn="r">
              <a:defRPr sz="1200" b="1" i="0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fld id="{BED2DB02-DD38-41EF-843B-187C95E52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3"/>
          </p:nvPr>
        </p:nvSpPr>
        <p:spPr>
          <a:xfrm>
            <a:off x="4657726" y="6400800"/>
            <a:ext cx="3724275" cy="457200"/>
          </a:xfrm>
          <a:ln algn="ctr"/>
        </p:spPr>
        <p:txBody>
          <a:bodyPr lIns="91424" tIns="45711" rIns="91424" bIns="45711" anchor="ctr"/>
          <a:lstStyle>
            <a:lvl1pPr algn="l">
              <a:defRPr sz="1200" b="1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r>
              <a:rPr lang="en-US"/>
              <a:t>| Session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9" y="875768"/>
            <a:ext cx="8226425" cy="487574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 marL="1542790" indent="-171421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689" y="228601"/>
            <a:ext cx="8226425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7687" y="600076"/>
            <a:ext cx="8229600" cy="266700"/>
          </a:xfrm>
        </p:spPr>
        <p:txBody>
          <a:bodyPr lIns="0" tIns="0" rIns="0" bIns="0" anchor="ctr" anchorCtr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396808" indent="0">
              <a:buNone/>
              <a:defRPr/>
            </a:lvl2pPr>
            <a:lvl3pPr marL="742825" indent="0">
              <a:buNone/>
              <a:defRPr/>
            </a:lvl3pPr>
            <a:lvl4pPr marL="1087254" indent="0">
              <a:buNone/>
              <a:defRPr/>
            </a:lvl4pPr>
            <a:lvl5pPr marL="4290292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0455" y="6400800"/>
            <a:ext cx="47985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1" rIns="91424" bIns="45711" numCol="1" anchor="ctr" anchorCtr="0" compatLnSpc="1">
            <a:prstTxWarp prst="textNoShape">
              <a:avLst/>
            </a:prstTxWarp>
          </a:bodyPr>
          <a:lstStyle>
            <a:lvl1pPr algn="r">
              <a:defRPr sz="1200" b="1" i="0">
                <a:solidFill>
                  <a:srgbClr val="1F5F3F"/>
                </a:solidFill>
              </a:defRPr>
            </a:lvl1pPr>
          </a:lstStyle>
          <a:p>
            <a:fld id="{A1ACDF22-1318-4FDE-ADFC-185E7775EB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57534" y="6400800"/>
            <a:ext cx="372446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24" tIns="45711" rIns="91424" bIns="45711" numCol="1" anchor="ctr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1F5F3F"/>
                </a:solidFill>
              </a:defRPr>
            </a:lvl1pPr>
          </a:lstStyle>
          <a:p>
            <a:r>
              <a:rPr lang="en-US" smtClean="0"/>
              <a:t>| Session 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514" y="5748618"/>
            <a:ext cx="8229600" cy="358588"/>
          </a:xfrm>
        </p:spPr>
        <p:txBody>
          <a:bodyPr anchor="b" anchorCtr="0"/>
          <a:lstStyle>
            <a:lvl1pPr marL="0" indent="0">
              <a:buNone/>
              <a:defRPr sz="70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9" y="875768"/>
            <a:ext cx="8226425" cy="487574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 marL="1542790" indent="-171421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689" y="228601"/>
            <a:ext cx="8226425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7687" y="600076"/>
            <a:ext cx="8229600" cy="266700"/>
          </a:xfrm>
        </p:spPr>
        <p:txBody>
          <a:bodyPr lIns="0" tIns="0" rIns="0" bIns="0" anchor="ctr" anchorCtr="0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396808" indent="0">
              <a:buNone/>
              <a:defRPr/>
            </a:lvl2pPr>
            <a:lvl3pPr marL="742825" indent="0">
              <a:buNone/>
              <a:defRPr/>
            </a:lvl3pPr>
            <a:lvl4pPr marL="1087254" indent="0">
              <a:buNone/>
              <a:defRPr/>
            </a:lvl4pPr>
            <a:lvl5pPr marL="4290292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70455" y="6400800"/>
            <a:ext cx="47985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1" rIns="91424" bIns="45711" numCol="1" anchor="ctr" anchorCtr="0" compatLnSpc="1">
            <a:prstTxWarp prst="textNoShape">
              <a:avLst/>
            </a:prstTxWarp>
          </a:bodyPr>
          <a:lstStyle>
            <a:lvl1pPr algn="r">
              <a:defRPr sz="1200" b="1" i="0">
                <a:solidFill>
                  <a:srgbClr val="1F5F3F"/>
                </a:solidFill>
              </a:defRPr>
            </a:lvl1pPr>
          </a:lstStyle>
          <a:p>
            <a:fld id="{A1ACDF22-1318-4FDE-ADFC-185E7775EB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57534" y="6400800"/>
            <a:ext cx="372446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24" tIns="45711" rIns="91424" bIns="45711" numCol="1" anchor="ctr" anchorCtr="0" compatLnSpc="1">
            <a:prstTxWarp prst="textNoShape">
              <a:avLst/>
            </a:prstTxWarp>
          </a:bodyPr>
          <a:lstStyle>
            <a:lvl1pPr algn="l">
              <a:defRPr sz="1200" b="1">
                <a:solidFill>
                  <a:srgbClr val="1F5F3F"/>
                </a:solidFill>
              </a:defRPr>
            </a:lvl1pPr>
          </a:lstStyle>
          <a:p>
            <a:r>
              <a:rPr lang="en-US" smtClean="0"/>
              <a:t>| Session 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514" y="5748618"/>
            <a:ext cx="8229600" cy="358588"/>
          </a:xfrm>
        </p:spPr>
        <p:txBody>
          <a:bodyPr anchor="b" anchorCtr="0"/>
          <a:lstStyle>
            <a:lvl1pPr marL="0" indent="0">
              <a:buNone/>
              <a:defRPr sz="700"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9" y="875768"/>
            <a:ext cx="8226425" cy="487574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 marL="1542790" indent="-171421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689" y="228601"/>
            <a:ext cx="8226425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7687" y="600076"/>
            <a:ext cx="8229600" cy="2667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396808" indent="0">
              <a:buNone/>
              <a:defRPr/>
            </a:lvl2pPr>
            <a:lvl3pPr marL="742825" indent="0">
              <a:buNone/>
              <a:defRPr/>
            </a:lvl3pPr>
            <a:lvl4pPr marL="1087254" indent="0">
              <a:buNone/>
              <a:defRPr/>
            </a:lvl4pPr>
            <a:lvl5pPr marL="4290292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514" y="5748618"/>
            <a:ext cx="8229600" cy="358588"/>
          </a:xfrm>
        </p:spPr>
        <p:txBody>
          <a:bodyPr anchor="b"/>
          <a:lstStyle>
            <a:lvl1pPr marL="0" indent="0">
              <a:buNone/>
              <a:defRPr sz="700"/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889" y="6400800"/>
            <a:ext cx="479425" cy="457200"/>
          </a:xfrm>
        </p:spPr>
        <p:txBody>
          <a:bodyPr lIns="91424" tIns="45711" rIns="91424" bIns="45711" anchor="ctr"/>
          <a:lstStyle>
            <a:lvl1pPr algn="r">
              <a:defRPr sz="1200" b="1" i="0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fld id="{C6FDF74C-8F38-4235-9D3B-1B68F624F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3"/>
          </p:nvPr>
        </p:nvSpPr>
        <p:spPr>
          <a:xfrm>
            <a:off x="4657726" y="6400800"/>
            <a:ext cx="3724275" cy="457200"/>
          </a:xfrm>
          <a:ln algn="ctr"/>
        </p:spPr>
        <p:txBody>
          <a:bodyPr lIns="91424" tIns="45711" rIns="91424" bIns="45711" anchor="ctr"/>
          <a:lstStyle>
            <a:lvl1pPr algn="l">
              <a:defRPr sz="1200" b="1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r>
              <a:rPr lang="en-US"/>
              <a:t>| Session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9" y="875768"/>
            <a:ext cx="8226425" cy="4875747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sz="2000"/>
            </a:lvl1pPr>
            <a:lvl2pPr>
              <a:spcBef>
                <a:spcPts val="0"/>
              </a:spcBef>
              <a:spcAft>
                <a:spcPts val="600"/>
              </a:spcAft>
              <a:defRPr sz="1600"/>
            </a:lvl2pPr>
            <a:lvl3pPr>
              <a:spcBef>
                <a:spcPts val="0"/>
              </a:spcBef>
              <a:spcAft>
                <a:spcPts val="600"/>
              </a:spcAft>
              <a:defRPr sz="1600"/>
            </a:lvl3pPr>
            <a:lvl4pPr>
              <a:spcBef>
                <a:spcPts val="0"/>
              </a:spcBef>
              <a:spcAft>
                <a:spcPts val="600"/>
              </a:spcAft>
              <a:defRPr sz="1400"/>
            </a:lvl4pPr>
            <a:lvl5pPr marL="1542790" indent="-171421">
              <a:spcBef>
                <a:spcPts val="0"/>
              </a:spcBef>
              <a:spcAft>
                <a:spcPts val="600"/>
              </a:spcAft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689" y="228601"/>
            <a:ext cx="8226425" cy="3657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47687" y="600076"/>
            <a:ext cx="8229600" cy="2667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396808" indent="0">
              <a:buNone/>
              <a:defRPr/>
            </a:lvl2pPr>
            <a:lvl3pPr marL="742825" indent="0">
              <a:buNone/>
              <a:defRPr/>
            </a:lvl3pPr>
            <a:lvl4pPr marL="1087254" indent="0">
              <a:buNone/>
              <a:defRPr/>
            </a:lvl4pPr>
            <a:lvl5pPr marL="4290292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44514" y="5748618"/>
            <a:ext cx="8229600" cy="358588"/>
          </a:xfrm>
        </p:spPr>
        <p:txBody>
          <a:bodyPr anchor="b"/>
          <a:lstStyle>
            <a:lvl1pPr marL="0" indent="0">
              <a:buNone/>
              <a:defRPr sz="700"/>
            </a:lvl1pPr>
          </a:lstStyle>
          <a:p>
            <a:pPr lvl="0"/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70889" y="6400800"/>
            <a:ext cx="479425" cy="457200"/>
          </a:xfrm>
        </p:spPr>
        <p:txBody>
          <a:bodyPr lIns="91424" tIns="45711" rIns="91424" bIns="45711" anchor="ctr"/>
          <a:lstStyle>
            <a:lvl1pPr algn="r">
              <a:defRPr sz="1200" b="1" i="0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fld id="{6D463C77-8CCB-4F7E-8F7B-77854507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3"/>
          </p:nvPr>
        </p:nvSpPr>
        <p:spPr>
          <a:xfrm>
            <a:off x="4657726" y="6400800"/>
            <a:ext cx="3724275" cy="457200"/>
          </a:xfrm>
          <a:ln algn="ctr"/>
        </p:spPr>
        <p:txBody>
          <a:bodyPr lIns="91424" tIns="45711" rIns="91424" bIns="45711" anchor="ctr"/>
          <a:lstStyle>
            <a:lvl1pPr algn="l">
              <a:defRPr sz="1200" b="1">
                <a:solidFill>
                  <a:srgbClr val="1F5F3F"/>
                </a:solidFill>
              </a:defRPr>
            </a:lvl1pPr>
          </a:lstStyle>
          <a:p>
            <a:pPr>
              <a:defRPr/>
            </a:pPr>
            <a:r>
              <a:rPr lang="en-US"/>
              <a:t>| Session 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A3443-3831-41C2-BDA7-40839520638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F72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Municipal Securities Rulemaking Board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F5D1A-E2AC-4DA7-8BFF-209E332DC5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F72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Municipal Securities Rulemaking Board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F15BD-89E2-41DD-AE3D-CB810261D1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F72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Municipal Securities Rulemaking Board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07F31-0711-4BD3-BD54-51F9A56F7D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F72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Municipal Securities Rulemaking Board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D5C96-3CD9-433B-9BCD-5E40418E1F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F72"/>
              </a:solidFill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Municipal Securities Rulemaking Board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4EA7B-39B3-49B0-926A-2839AC76E23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F72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Municipal Securities Rulemaking Board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94124-73D6-4717-8BCF-93D796A992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3F72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Municipal Securities Rulemaking Board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109538" y="109538"/>
            <a:ext cx="8915400" cy="6629400"/>
          </a:xfrm>
          <a:prstGeom prst="rect">
            <a:avLst/>
          </a:prstGeom>
          <a:noFill/>
          <a:ln w="12700">
            <a:solidFill>
              <a:srgbClr val="A99D95"/>
            </a:solidFill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228600" y="228600"/>
            <a:ext cx="7086600" cy="1371600"/>
          </a:xfrm>
          <a:prstGeom prst="rect">
            <a:avLst/>
          </a:prstGeom>
          <a:solidFill>
            <a:srgbClr val="003F72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4" y="455614"/>
            <a:ext cx="5792787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 flipH="1">
            <a:off x="7391400" y="228600"/>
            <a:ext cx="1524000" cy="1371600"/>
          </a:xfrm>
          <a:prstGeom prst="rect">
            <a:avLst/>
          </a:prstGeom>
          <a:solidFill>
            <a:srgbClr val="003F72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" name="Picture 13" descr="MSRB logo_KO"/>
          <p:cNvPicPr>
            <a:picLocks noChangeAspect="1" noChangeArrowheads="1"/>
          </p:cNvPicPr>
          <p:nvPr userDrawn="1"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540625" y="654051"/>
            <a:ext cx="12255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Rectangle 14"/>
          <p:cNvSpPr>
            <a:spLocks noChangeArrowheads="1"/>
          </p:cNvSpPr>
          <p:nvPr userDrawn="1"/>
        </p:nvSpPr>
        <p:spPr bwMode="auto">
          <a:xfrm>
            <a:off x="7391400" y="1490664"/>
            <a:ext cx="1527175" cy="109537"/>
          </a:xfrm>
          <a:prstGeom prst="rect">
            <a:avLst/>
          </a:prstGeom>
          <a:solidFill>
            <a:srgbClr val="72BF44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 userDrawn="1"/>
        </p:nvSpPr>
        <p:spPr bwMode="auto">
          <a:xfrm>
            <a:off x="457200" y="6324600"/>
            <a:ext cx="502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914401" y="6400800"/>
            <a:ext cx="7997825" cy="228600"/>
          </a:xfrm>
          <a:prstGeom prst="rect">
            <a:avLst/>
          </a:prstGeom>
          <a:solidFill>
            <a:srgbClr val="003F72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0" y="644525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AD5A0E-588F-4570-AD0F-2BAA5F9EF586}" type="slidenum">
              <a:rPr lang="en-US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3F72"/>
              </a:solidFill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1" y="6445250"/>
            <a:ext cx="541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Municipal Securities Rulemaking Board</a:t>
            </a:r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228600" y="6400800"/>
            <a:ext cx="609600" cy="228600"/>
          </a:xfrm>
          <a:prstGeom prst="rect">
            <a:avLst/>
          </a:prstGeom>
          <a:solidFill>
            <a:srgbClr val="72BF44"/>
          </a:solidFill>
          <a:ln w="9525">
            <a:noFill/>
            <a:miter lim="800000"/>
            <a:headEnd/>
            <a:tailEnd/>
          </a:ln>
        </p:spPr>
        <p:txBody>
          <a:bodyPr wrap="none" lIns="91435" tIns="45718" rIns="91435" bIns="4571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6" r:id="rId14"/>
    <p:sldLayoutId id="2147483678" r:id="rId15"/>
    <p:sldLayoutId id="2147483679" r:id="rId16"/>
    <p:sldLayoutId id="2147483681" r:id="rId17"/>
    <p:sldLayoutId id="2147483682" r:id="rId18"/>
    <p:sldLayoutId id="2147483683" r:id="rId19"/>
    <p:sldLayoutId id="2147483684" r:id="rId20"/>
    <p:sldLayoutId id="2147483689" r:id="rId21"/>
    <p:sldLayoutId id="2147483691" r:id="rId22"/>
    <p:sldLayoutId id="2147483692" r:id="rId23"/>
    <p:sldLayoutId id="2147483697" r:id="rId24"/>
    <p:sldLayoutId id="2147483698" r:id="rId2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5pPr>
      <a:lvl6pPr marL="457177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6pPr>
      <a:lvl7pPr marL="914353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7pPr>
      <a:lvl8pPr marL="137153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8pPr>
      <a:lvl9pPr marL="1828706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" charset="0"/>
          <a:ea typeface="Geneva" charset="-128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lr>
          <a:srgbClr val="72BF44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lr>
          <a:srgbClr val="72BF44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085795" indent="-228588" algn="l" rtl="0" eaLnBrk="0" fontAlgn="base" hangingPunct="0">
        <a:spcBef>
          <a:spcPct val="20000"/>
        </a:spcBef>
        <a:spcAft>
          <a:spcPct val="0"/>
        </a:spcAft>
        <a:buClr>
          <a:srgbClr val="72BF44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428677" indent="-228588" algn="l" rtl="0" eaLnBrk="0" fontAlgn="base" hangingPunct="0">
        <a:spcBef>
          <a:spcPct val="20000"/>
        </a:spcBef>
        <a:spcAft>
          <a:spcPct val="0"/>
        </a:spcAft>
        <a:buClr>
          <a:srgbClr val="72BF44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771560" indent="-228588" algn="l" rtl="0" eaLnBrk="0" fontAlgn="base" hangingPunct="0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228736" indent="-228588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685912" indent="-228588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143089" indent="-228588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600266" indent="-228588" algn="l" rtl="0" fontAlgn="base">
        <a:spcBef>
          <a:spcPct val="20000"/>
        </a:spcBef>
        <a:spcAft>
          <a:spcPct val="0"/>
        </a:spcAft>
        <a:buClr>
          <a:srgbClr val="72BF44"/>
        </a:buClr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rb.org/Home/News-and-Events/Online-Training.aspx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srb.org/" TargetMode="External"/><Relationship Id="rId5" Type="http://schemas.openxmlformats.org/officeDocument/2006/relationships/hyperlink" Target="http://www.msrb.org/msrb1/Training-Tutorials.asp?section=1&amp;video=1" TargetMode="External"/><Relationship Id="rId4" Type="http://schemas.openxmlformats.org/officeDocument/2006/relationships/hyperlink" Target="http://www.msrb.org/msrb1/Training-Tutorials.asp?section=1&amp;video=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msrb.org/msrb1/pdfs/SECRule15c2-12.pdf" TargetMode="Externa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/>
          </p:cNvSpPr>
          <p:nvPr/>
        </p:nvSpPr>
        <p:spPr bwMode="auto">
          <a:xfrm>
            <a:off x="227707" y="227707"/>
            <a:ext cx="8687470" cy="6401470"/>
          </a:xfrm>
          <a:prstGeom prst="rect">
            <a:avLst/>
          </a:prstGeom>
          <a:solidFill>
            <a:srgbClr val="003F72"/>
          </a:solidFill>
          <a:ln w="9525">
            <a:noFill/>
            <a:round/>
            <a:headEnd/>
            <a:tailEnd/>
          </a:ln>
        </p:spPr>
        <p:txBody>
          <a:bodyPr lIns="50284" tIns="50284" rIns="50284" bIns="50284" anchor="ctr"/>
          <a:lstStyle/>
          <a:p>
            <a:endParaRPr lang="en-US" dirty="0"/>
          </a:p>
        </p:txBody>
      </p:sp>
      <p:pic>
        <p:nvPicPr>
          <p:cNvPr id="2051" name="Picture 2" descr="MSRB_Brid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353" y="227708"/>
            <a:ext cx="2514824" cy="4416847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052" name="Rectangle 3"/>
          <p:cNvSpPr>
            <a:spLocks/>
          </p:cNvSpPr>
          <p:nvPr/>
        </p:nvSpPr>
        <p:spPr bwMode="auto">
          <a:xfrm>
            <a:off x="227708" y="2361902"/>
            <a:ext cx="6172646" cy="152362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50284" tIns="50284" rIns="50284" bIns="50284" anchor="ctr"/>
          <a:lstStyle/>
          <a:p>
            <a:endParaRPr lang="en-US" dirty="0"/>
          </a:p>
        </p:txBody>
      </p:sp>
      <p:sp>
        <p:nvSpPr>
          <p:cNvPr id="2053" name="Rectangle 4"/>
          <p:cNvSpPr>
            <a:spLocks/>
          </p:cNvSpPr>
          <p:nvPr/>
        </p:nvSpPr>
        <p:spPr bwMode="auto">
          <a:xfrm>
            <a:off x="227707" y="3885530"/>
            <a:ext cx="6170414" cy="762372"/>
          </a:xfrm>
          <a:prstGeom prst="rect">
            <a:avLst/>
          </a:prstGeom>
          <a:solidFill>
            <a:srgbClr val="72BF44"/>
          </a:solidFill>
          <a:ln w="9525">
            <a:noFill/>
            <a:round/>
            <a:headEnd/>
            <a:tailEnd/>
          </a:ln>
        </p:spPr>
        <p:txBody>
          <a:bodyPr lIns="50284" tIns="50284" rIns="50284" bIns="50284" anchor="ctr"/>
          <a:lstStyle/>
          <a:p>
            <a:endParaRPr lang="en-US" dirty="0"/>
          </a:p>
        </p:txBody>
      </p:sp>
      <p:sp>
        <p:nvSpPr>
          <p:cNvPr id="2054" name="Rectangle 5"/>
          <p:cNvSpPr>
            <a:spLocks/>
          </p:cNvSpPr>
          <p:nvPr/>
        </p:nvSpPr>
        <p:spPr bwMode="auto">
          <a:xfrm>
            <a:off x="109537" y="109582"/>
            <a:ext cx="8915177" cy="6629177"/>
          </a:xfrm>
          <a:prstGeom prst="rect">
            <a:avLst/>
          </a:prstGeom>
          <a:solidFill>
            <a:srgbClr val="000000">
              <a:alpha val="0"/>
            </a:srgbClr>
          </a:solidFill>
          <a:ln w="18062">
            <a:solidFill>
              <a:srgbClr val="A99D95"/>
            </a:solidFill>
            <a:round/>
            <a:headEnd/>
            <a:tailEnd/>
          </a:ln>
        </p:spPr>
        <p:txBody>
          <a:bodyPr lIns="50284" tIns="50284" rIns="50284" bIns="50284" anchor="ctr"/>
          <a:lstStyle/>
          <a:p>
            <a:endParaRPr lang="en-US" dirty="0"/>
          </a:p>
        </p:txBody>
      </p:sp>
      <p:pic>
        <p:nvPicPr>
          <p:cNvPr id="2055" name="Picture 6" descr="REVERSEDMSRB_WTAG.png"/>
          <p:cNvPicPr>
            <a:picLocks noChangeAspect="1"/>
          </p:cNvPicPr>
          <p:nvPr/>
        </p:nvPicPr>
        <p:blipFill>
          <a:blip r:embed="rId4" cstate="print"/>
          <a:srcRect l="6940" t="4512" r="6938" b="4514"/>
          <a:stretch>
            <a:fillRect/>
          </a:stretch>
        </p:blipFill>
        <p:spPr bwMode="auto">
          <a:xfrm>
            <a:off x="6552158" y="4704830"/>
            <a:ext cx="2240236" cy="1819424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2056" name="Rectangle 7"/>
          <p:cNvSpPr>
            <a:spLocks/>
          </p:cNvSpPr>
          <p:nvPr/>
        </p:nvSpPr>
        <p:spPr bwMode="auto">
          <a:xfrm>
            <a:off x="6400353" y="6516657"/>
            <a:ext cx="2514824" cy="109389"/>
          </a:xfrm>
          <a:prstGeom prst="rect">
            <a:avLst/>
          </a:prstGeom>
          <a:solidFill>
            <a:srgbClr val="72BF44"/>
          </a:solidFill>
          <a:ln w="9525">
            <a:noFill/>
            <a:round/>
            <a:headEnd/>
            <a:tailEnd/>
          </a:ln>
        </p:spPr>
        <p:txBody>
          <a:bodyPr lIns="50284" tIns="50284" rIns="50284" bIns="50284" anchor="ctr"/>
          <a:lstStyle/>
          <a:p>
            <a:endParaRPr lang="en-US" dirty="0"/>
          </a:p>
        </p:txBody>
      </p:sp>
      <p:sp>
        <p:nvSpPr>
          <p:cNvPr id="2057" name="Rectangle 8"/>
          <p:cNvSpPr>
            <a:spLocks/>
          </p:cNvSpPr>
          <p:nvPr/>
        </p:nvSpPr>
        <p:spPr bwMode="auto">
          <a:xfrm>
            <a:off x="6324668" y="191989"/>
            <a:ext cx="109389" cy="648965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50284" tIns="50284" rIns="50284" bIns="50284" anchor="ctr"/>
          <a:lstStyle/>
          <a:p>
            <a:endParaRPr lang="en-US" dirty="0"/>
          </a:p>
        </p:txBody>
      </p:sp>
      <p:sp>
        <p:nvSpPr>
          <p:cNvPr id="2058" name="Rectangle 9"/>
          <p:cNvSpPr>
            <a:spLocks noGrp="1" noChangeArrowheads="1"/>
          </p:cNvSpPr>
          <p:nvPr>
            <p:ph type="title"/>
          </p:nvPr>
        </p:nvSpPr>
        <p:spPr>
          <a:xfrm>
            <a:off x="228600" y="2424412"/>
            <a:ext cx="6096000" cy="1156988"/>
          </a:xfrm>
        </p:spPr>
        <p:txBody>
          <a:bodyPr lIns="0" tIns="0" rIns="0" bIns="0" anchor="b"/>
          <a:lstStyle/>
          <a:p>
            <a:pPr algn="ctr" defTabSz="904025" eaLnBrk="1"/>
            <a:r>
              <a:rPr lang="en-US" dirty="0" smtClean="0">
                <a:solidFill>
                  <a:srgbClr val="003F7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Evolving Disclosure Practices and Getting the Most from EMMA</a:t>
            </a:r>
            <a:endParaRPr lang="en-US" dirty="0" smtClean="0"/>
          </a:p>
        </p:txBody>
      </p:sp>
      <p:sp>
        <p:nvSpPr>
          <p:cNvPr id="2059" name="Rectangle 10"/>
          <p:cNvSpPr>
            <a:spLocks noGrp="1" noChangeArrowheads="1"/>
          </p:cNvSpPr>
          <p:nvPr>
            <p:ph idx="1"/>
          </p:nvPr>
        </p:nvSpPr>
        <p:spPr>
          <a:xfrm>
            <a:off x="456531" y="4020593"/>
            <a:ext cx="5715000" cy="533549"/>
          </a:xfrm>
        </p:spPr>
        <p:txBody>
          <a:bodyPr lIns="0" tIns="0" rIns="0" bIns="0" anchor="t"/>
          <a:lstStyle/>
          <a:p>
            <a:pPr marL="0" indent="0" algn="ctr" defTabSz="904025" eaLnBrk="1">
              <a:spcBef>
                <a:spcPts val="352"/>
              </a:spcBef>
              <a:buNone/>
            </a:pPr>
            <a:r>
              <a:rPr lang="en-US" sz="1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California Society of Municipal Finance Officers</a:t>
            </a:r>
          </a:p>
          <a:p>
            <a:pPr marL="0" indent="0" algn="ctr" defTabSz="904025" eaLnBrk="1">
              <a:spcBef>
                <a:spcPts val="352"/>
              </a:spcBef>
              <a:buNone/>
            </a:pPr>
            <a:r>
              <a:rPr lang="en-US" sz="17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February 21, 2013</a:t>
            </a:r>
            <a:endParaRPr lang="en-US" sz="1700" dirty="0" smtClean="0"/>
          </a:p>
          <a:p>
            <a:pPr marL="0" indent="0" algn="ctr" defTabSz="904025" eaLnBrk="1">
              <a:spcBef>
                <a:spcPts val="352"/>
              </a:spcBef>
              <a:buNone/>
            </a:pPr>
            <a:endParaRPr lang="en-US" sz="1700" dirty="0" smtClean="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Continuing Disclosure</a:t>
            </a:r>
            <a:br>
              <a:rPr lang="en-US" dirty="0" smtClean="0"/>
            </a:br>
            <a:r>
              <a:rPr lang="en-US" dirty="0" smtClean="0"/>
              <a:t>Online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5234"/>
            <a:ext cx="8401050" cy="4250929"/>
          </a:xfrm>
        </p:spPr>
        <p:txBody>
          <a:bodyPr>
            <a:noAutofit/>
          </a:bodyPr>
          <a:lstStyle/>
          <a:p>
            <a:r>
              <a:rPr lang="en-US" sz="2500" dirty="0" smtClean="0"/>
              <a:t>Video tutorials are available in the </a:t>
            </a:r>
            <a:r>
              <a:rPr lang="en-US" sz="2500" dirty="0" smtClean="0">
                <a:hlinkClick r:id="rId3"/>
              </a:rPr>
              <a:t>Online Training </a:t>
            </a:r>
            <a:r>
              <a:rPr lang="en-US" sz="2500" dirty="0" smtClean="0"/>
              <a:t>section of the MSRB website</a:t>
            </a:r>
            <a:r>
              <a:rPr lang="en-US" sz="2500" b="1" dirty="0" smtClean="0"/>
              <a:t/>
            </a:r>
            <a:br>
              <a:rPr lang="en-US" sz="2500" b="1" dirty="0" smtClean="0"/>
            </a:br>
            <a:endParaRPr lang="en-US" sz="2500" b="1" dirty="0" smtClean="0"/>
          </a:p>
          <a:p>
            <a:pPr lvl="1"/>
            <a:r>
              <a:rPr lang="en-US" sz="2100" dirty="0" smtClean="0"/>
              <a:t>Continuing disclosure topics include:</a:t>
            </a:r>
            <a:br>
              <a:rPr lang="en-US" sz="2100" dirty="0" smtClean="0"/>
            </a:br>
            <a:endParaRPr lang="en-US" sz="2100" dirty="0" smtClean="0"/>
          </a:p>
          <a:p>
            <a:pPr lvl="2"/>
            <a:r>
              <a:rPr lang="en-US" sz="1700" u="sng" dirty="0" smtClean="0">
                <a:hlinkClick r:id="rId4"/>
              </a:rPr>
              <a:t>Submitting Continuing Disclosures</a:t>
            </a:r>
            <a:r>
              <a:rPr lang="en-US" sz="1700" u="sng" dirty="0" smtClean="0"/>
              <a:t/>
            </a:r>
            <a:br>
              <a:rPr lang="en-US" sz="1700" u="sng" dirty="0" smtClean="0"/>
            </a:br>
            <a:endParaRPr lang="en-US" sz="1700" u="sng" dirty="0" smtClean="0"/>
          </a:p>
          <a:p>
            <a:pPr lvl="2"/>
            <a:r>
              <a:rPr lang="en-US" sz="1700" dirty="0" smtClean="0">
                <a:hlinkClick r:id="rId5"/>
              </a:rPr>
              <a:t>Creating and Controlling Groups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endParaRPr lang="en-US" sz="2500" dirty="0" smtClean="0"/>
          </a:p>
          <a:p>
            <a:r>
              <a:rPr lang="en-US" sz="2500" dirty="0" smtClean="0"/>
              <a:t>Submission manuals also available on </a:t>
            </a:r>
            <a:r>
              <a:rPr lang="en-US" sz="2500" b="1" dirty="0" smtClean="0">
                <a:hlinkClick r:id="rId6"/>
              </a:rPr>
              <a:t>www.msrb.org</a:t>
            </a:r>
            <a:r>
              <a:rPr lang="en-US" sz="2500" b="1" dirty="0" smtClean="0"/>
              <a:t> </a:t>
            </a:r>
            <a:r>
              <a:rPr lang="en-US" sz="3000" b="1" dirty="0" smtClean="0">
                <a:solidFill>
                  <a:srgbClr val="0A355B"/>
                </a:solidFill>
              </a:rPr>
              <a:t/>
            </a:r>
            <a:br>
              <a:rPr lang="en-US" sz="3000" b="1" dirty="0" smtClean="0">
                <a:solidFill>
                  <a:srgbClr val="0A355B"/>
                </a:solidFill>
              </a:rPr>
            </a:br>
            <a:r>
              <a:rPr lang="en-US" sz="3000" b="1" dirty="0" smtClean="0">
                <a:solidFill>
                  <a:srgbClr val="0A355B"/>
                </a:solidFill>
              </a:rPr>
              <a:t/>
            </a:r>
            <a:br>
              <a:rPr lang="en-US" sz="3000" b="1" dirty="0" smtClean="0">
                <a:solidFill>
                  <a:srgbClr val="0A355B"/>
                </a:solidFill>
              </a:rPr>
            </a:br>
            <a:endParaRPr lang="en-US" sz="3000" dirty="0" smtClean="0"/>
          </a:p>
          <a:p>
            <a:pPr>
              <a:buNone/>
            </a:pPr>
            <a:endParaRPr lang="en-US" sz="2500" dirty="0"/>
          </a:p>
        </p:txBody>
      </p:sp>
      <p:pic>
        <p:nvPicPr>
          <p:cNvPr id="5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04297" y="3214689"/>
            <a:ext cx="2732484" cy="19740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6096000" y="6396038"/>
            <a:ext cx="2819400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Municipal Securities Rulemaking Board  </a:t>
            </a:r>
            <a:fld id="{8E94E176-1CD9-4DC9-8645-5DB4DCCA51C3}" type="slidenum">
              <a:rPr lang="en-US" sz="800">
                <a:solidFill>
                  <a:schemeClr val="bg1"/>
                </a:solidFill>
                <a:latin typeface="+mj-lt"/>
              </a:rPr>
              <a:pPr/>
              <a:t>10</a:t>
            </a:fld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304801" y="1752601"/>
            <a:ext cx="5486399" cy="3846513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075"/>
              </a:spcAft>
            </a:pPr>
            <a:r>
              <a:rPr lang="en-US" sz="2600" dirty="0" smtClean="0"/>
              <a:t>Free resource designed for small to mid-sized issuers</a:t>
            </a:r>
            <a:br>
              <a:rPr lang="en-US" sz="2600" dirty="0" smtClean="0"/>
            </a:br>
            <a:endParaRPr lang="en-US" sz="2600" dirty="0" smtClean="0"/>
          </a:p>
          <a:p>
            <a:pPr lvl="1">
              <a:spcBef>
                <a:spcPct val="0"/>
              </a:spcBef>
              <a:spcAft>
                <a:spcPts val="1075"/>
              </a:spcAft>
            </a:pPr>
            <a:r>
              <a:rPr lang="en-US" sz="2000" dirty="0" smtClean="0"/>
              <a:t>Videos, fact sheets and guides about the process of issuing municipal bonds and using the </a:t>
            </a:r>
            <a:r>
              <a:rPr lang="en-US" sz="2000" b="1" dirty="0" smtClean="0">
                <a:solidFill>
                  <a:srgbClr val="0A355B"/>
                </a:solidFill>
              </a:rPr>
              <a:t>EMMA®</a:t>
            </a:r>
            <a:r>
              <a:rPr lang="en-US" sz="2000" dirty="0" smtClean="0"/>
              <a:t> website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spcBef>
                <a:spcPct val="0"/>
              </a:spcBef>
              <a:spcAft>
                <a:spcPts val="1075"/>
              </a:spcAft>
            </a:pPr>
            <a:r>
              <a:rPr lang="en-US" sz="2000" dirty="0" smtClean="0"/>
              <a:t>Resources on continuing disclosures, including </a:t>
            </a:r>
            <a:r>
              <a:rPr lang="en-US" sz="2000" dirty="0" smtClean="0">
                <a:hlinkClick r:id="rId2"/>
              </a:rPr>
              <a:t>fact sheet on SEC Rule 15c2-12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1800" b="1" dirty="0" smtClean="0"/>
          </a:p>
          <a:p>
            <a:pPr lvl="1">
              <a:spcBef>
                <a:spcPct val="0"/>
              </a:spcBef>
              <a:spcAft>
                <a:spcPts val="1075"/>
              </a:spcAft>
            </a:pPr>
            <a:r>
              <a:rPr lang="en-US" sz="2000" dirty="0" smtClean="0"/>
              <a:t>New resources coming in Spring 2013</a:t>
            </a:r>
          </a:p>
        </p:txBody>
      </p:sp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304800" y="1143001"/>
            <a:ext cx="8226425" cy="365125"/>
          </a:xfrm>
        </p:spPr>
        <p:txBody>
          <a:bodyPr/>
          <a:lstStyle/>
          <a:p>
            <a:r>
              <a:rPr lang="en-US" dirty="0" smtClean="0"/>
              <a:t>State and Local Government Toolkit</a:t>
            </a:r>
          </a:p>
        </p:txBody>
      </p:sp>
      <p:pic>
        <p:nvPicPr>
          <p:cNvPr id="11" name="Content Placeholder 6" descr="toolki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324601" y="2286001"/>
            <a:ext cx="2463800" cy="35972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2773" name="TextBox 12"/>
          <p:cNvSpPr txBox="1">
            <a:spLocks noChangeArrowheads="1"/>
          </p:cNvSpPr>
          <p:nvPr/>
        </p:nvSpPr>
        <p:spPr bwMode="auto">
          <a:xfrm>
            <a:off x="6096000" y="6396039"/>
            <a:ext cx="2819400" cy="2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Municipal Securities Rulemaking Board  </a:t>
            </a:r>
            <a:fld id="{994BA484-40E2-4BA2-9D45-E7D900589FAD}" type="slidenum">
              <a:rPr lang="en-US" sz="800">
                <a:solidFill>
                  <a:schemeClr val="bg1"/>
                </a:solidFill>
              </a:rPr>
              <a:pPr/>
              <a:t>11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5614" y="455614"/>
            <a:ext cx="6859587" cy="1068387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Using the EMMA Website</a:t>
            </a: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B76D08-B8C1-4409-AAC1-E379DF8D7B9F}" type="slidenum">
              <a:rPr lang="en-US" smtClean="0">
                <a:latin typeface="Arial" pitchFamily="34" charset="0"/>
              </a:rPr>
              <a:pPr/>
              <a:t>12</a:t>
            </a:fld>
            <a:endParaRPr lang="en-US" dirty="0" smtClean="0">
              <a:solidFill>
                <a:srgbClr val="003F72"/>
              </a:solidFill>
              <a:latin typeface="Arial" pitchFamily="34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Municipal Securities Rulemaking Board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750" t="5556" r="25000" b="34683"/>
          <a:stretch>
            <a:fillRect/>
          </a:stretch>
        </p:blipFill>
        <p:spPr bwMode="auto">
          <a:xfrm>
            <a:off x="990600" y="1676401"/>
            <a:ext cx="7086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5614" y="455614"/>
            <a:ext cx="6859587" cy="1068387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Information on EMMA</a:t>
            </a:r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B76D08-B8C1-4409-AAC1-E379DF8D7B9F}" type="slidenum">
              <a:rPr lang="en-US" smtClean="0">
                <a:latin typeface="Arial" pitchFamily="34" charset="0"/>
              </a:rPr>
              <a:pPr/>
              <a:t>13</a:t>
            </a:fld>
            <a:endParaRPr lang="en-US" dirty="0" smtClean="0">
              <a:solidFill>
                <a:srgbClr val="003F72"/>
              </a:solidFill>
              <a:latin typeface="Arial" pitchFamily="34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Municipal Securities Rulemaking Board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4343400"/>
          </a:xfrm>
        </p:spPr>
        <p:txBody>
          <a:bodyPr numCol="2"/>
          <a:lstStyle/>
          <a:p>
            <a:pPr eaLnBrk="1" hangingPunct="1"/>
            <a:r>
              <a:rPr lang="en-US" dirty="0" smtClean="0"/>
              <a:t>Official statements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Advanced refunding documents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Preliminary official statements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Continuing disclosures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Real-time transaction data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Current credit ratings 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Market statistics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/>
              <a:t>Educational material and glossary</a:t>
            </a:r>
            <a:br>
              <a:rPr lang="en-US" dirty="0" smtClean="0"/>
            </a:br>
            <a:endParaRPr lang="en-US" dirty="0" smtClean="0"/>
          </a:p>
          <a:p>
            <a:pPr lvl="1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5614" y="455614"/>
            <a:ext cx="6859587" cy="1068387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Long Range Plan for MSRB Market Transparency Products</a:t>
            </a:r>
            <a:endParaRPr 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953000" cy="4343400"/>
          </a:xfrm>
        </p:spPr>
        <p:txBody>
          <a:bodyPr/>
          <a:lstStyle/>
          <a:p>
            <a:r>
              <a:rPr lang="en-US" dirty="0" smtClean="0"/>
              <a:t>Roadmap for further development of EMMA as a tool for market transparency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Ensures EMMA will remain aligned with the needs of the municipal market and responsive to changes</a:t>
            </a:r>
          </a:p>
          <a:p>
            <a:endParaRPr lang="en-US" dirty="0" smtClean="0"/>
          </a:p>
          <a:p>
            <a:r>
              <a:rPr lang="en-US" dirty="0" smtClean="0"/>
              <a:t>Published in February 2012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B76D08-B8C1-4409-AAC1-E379DF8D7B9F}" type="slidenum">
              <a:rPr lang="en-US" smtClean="0">
                <a:latin typeface="Arial" pitchFamily="34" charset="0"/>
              </a:rPr>
              <a:pPr/>
              <a:t>14</a:t>
            </a:fld>
            <a:endParaRPr lang="en-US" dirty="0" smtClean="0">
              <a:solidFill>
                <a:srgbClr val="003F72"/>
              </a:solidFill>
              <a:latin typeface="Arial" pitchFamily="34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Municipal Securities Rulemaking Board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1" y="1828800"/>
            <a:ext cx="3343587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2308622"/>
            <a:ext cx="8520111" cy="3482578"/>
          </a:xfrm>
        </p:spPr>
        <p:txBody>
          <a:bodyPr numCol="2"/>
          <a:lstStyle/>
          <a:p>
            <a:pPr marL="704674" lvl="1" indent="-306278">
              <a:defRPr/>
            </a:pPr>
            <a:r>
              <a:rPr lang="en-US" b="1" dirty="0" smtClean="0"/>
              <a:t>Enhanced search functionality </a:t>
            </a:r>
          </a:p>
          <a:p>
            <a:pPr marL="1049105" lvl="2" indent="-306278">
              <a:defRPr/>
            </a:pPr>
            <a:r>
              <a:rPr lang="en-US" dirty="0" smtClean="0">
                <a:sym typeface="Wingdings"/>
              </a:rPr>
              <a:t>New filters to search by descriptive characteristics of securities </a:t>
            </a:r>
            <a:br>
              <a:rPr lang="en-US" dirty="0" smtClean="0">
                <a:sym typeface="Wingdings"/>
              </a:rPr>
            </a:br>
            <a:endParaRPr lang="en-US" dirty="0" smtClean="0"/>
          </a:p>
          <a:p>
            <a:pPr marL="704674" lvl="1" indent="-306278">
              <a:defRPr/>
            </a:pPr>
            <a:r>
              <a:rPr lang="en-US" b="1" dirty="0" smtClean="0"/>
              <a:t>New user account options</a:t>
            </a:r>
          </a:p>
          <a:p>
            <a:pPr marL="1049105" lvl="2" indent="-306278">
              <a:defRPr/>
            </a:pPr>
            <a:r>
              <a:rPr lang="en-US" dirty="0" smtClean="0"/>
              <a:t>Customized access to EMMA features with </a:t>
            </a:r>
            <a:r>
              <a:rPr lang="en-US" dirty="0" err="1" smtClean="0"/>
              <a:t>MyEMMA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</a:t>
            </a:r>
            <a:br>
              <a:rPr lang="en-US" dirty="0" smtClean="0">
                <a:sym typeface="Wingdings"/>
              </a:rPr>
            </a:br>
            <a:endParaRPr lang="en-US" dirty="0" smtClean="0">
              <a:sym typeface="Wingdings"/>
            </a:endParaRPr>
          </a:p>
          <a:p>
            <a:pPr marL="704674" lvl="1" indent="-306278">
              <a:defRPr/>
            </a:pPr>
            <a:r>
              <a:rPr lang="en-US" b="1" dirty="0" smtClean="0"/>
              <a:t>Improved alerts functionality </a:t>
            </a:r>
          </a:p>
          <a:p>
            <a:pPr marL="1049105" lvl="2" indent="-306278">
              <a:defRPr/>
            </a:pPr>
            <a:r>
              <a:rPr lang="en-US" dirty="0" err="1" smtClean="0">
                <a:sym typeface="Wingdings"/>
              </a:rPr>
              <a:t>MyEMMA</a:t>
            </a:r>
            <a:r>
              <a:rPr lang="en-US" dirty="0" smtClean="0">
                <a:sym typeface="Wingdings"/>
              </a:rPr>
              <a:t> Alerts Dashboard for online management and viewing </a:t>
            </a:r>
            <a:br>
              <a:rPr lang="en-US" dirty="0" smtClean="0">
                <a:sym typeface="Wingdings"/>
              </a:rPr>
            </a:br>
            <a:endParaRPr lang="en-US" dirty="0" smtClean="0">
              <a:sym typeface="Wingdings"/>
            </a:endParaRPr>
          </a:p>
          <a:p>
            <a:pPr marL="704674" lvl="1" indent="-306278">
              <a:defRPr/>
            </a:pPr>
            <a:r>
              <a:rPr lang="en-US" b="1" dirty="0" smtClean="0"/>
              <a:t>Integrated display of information</a:t>
            </a:r>
          </a:p>
          <a:p>
            <a:pPr marL="1049105" lvl="2" indent="-306278">
              <a:defRPr/>
            </a:pPr>
            <a:r>
              <a:rPr lang="en-US" dirty="0" smtClean="0"/>
              <a:t>Issuer homepages 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endParaRPr lang="en-US" dirty="0" smtClean="0"/>
          </a:p>
          <a:p>
            <a:pPr marL="704674" lvl="1" indent="-306278">
              <a:defRPr/>
            </a:pPr>
            <a:r>
              <a:rPr lang="en-US" b="1" dirty="0" smtClean="0"/>
              <a:t>Central transparency platform</a:t>
            </a:r>
          </a:p>
          <a:p>
            <a:pPr marL="1169048" lvl="2" indent="-341295">
              <a:defRPr/>
            </a:pPr>
            <a:r>
              <a:rPr lang="en-US" dirty="0" smtClean="0"/>
              <a:t>Public access to real-time pre- and post-trade pricing information</a:t>
            </a:r>
            <a:br>
              <a:rPr lang="en-US" dirty="0" smtClean="0"/>
            </a:br>
            <a:endParaRPr lang="en-US" b="1" dirty="0" smtClean="0"/>
          </a:p>
          <a:p>
            <a:pPr marL="704674" lvl="1" indent="-306278">
              <a:defRPr/>
            </a:pPr>
            <a:r>
              <a:rPr lang="en-US" b="1" dirty="0" smtClean="0"/>
              <a:t>Expanded universe of information </a:t>
            </a:r>
          </a:p>
          <a:p>
            <a:pPr marL="1049105" lvl="2" indent="-306278">
              <a:defRPr/>
            </a:pPr>
            <a:r>
              <a:rPr lang="en-US" dirty="0" smtClean="0"/>
              <a:t>New issuance data and additional market statistics</a:t>
            </a:r>
            <a:r>
              <a:rPr lang="en-US" dirty="0" smtClean="0">
                <a:sym typeface="Wingdings"/>
              </a:rPr>
              <a:t> </a:t>
            </a:r>
            <a:br>
              <a:rPr lang="en-US" dirty="0" smtClean="0">
                <a:sym typeface="Wingdings"/>
              </a:rPr>
            </a:br>
            <a:endParaRPr lang="en-US" dirty="0" smtClean="0"/>
          </a:p>
          <a:p>
            <a:pPr marL="709929" lvl="1" indent="-306278">
              <a:defRPr/>
            </a:pPr>
            <a:r>
              <a:rPr lang="en-US" b="1" dirty="0" smtClean="0"/>
              <a:t>One or More Yield Curves</a:t>
            </a:r>
          </a:p>
          <a:p>
            <a:pPr marL="1049105" lvl="2" indent="-306278">
              <a:defRPr/>
            </a:pPr>
            <a:r>
              <a:rPr lang="en-US" dirty="0" smtClean="0"/>
              <a:t>Measure market movements</a:t>
            </a:r>
            <a:br>
              <a:rPr lang="en-US" dirty="0" smtClean="0"/>
            </a:br>
            <a:endParaRPr lang="en-US" dirty="0" smtClean="0"/>
          </a:p>
          <a:p>
            <a:pPr marL="704674" lvl="1" indent="-306278">
              <a:defRPr/>
            </a:pPr>
            <a:r>
              <a:rPr lang="en-US" b="1" dirty="0" smtClean="0"/>
              <a:t>Enhanced submission portal </a:t>
            </a:r>
          </a:p>
          <a:p>
            <a:pPr marL="1049105" lvl="2" indent="-306278">
              <a:defRPr/>
            </a:pPr>
            <a:r>
              <a:rPr lang="en-US" dirty="0" smtClean="0"/>
              <a:t>Easier submission of continuing disclosures for issuers</a:t>
            </a:r>
            <a:endParaRPr lang="en-US" sz="2000" dirty="0"/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304800" y="1143001"/>
            <a:ext cx="8226425" cy="365125"/>
          </a:xfrm>
        </p:spPr>
        <p:txBody>
          <a:bodyPr/>
          <a:lstStyle/>
          <a:p>
            <a:r>
              <a:rPr lang="en-US" smtClean="0"/>
              <a:t>New and Planned EMMA Enhancements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09600" y="1676400"/>
            <a:ext cx="8180388" cy="54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1" rIns="91424" bIns="45711"/>
          <a:lstStyle/>
          <a:p>
            <a:pPr marL="306278" indent="-306278" defTabSz="920596">
              <a:spcAft>
                <a:spcPts val="600"/>
              </a:spcAft>
              <a:buClr>
                <a:srgbClr val="72BF44"/>
              </a:buClr>
              <a:buSzPct val="100000"/>
              <a:buFont typeface="Symbol" pitchFamily="18" charset="2"/>
              <a:buChar char=""/>
              <a:defRPr/>
            </a:pPr>
            <a:r>
              <a:rPr lang="en-US" sz="2600" b="1" kern="0" dirty="0" smtClean="0">
                <a:solidFill>
                  <a:srgbClr val="0A355B"/>
                </a:solidFill>
                <a:latin typeface="+mn-lt"/>
              </a:rPr>
              <a:t>“EMMA 2.0”</a:t>
            </a:r>
            <a:endParaRPr lang="en-US" sz="2600" b="1" kern="0" dirty="0" smtClean="0">
              <a:solidFill>
                <a:srgbClr val="0A355B"/>
              </a:solidFill>
              <a:latin typeface="+mn-lt"/>
              <a:ea typeface="+mn-ea"/>
            </a:endParaRPr>
          </a:p>
          <a:p>
            <a:pPr marL="306278" indent="-306278" defTabSz="920596">
              <a:spcAft>
                <a:spcPts val="600"/>
              </a:spcAft>
              <a:buSzPct val="50000"/>
              <a:defRPr/>
            </a:pPr>
            <a:endParaRPr lang="en-US" sz="2000" kern="0" dirty="0"/>
          </a:p>
        </p:txBody>
      </p:sp>
      <p:sp>
        <p:nvSpPr>
          <p:cNvPr id="40965" name="TextBox 10"/>
          <p:cNvSpPr txBox="1">
            <a:spLocks noChangeArrowheads="1"/>
          </p:cNvSpPr>
          <p:nvPr/>
        </p:nvSpPr>
        <p:spPr bwMode="auto">
          <a:xfrm>
            <a:off x="6096000" y="6396038"/>
            <a:ext cx="2819400" cy="2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Municipal Securities Rulemaking Board  </a:t>
            </a:r>
            <a:fld id="{559BDA2C-679F-42D6-9AE1-679A85A3B63A}" type="slidenum">
              <a:rPr lang="en-US" sz="800">
                <a:solidFill>
                  <a:schemeClr val="bg1"/>
                </a:solidFill>
                <a:latin typeface="+mj-lt"/>
              </a:rPr>
              <a:pPr/>
              <a:t>15</a:t>
            </a:fld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038600"/>
          </a:xfrm>
        </p:spPr>
        <p:txBody>
          <a:bodyPr/>
          <a:lstStyle/>
          <a:p>
            <a:r>
              <a:rPr lang="en-US" sz="3600" dirty="0" smtClean="0"/>
              <a:t>Who is the MSRB</a:t>
            </a:r>
          </a:p>
          <a:p>
            <a:endParaRPr lang="en-US" sz="3600" dirty="0"/>
          </a:p>
          <a:p>
            <a:r>
              <a:rPr lang="en-US" sz="3600" dirty="0" smtClean="0"/>
              <a:t>EMMA</a:t>
            </a:r>
          </a:p>
          <a:p>
            <a:endParaRPr lang="en-US" sz="3600" dirty="0"/>
          </a:p>
          <a:p>
            <a:r>
              <a:rPr lang="en-US" sz="3600" dirty="0" smtClean="0"/>
              <a:t>Disclosure Practices &amp; Obligations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5D72FE-2AC9-41B6-BAAA-BF31BCEA3497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3F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799" y="6445250"/>
            <a:ext cx="1981201" cy="228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Municipal Securities Rulemaking Board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76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MSRB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7620001" cy="4419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 self-regulatory </a:t>
            </a:r>
            <a:r>
              <a:rPr lang="en-US" sz="2600" dirty="0"/>
              <a:t>organization </a:t>
            </a:r>
            <a:r>
              <a:rPr lang="en-US" sz="2600" dirty="0" smtClean="0"/>
              <a:t>that protects investors and issuers of municipal securities by:</a:t>
            </a: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dirty="0" smtClean="0"/>
          </a:p>
          <a:p>
            <a:pPr marL="865224" lvl="2" indent="-522341">
              <a:spcBef>
                <a:spcPct val="0"/>
              </a:spcBef>
              <a:buFont typeface="Arial" pitchFamily="34" charset="0"/>
              <a:buChar char="–"/>
            </a:pPr>
            <a:r>
              <a:rPr lang="en-US" sz="2300" dirty="0" smtClean="0"/>
              <a:t>Regulating municipal securities dealers and municipal advisors</a:t>
            </a:r>
            <a:br>
              <a:rPr lang="en-US" sz="2300" dirty="0" smtClean="0"/>
            </a:br>
            <a:endParaRPr lang="en-US" sz="2300" dirty="0" smtClean="0"/>
          </a:p>
          <a:p>
            <a:pPr marL="865224" lvl="2" indent="-522341">
              <a:spcBef>
                <a:spcPct val="0"/>
              </a:spcBef>
              <a:buFont typeface="Arial" pitchFamily="34" charset="0"/>
              <a:buChar char="–"/>
            </a:pPr>
            <a:r>
              <a:rPr lang="en-US" sz="2300" dirty="0" smtClean="0"/>
              <a:t>Operating market transparency systems including the </a:t>
            </a:r>
            <a:r>
              <a:rPr lang="en-US" sz="2300" b="1" dirty="0" smtClean="0">
                <a:solidFill>
                  <a:srgbClr val="0A355B"/>
                </a:solidFill>
              </a:rPr>
              <a:t>Electronic Municipal Market Access (EMMA®)</a:t>
            </a:r>
            <a:r>
              <a:rPr lang="en-US" sz="2300" dirty="0" smtClean="0"/>
              <a:t> website</a:t>
            </a:r>
            <a:br>
              <a:rPr lang="en-US" sz="2300" dirty="0" smtClean="0"/>
            </a:br>
            <a:endParaRPr lang="en-US" sz="2300" dirty="0" smtClean="0"/>
          </a:p>
          <a:p>
            <a:pPr marL="865224" lvl="2" indent="-522341">
              <a:spcBef>
                <a:spcPct val="0"/>
              </a:spcBef>
              <a:buFont typeface="Arial" pitchFamily="34" charset="0"/>
              <a:buChar char="–"/>
            </a:pPr>
            <a:r>
              <a:rPr lang="en-US" sz="2300" dirty="0" smtClean="0"/>
              <a:t>Conducting education, outreach and market leadership</a:t>
            </a:r>
          </a:p>
          <a:p>
            <a:endParaRPr lang="en-US" sz="2500" dirty="0" smtClean="0"/>
          </a:p>
          <a:p>
            <a:endParaRPr lang="en-US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00799" y="6445250"/>
            <a:ext cx="1981201" cy="228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</a:rPr>
              <a:t>Municipal Securities Rulemaking Board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58200" y="6445250"/>
            <a:ext cx="228600" cy="228600"/>
          </a:xfrm>
          <a:noFill/>
        </p:spPr>
        <p:txBody>
          <a:bodyPr/>
          <a:lstStyle/>
          <a:p>
            <a:fld id="{F2B76D08-B8C1-4409-AAC1-E379DF8D7B9F}" type="slidenum">
              <a:rPr lang="en-US" smtClean="0">
                <a:latin typeface="Arial" pitchFamily="34" charset="0"/>
              </a:rPr>
              <a:pPr/>
              <a:t>3</a:t>
            </a:fld>
            <a:endParaRPr lang="en-US" dirty="0" smtClean="0">
              <a:solidFill>
                <a:srgbClr val="003F72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5614" y="455614"/>
            <a:ext cx="6859587" cy="1068387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About the EMMA Website</a:t>
            </a:r>
            <a:endParaRPr lang="en-US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5410200" cy="4343400"/>
          </a:xfrm>
        </p:spPr>
        <p:txBody>
          <a:bodyPr/>
          <a:lstStyle/>
          <a:p>
            <a:pPr lvl="0" eaLnBrk="1" hangingPunct="1"/>
            <a:r>
              <a:rPr lang="en-US" dirty="0" smtClean="0"/>
              <a:t>Provides c</a:t>
            </a:r>
            <a:r>
              <a:rPr lang="en-US" dirty="0" smtClean="0">
                <a:solidFill>
                  <a:prstClr val="black"/>
                </a:solidFill>
                <a:sym typeface="Arial" pitchFamily="34" charset="0"/>
              </a:rPr>
              <a:t>entralized, free </a:t>
            </a:r>
            <a:r>
              <a:rPr lang="en-US" dirty="0" smtClean="0">
                <a:cs typeface="Arial" pitchFamily="34" charset="0"/>
                <a:sym typeface="Arial" pitchFamily="34" charset="0"/>
              </a:rPr>
              <a:t>public access to key market information, disclosures and data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0" eaLnBrk="1" hangingPunct="1"/>
            <a:r>
              <a:rPr lang="en-US" dirty="0" smtClean="0"/>
              <a:t>Promotes market transparency</a:t>
            </a:r>
            <a:br>
              <a:rPr lang="en-US" dirty="0" smtClean="0"/>
            </a:br>
            <a:endParaRPr lang="en-US" dirty="0" smtClean="0"/>
          </a:p>
          <a:p>
            <a:pPr eaLnBrk="1" hangingPunct="1"/>
            <a:r>
              <a:rPr lang="en-US" dirty="0" smtClean="0">
                <a:solidFill>
                  <a:prstClr val="black"/>
                </a:solidFill>
                <a:cs typeface="Arial" pitchFamily="34" charset="0"/>
                <a:sym typeface="Arial" pitchFamily="34" charset="0"/>
              </a:rPr>
              <a:t>Serves as p</a:t>
            </a:r>
            <a:r>
              <a:rPr lang="en-US" dirty="0" smtClean="0">
                <a:solidFill>
                  <a:prstClr val="black"/>
                </a:solidFill>
              </a:rPr>
              <a:t>latform for issuers to communicate important information to municipal bond investors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0" eaLnBrk="1" hangingPunct="1"/>
            <a:r>
              <a:rPr lang="en-US" dirty="0" smtClean="0"/>
              <a:t>Launched in 2008</a:t>
            </a:r>
            <a:br>
              <a:rPr lang="en-US" dirty="0" smtClean="0"/>
            </a:br>
            <a:endParaRPr lang="en-US" dirty="0" smtClean="0"/>
          </a:p>
          <a:p>
            <a:pPr lvl="1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B76D08-B8C1-4409-AAC1-E379DF8D7B9F}" type="slidenum">
              <a:rPr lang="en-US" smtClean="0">
                <a:latin typeface="Arial" pitchFamily="34" charset="0"/>
              </a:rPr>
              <a:pPr/>
              <a:t>4</a:t>
            </a:fld>
            <a:endParaRPr lang="en-US" dirty="0" smtClean="0">
              <a:solidFill>
                <a:srgbClr val="003F72"/>
              </a:solidFill>
              <a:latin typeface="Arial" pitchFamily="34" charset="0"/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Municipal Securities Rulemaking Board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3600" y="1905001"/>
            <a:ext cx="2895600" cy="40011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r>
              <a:rPr lang="en-US" sz="2000" b="1" u="sng" dirty="0" smtClean="0">
                <a:solidFill>
                  <a:srgbClr val="00B0F0"/>
                </a:solidFill>
              </a:rPr>
              <a:t>http://emma.msrb.org</a:t>
            </a:r>
            <a:endParaRPr lang="en-US" sz="2000" b="1" u="sng" dirty="0">
              <a:solidFill>
                <a:srgbClr val="00B0F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1" y="2819401"/>
            <a:ext cx="4071257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10600" cy="3846514"/>
          </a:xfrm>
        </p:spPr>
        <p:txBody>
          <a:bodyPr/>
          <a:lstStyle/>
          <a:p>
            <a:pPr marL="306278" indent="-306278">
              <a:defRPr/>
            </a:pPr>
            <a:r>
              <a:rPr lang="en-US" sz="2600" dirty="0" smtClean="0"/>
              <a:t>Ensures that bondholders stay apprised of important developments that could affect the value of their bonds</a:t>
            </a:r>
          </a:p>
          <a:p>
            <a:pPr marL="306278" indent="-306278">
              <a:defRPr/>
            </a:pPr>
            <a:endParaRPr lang="en-US" sz="2600" dirty="0" smtClean="0"/>
          </a:p>
          <a:p>
            <a:pPr marL="306278" indent="-306278">
              <a:defRPr/>
            </a:pPr>
            <a:r>
              <a:rPr lang="en-US" sz="2600" dirty="0" smtClean="0"/>
              <a:t>Enhances the bond issuer’s market competitiveness – prospective investors value openness and transparency </a:t>
            </a:r>
            <a:br>
              <a:rPr lang="en-US" sz="2600" dirty="0" smtClean="0"/>
            </a:br>
            <a:endParaRPr lang="en-US" sz="2600" dirty="0" smtClean="0"/>
          </a:p>
          <a:p>
            <a:pPr marL="306278" indent="-306278">
              <a:defRPr/>
            </a:pPr>
            <a:r>
              <a:rPr lang="en-US" sz="2600" dirty="0" smtClean="0"/>
              <a:t>Communication with current and prospective investors is facilitated by the </a:t>
            </a:r>
            <a:r>
              <a:rPr lang="en-US" sz="2600" b="1" dirty="0" smtClean="0">
                <a:solidFill>
                  <a:srgbClr val="0A355B"/>
                </a:solidFill>
              </a:rPr>
              <a:t>EMMA®</a:t>
            </a:r>
            <a:r>
              <a:rPr lang="en-US" sz="2600" dirty="0" smtClean="0"/>
              <a:t> website</a:t>
            </a:r>
          </a:p>
          <a:p>
            <a:pPr lvl="1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5614" y="455614"/>
            <a:ext cx="5792787" cy="1068387"/>
          </a:xfrm>
        </p:spPr>
        <p:txBody>
          <a:bodyPr/>
          <a:lstStyle/>
          <a:p>
            <a:r>
              <a:rPr lang="en-US" dirty="0" smtClean="0"/>
              <a:t>Why Communicating with Investors Matters</a:t>
            </a:r>
            <a:endParaRPr lang="en-US" dirty="0"/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6096000" y="6396038"/>
            <a:ext cx="2819400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Municipal Securities Rulemaking Board  </a:t>
            </a:r>
            <a:fld id="{8E94E176-1CD9-4DC9-8645-5DB4DCCA51C3}" type="slidenum">
              <a:rPr lang="en-US" sz="800">
                <a:solidFill>
                  <a:schemeClr val="bg1"/>
                </a:solidFill>
                <a:latin typeface="+mj-lt"/>
              </a:rPr>
              <a:pPr/>
              <a:t>5</a:t>
            </a:fld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22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2" y="1828800"/>
            <a:ext cx="8153400" cy="3922714"/>
          </a:xfrm>
        </p:spPr>
        <p:txBody>
          <a:bodyPr/>
          <a:lstStyle/>
          <a:p>
            <a:pPr marL="306278" indent="-306278">
              <a:defRPr/>
            </a:pPr>
            <a:r>
              <a:rPr lang="en-US" sz="2600" dirty="0" smtClean="0"/>
              <a:t>One of the key methods for communicating with investors is through continuing disclosures</a:t>
            </a:r>
            <a:r>
              <a:rPr lang="en-US" sz="2500" dirty="0" smtClean="0"/>
              <a:t/>
            </a:r>
            <a:br>
              <a:rPr lang="en-US" sz="2500" dirty="0" smtClean="0"/>
            </a:br>
            <a:endParaRPr lang="en-US" sz="2500" dirty="0" smtClean="0"/>
          </a:p>
          <a:p>
            <a:pPr marL="706308" lvl="1" indent="-306278">
              <a:defRPr/>
            </a:pPr>
            <a:r>
              <a:rPr lang="en-US" sz="2300" dirty="0" smtClean="0"/>
              <a:t>Continuing disclosures provide investors with ongoing information about municipal securities</a:t>
            </a:r>
            <a:br>
              <a:rPr lang="en-US" sz="2300" dirty="0" smtClean="0"/>
            </a:br>
            <a:endParaRPr lang="en-US" sz="2300" dirty="0" smtClean="0"/>
          </a:p>
          <a:p>
            <a:pPr marL="706308" lvl="1" indent="-306278">
              <a:defRPr/>
            </a:pPr>
            <a:r>
              <a:rPr lang="en-US" sz="2300" dirty="0" smtClean="0"/>
              <a:t>Timely and complete continuing disclosures help investors make informed decisions about municipal securities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100" dirty="0" smtClean="0"/>
              <a:t/>
            </a:r>
            <a:br>
              <a:rPr lang="en-US" sz="2100" dirty="0" smtClean="0"/>
            </a:br>
            <a:endParaRPr lang="en-US" sz="2100" dirty="0" smtClean="0"/>
          </a:p>
          <a:p>
            <a:pPr marL="306278" indent="-306278"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5614" y="455614"/>
            <a:ext cx="5792787" cy="1068387"/>
          </a:xfrm>
        </p:spPr>
        <p:txBody>
          <a:bodyPr/>
          <a:lstStyle/>
          <a:p>
            <a:r>
              <a:rPr lang="en-US" dirty="0" smtClean="0"/>
              <a:t>Continuing Disclosures</a:t>
            </a:r>
            <a:endParaRPr lang="en-US" dirty="0"/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6096000" y="6396038"/>
            <a:ext cx="2819400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Municipal Securities Rulemaking Board  </a:t>
            </a:r>
            <a:fld id="{8E94E176-1CD9-4DC9-8645-5DB4DCCA51C3}" type="slidenum">
              <a:rPr lang="en-US" sz="800">
                <a:solidFill>
                  <a:schemeClr val="bg1"/>
                </a:solidFill>
                <a:latin typeface="+mj-lt"/>
              </a:rPr>
              <a:pPr/>
              <a:t>6</a:t>
            </a:fld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226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6858000" cy="3846513"/>
          </a:xfrm>
        </p:spPr>
        <p:txBody>
          <a:bodyPr/>
          <a:lstStyle/>
          <a:p>
            <a:pPr marL="341255" indent="-341255">
              <a:defRPr/>
            </a:pPr>
            <a:r>
              <a:rPr lang="en-US" sz="2600" dirty="0" smtClean="0"/>
              <a:t>Information submitted to the </a:t>
            </a:r>
            <a:r>
              <a:rPr lang="en-US" sz="2600" b="1" dirty="0" smtClean="0">
                <a:solidFill>
                  <a:srgbClr val="0A355B"/>
                </a:solidFill>
              </a:rPr>
              <a:t>EMMA® </a:t>
            </a:r>
            <a:r>
              <a:rPr lang="en-US" sz="2600" dirty="0" smtClean="0"/>
              <a:t>website based on contractual agreements established when a bond is issued</a:t>
            </a:r>
            <a:br>
              <a:rPr lang="en-US" sz="2600" dirty="0" smtClean="0"/>
            </a:br>
            <a:r>
              <a:rPr lang="en-US" sz="2600" dirty="0" smtClean="0"/>
              <a:t> </a:t>
            </a:r>
          </a:p>
          <a:p>
            <a:pPr marL="741285" lvl="1" indent="-341255">
              <a:defRPr/>
            </a:pPr>
            <a:r>
              <a:rPr lang="en-US" sz="2300" dirty="0" smtClean="0"/>
              <a:t>Agreements are established under Securities Exchange Act Rule 15c2-12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pPr marL="341255" indent="-341255">
              <a:defRPr/>
            </a:pPr>
            <a:r>
              <a:rPr lang="en-US" sz="2600" dirty="0" smtClean="0"/>
              <a:t>Additional voluntary information submitted to the</a:t>
            </a:r>
            <a:r>
              <a:rPr lang="en-US" sz="2600" b="1" dirty="0" smtClean="0">
                <a:solidFill>
                  <a:srgbClr val="0A355B"/>
                </a:solidFill>
              </a:rPr>
              <a:t> EMMA®</a:t>
            </a:r>
            <a:r>
              <a:rPr lang="en-US" sz="2600" dirty="0" smtClean="0"/>
              <a:t> website </a:t>
            </a:r>
            <a:br>
              <a:rPr lang="en-US" sz="2600" dirty="0" smtClean="0"/>
            </a:br>
            <a:endParaRPr lang="en-US" sz="2600" dirty="0" smtClean="0"/>
          </a:p>
          <a:p>
            <a:pPr marL="306278" indent="-306278"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304800" y="1143001"/>
            <a:ext cx="8226425" cy="365125"/>
          </a:xfrm>
        </p:spPr>
        <p:txBody>
          <a:bodyPr/>
          <a:lstStyle/>
          <a:p>
            <a:r>
              <a:rPr lang="en-US" smtClean="0"/>
              <a:t>What is Continuing Disclosure?</a:t>
            </a:r>
          </a:p>
        </p:txBody>
      </p:sp>
      <p:sp>
        <p:nvSpPr>
          <p:cNvPr id="43013" name="TextBox 15"/>
          <p:cNvSpPr txBox="1">
            <a:spLocks noChangeArrowheads="1"/>
          </p:cNvSpPr>
          <p:nvPr/>
        </p:nvSpPr>
        <p:spPr bwMode="auto">
          <a:xfrm>
            <a:off x="6096000" y="6396039"/>
            <a:ext cx="2819400" cy="2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Municipal Securities Rulemaking Board  </a:t>
            </a:r>
            <a:fld id="{43B90891-8C38-404D-8BE4-EB4B8457C261}" type="slidenum">
              <a:rPr lang="en-US" sz="80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304801" y="1905000"/>
            <a:ext cx="8001000" cy="3846513"/>
          </a:xfrm>
        </p:spPr>
        <p:txBody>
          <a:bodyPr/>
          <a:lstStyle/>
          <a:p>
            <a:pPr marL="339708" lvl="2" indent="-339708">
              <a:spcBef>
                <a:spcPct val="0"/>
              </a:spcBef>
            </a:pPr>
            <a:r>
              <a:rPr lang="en-US" sz="2600" dirty="0" smtClean="0"/>
              <a:t>Required disclosures include:</a:t>
            </a:r>
            <a:br>
              <a:rPr lang="en-US" sz="2600" dirty="0" smtClean="0"/>
            </a:br>
            <a:endParaRPr lang="en-US" sz="2600" dirty="0" smtClean="0"/>
          </a:p>
          <a:p>
            <a:pPr marL="682590" lvl="3" indent="-339708">
              <a:spcBef>
                <a:spcPct val="0"/>
              </a:spcBef>
            </a:pPr>
            <a:r>
              <a:rPr lang="en-US" sz="2300" dirty="0" smtClean="0"/>
              <a:t>Annual financial or other operating information</a:t>
            </a:r>
            <a:br>
              <a:rPr lang="en-US" sz="2300" dirty="0" smtClean="0"/>
            </a:br>
            <a:endParaRPr lang="en-US" sz="2300" dirty="0" smtClean="0"/>
          </a:p>
          <a:p>
            <a:pPr marL="682590" lvl="3" indent="-339708">
              <a:spcBef>
                <a:spcPct val="0"/>
              </a:spcBef>
            </a:pPr>
            <a:r>
              <a:rPr lang="en-US" sz="2300" dirty="0" smtClean="0"/>
              <a:t>Notices of specific events that may have an impact on the value of the bonds</a:t>
            </a:r>
          </a:p>
          <a:p>
            <a:pPr marL="304785" indent="-304785">
              <a:spcBef>
                <a:spcPct val="0"/>
              </a:spcBef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spcBef>
                <a:spcPct val="0"/>
              </a:spcBef>
              <a:buFontTx/>
              <a:buNone/>
            </a:pPr>
            <a:endParaRPr lang="en-US" sz="2000" dirty="0" smtClean="0"/>
          </a:p>
          <a:p>
            <a:pPr lvl="1">
              <a:spcBef>
                <a:spcPct val="0"/>
              </a:spcBef>
            </a:pPr>
            <a:endParaRPr lang="en-US" sz="2000" dirty="0" smtClean="0"/>
          </a:p>
        </p:txBody>
      </p:sp>
      <p:sp>
        <p:nvSpPr>
          <p:cNvPr id="44035" name="Title 1"/>
          <p:cNvSpPr>
            <a:spLocks noGrp="1"/>
          </p:cNvSpPr>
          <p:nvPr>
            <p:ph type="title"/>
          </p:nvPr>
        </p:nvSpPr>
        <p:spPr>
          <a:xfrm>
            <a:off x="304800" y="1066801"/>
            <a:ext cx="8226425" cy="365125"/>
          </a:xfrm>
        </p:spPr>
        <p:txBody>
          <a:bodyPr/>
          <a:lstStyle/>
          <a:p>
            <a:r>
              <a:rPr lang="en-US" smtClean="0"/>
              <a:t>Types of 15c2-12 Continuing Disclosures</a:t>
            </a:r>
          </a:p>
        </p:txBody>
      </p:sp>
      <p:sp>
        <p:nvSpPr>
          <p:cNvPr id="44036" name="TextBox 15"/>
          <p:cNvSpPr txBox="1">
            <a:spLocks noChangeArrowheads="1"/>
          </p:cNvSpPr>
          <p:nvPr/>
        </p:nvSpPr>
        <p:spPr bwMode="auto">
          <a:xfrm>
            <a:off x="6096000" y="6396039"/>
            <a:ext cx="2819400" cy="215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FFFFFF"/>
                </a:solidFill>
              </a:rPr>
              <a:t>Municipal Securities Rulemaking Board  </a:t>
            </a:r>
            <a:fld id="{7A6AC393-298A-43A8-9FF8-6B65586BD5C3}" type="slidenum">
              <a:rPr lang="en-US" sz="800">
                <a:solidFill>
                  <a:srgbClr val="FFFFFF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04802" y="1821656"/>
            <a:ext cx="8446294" cy="4274344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538"/>
              </a:spcAft>
            </a:pPr>
            <a:r>
              <a:rPr lang="en-US" sz="2500" dirty="0" smtClean="0"/>
              <a:t>State and local governments may provide additional information to market participants on a voluntary basis via </a:t>
            </a:r>
            <a:r>
              <a:rPr lang="en-US" sz="2500" b="1" dirty="0" smtClean="0">
                <a:solidFill>
                  <a:srgbClr val="0A355B"/>
                </a:solidFill>
              </a:rPr>
              <a:t>EMMA®</a:t>
            </a:r>
            <a:r>
              <a:rPr lang="en-US" sz="2500" dirty="0" smtClean="0"/>
              <a:t>, including: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spcBef>
                <a:spcPct val="0"/>
              </a:spcBef>
              <a:spcAft>
                <a:spcPts val="538"/>
              </a:spcAft>
            </a:pPr>
            <a:r>
              <a:rPr lang="en-US" sz="2100" dirty="0" smtClean="0"/>
              <a:t>Pre-sale information such as preliminary official statements or investor presentations</a:t>
            </a:r>
            <a:br>
              <a:rPr lang="en-US" sz="2100" dirty="0" smtClean="0"/>
            </a:br>
            <a:endParaRPr lang="en-US" sz="800" dirty="0" smtClean="0"/>
          </a:p>
          <a:p>
            <a:pPr lvl="1">
              <a:spcBef>
                <a:spcPct val="0"/>
              </a:spcBef>
              <a:spcAft>
                <a:spcPts val="538"/>
              </a:spcAft>
            </a:pPr>
            <a:r>
              <a:rPr lang="en-US" sz="2100" dirty="0" smtClean="0"/>
              <a:t>Information about the timing of and accounting standard used to prepare annual financials</a:t>
            </a:r>
            <a:br>
              <a:rPr lang="en-US" sz="2100" dirty="0" smtClean="0"/>
            </a:br>
            <a:endParaRPr lang="en-US" sz="800" dirty="0" smtClean="0"/>
          </a:p>
          <a:p>
            <a:pPr lvl="1">
              <a:spcBef>
                <a:spcPct val="0"/>
              </a:spcBef>
              <a:spcAft>
                <a:spcPts val="538"/>
              </a:spcAft>
            </a:pPr>
            <a:r>
              <a:rPr lang="en-US" sz="2100" dirty="0" smtClean="0"/>
              <a:t>An investor website address</a:t>
            </a:r>
            <a:br>
              <a:rPr lang="en-US" sz="2100" dirty="0" smtClean="0"/>
            </a:br>
            <a:endParaRPr lang="en-US" sz="800" dirty="0" smtClean="0"/>
          </a:p>
          <a:p>
            <a:pPr lvl="1">
              <a:spcBef>
                <a:spcPct val="0"/>
              </a:spcBef>
              <a:spcAft>
                <a:spcPts val="538"/>
              </a:spcAft>
            </a:pPr>
            <a:r>
              <a:rPr lang="en-US" sz="2100" dirty="0" smtClean="0"/>
              <a:t>Information about bank loans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 smtClean="0"/>
          </a:p>
        </p:txBody>
      </p:sp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381000" y="1143002"/>
            <a:ext cx="8074025" cy="365125"/>
          </a:xfrm>
        </p:spPr>
        <p:txBody>
          <a:bodyPr/>
          <a:lstStyle/>
          <a:p>
            <a:r>
              <a:rPr lang="en-US" dirty="0" smtClean="0"/>
              <a:t>Voluntary Disclosure</a:t>
            </a:r>
          </a:p>
        </p:txBody>
      </p:sp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6096000" y="6396038"/>
            <a:ext cx="2819400" cy="21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6" rIns="91430" bIns="45716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+mj-lt"/>
              </a:rPr>
              <a:t>Municipal Securities Rulemaking Board  </a:t>
            </a:r>
            <a:fld id="{A25D5B9D-6741-417A-90CA-19926E652692}" type="slidenum">
              <a:rPr lang="en-US" sz="800">
                <a:solidFill>
                  <a:schemeClr val="bg1"/>
                </a:solidFill>
                <a:latin typeface="+mj-lt"/>
              </a:rPr>
              <a:pPr/>
              <a:t>9</a:t>
            </a:fld>
            <a:endParaRPr lang="en-US" sz="8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321</Words>
  <Application>Microsoft Office PowerPoint</Application>
  <PresentationFormat>On-screen Show (4:3)</PresentationFormat>
  <Paragraphs>117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Blank Presentation</vt:lpstr>
      <vt:lpstr>Evolving Disclosure Practices and Getting the Most from EMMA</vt:lpstr>
      <vt:lpstr>AGENDA</vt:lpstr>
      <vt:lpstr>About the MSRB</vt:lpstr>
      <vt:lpstr>About the EMMA Website</vt:lpstr>
      <vt:lpstr>Why Communicating with Investors Matters</vt:lpstr>
      <vt:lpstr>Continuing Disclosures</vt:lpstr>
      <vt:lpstr>What is Continuing Disclosure?</vt:lpstr>
      <vt:lpstr>Types of 15c2-12 Continuing Disclosures</vt:lpstr>
      <vt:lpstr>Voluntary Disclosure</vt:lpstr>
      <vt:lpstr>Continuing Disclosure Online Training</vt:lpstr>
      <vt:lpstr>State and Local Government Toolkit</vt:lpstr>
      <vt:lpstr>Using the EMMA Website</vt:lpstr>
      <vt:lpstr>Information on EMMA</vt:lpstr>
      <vt:lpstr>Long Range Plan for MSRB Market Transparency Products</vt:lpstr>
      <vt:lpstr>New and Planned EMMA Enhancements</vt:lpstr>
    </vt:vector>
  </TitlesOfParts>
  <Company>MSRB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Continuing Disclosure?</dc:title>
  <dc:creator>lszarek</dc:creator>
  <cp:lastModifiedBy>Janet</cp:lastModifiedBy>
  <cp:revision>80</cp:revision>
  <dcterms:created xsi:type="dcterms:W3CDTF">2013-01-31T21:15:09Z</dcterms:created>
  <dcterms:modified xsi:type="dcterms:W3CDTF">2013-02-23T23:23:41Z</dcterms:modified>
</cp:coreProperties>
</file>