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5" r:id="rId3"/>
    <p:sldId id="266" r:id="rId4"/>
    <p:sldId id="281" r:id="rId5"/>
    <p:sldId id="289" r:id="rId6"/>
    <p:sldId id="267" r:id="rId7"/>
    <p:sldId id="268" r:id="rId8"/>
    <p:sldId id="280" r:id="rId9"/>
    <p:sldId id="288" r:id="rId10"/>
    <p:sldId id="269" r:id="rId11"/>
    <p:sldId id="283" r:id="rId12"/>
    <p:sldId id="286" r:id="rId13"/>
    <p:sldId id="301" r:id="rId14"/>
    <p:sldId id="270" r:id="rId15"/>
    <p:sldId id="271" r:id="rId16"/>
    <p:sldId id="291" r:id="rId17"/>
    <p:sldId id="272" r:id="rId18"/>
    <p:sldId id="273" r:id="rId19"/>
    <p:sldId id="278" r:id="rId20"/>
    <p:sldId id="303" r:id="rId21"/>
    <p:sldId id="295" r:id="rId22"/>
    <p:sldId id="296" r:id="rId23"/>
    <p:sldId id="298"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FFCC66"/>
    <a:srgbClr val="000099"/>
    <a:srgbClr val="001B50"/>
    <a:srgbClr val="00009E"/>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5690" autoAdjust="0"/>
  </p:normalViewPr>
  <p:slideViewPr>
    <p:cSldViewPr>
      <p:cViewPr>
        <p:scale>
          <a:sx n="75" d="100"/>
          <a:sy n="75" d="100"/>
        </p:scale>
        <p:origin x="-547" y="6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3" d="100"/>
          <a:sy n="83" d="100"/>
        </p:scale>
        <p:origin x="-199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schmehr\Desktop\Sales%20Tax%20vs%20Personal%20Income.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50800">
              <a:solidFill>
                <a:srgbClr val="FFC000"/>
              </a:solidFill>
            </a:ln>
          </c:spPr>
          <c:marker>
            <c:symbol val="none"/>
          </c:marker>
          <c:cat>
            <c:numRef>
              <c:f>'BBTable Rev'!$N$24:$N$61</c:f>
              <c:numCache>
                <c:formatCode>General</c:formatCode>
                <c:ptCount val="38"/>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numCache>
            </c:numRef>
          </c:cat>
          <c:val>
            <c:numRef>
              <c:f>'BBTable Rev'!$L$24:$L$61</c:f>
              <c:numCache>
                <c:formatCode>General</c:formatCode>
                <c:ptCount val="38"/>
                <c:pt idx="0">
                  <c:v>49.030463461770417</c:v>
                </c:pt>
                <c:pt idx="1">
                  <c:v>47.80864128647908</c:v>
                </c:pt>
                <c:pt idx="2">
                  <c:v>48.772778568297781</c:v>
                </c:pt>
                <c:pt idx="3">
                  <c:v>51.927232555987295</c:v>
                </c:pt>
                <c:pt idx="4">
                  <c:v>51.903525478114595</c:v>
                </c:pt>
                <c:pt idx="5">
                  <c:v>52.823543083161958</c:v>
                </c:pt>
                <c:pt idx="6">
                  <c:v>50.284379201094808</c:v>
                </c:pt>
                <c:pt idx="7">
                  <c:v>48.597949443635258</c:v>
                </c:pt>
                <c:pt idx="8">
                  <c:v>45.31433309953826</c:v>
                </c:pt>
                <c:pt idx="9">
                  <c:v>46.015838855714676</c:v>
                </c:pt>
                <c:pt idx="10">
                  <c:v>47.174473613910649</c:v>
                </c:pt>
                <c:pt idx="11">
                  <c:v>47.018942389371148</c:v>
                </c:pt>
                <c:pt idx="12">
                  <c:v>45.782662186311256</c:v>
                </c:pt>
                <c:pt idx="13">
                  <c:v>45.250746382039381</c:v>
                </c:pt>
                <c:pt idx="14">
                  <c:v>45.20130898983107</c:v>
                </c:pt>
                <c:pt idx="15">
                  <c:v>45.540612178058261</c:v>
                </c:pt>
                <c:pt idx="16">
                  <c:v>44.00298476871815</c:v>
                </c:pt>
                <c:pt idx="17">
                  <c:v>40.897552605675784</c:v>
                </c:pt>
                <c:pt idx="18">
                  <c:v>39.188119031603179</c:v>
                </c:pt>
                <c:pt idx="19">
                  <c:v>38.255784183549714</c:v>
                </c:pt>
                <c:pt idx="20">
                  <c:v>38.736821289331495</c:v>
                </c:pt>
                <c:pt idx="21">
                  <c:v>38.758549351347625</c:v>
                </c:pt>
                <c:pt idx="22">
                  <c:v>38.885861565013926</c:v>
                </c:pt>
                <c:pt idx="23">
                  <c:v>38.797441522723119</c:v>
                </c:pt>
                <c:pt idx="24">
                  <c:v>37.360888150752878</c:v>
                </c:pt>
                <c:pt idx="25">
                  <c:v>38.409130653941745</c:v>
                </c:pt>
                <c:pt idx="26">
                  <c:v>38.91816810163732</c:v>
                </c:pt>
                <c:pt idx="27">
                  <c:v>37.777790155964901</c:v>
                </c:pt>
                <c:pt idx="28">
                  <c:v>37.137407593862221</c:v>
                </c:pt>
                <c:pt idx="29">
                  <c:v>37.315779176944687</c:v>
                </c:pt>
                <c:pt idx="30">
                  <c:v>38.109004652031516</c:v>
                </c:pt>
                <c:pt idx="31">
                  <c:v>38.69132468017245</c:v>
                </c:pt>
                <c:pt idx="32">
                  <c:v>37.421593960428517</c:v>
                </c:pt>
                <c:pt idx="33">
                  <c:v>36.249037104187948</c:v>
                </c:pt>
                <c:pt idx="34">
                  <c:v>33.552647280868293</c:v>
                </c:pt>
                <c:pt idx="35">
                  <c:v>30.444311069528975</c:v>
                </c:pt>
                <c:pt idx="36">
                  <c:v>30.879820874320504</c:v>
                </c:pt>
                <c:pt idx="37">
                  <c:v>31.91849697107477</c:v>
                </c:pt>
              </c:numCache>
            </c:numRef>
          </c:val>
          <c:smooth val="0"/>
        </c:ser>
        <c:dLbls>
          <c:showLegendKey val="0"/>
          <c:showVal val="0"/>
          <c:showCatName val="0"/>
          <c:showSerName val="0"/>
          <c:showPercent val="0"/>
          <c:showBubbleSize val="0"/>
        </c:dLbls>
        <c:marker val="1"/>
        <c:smooth val="0"/>
        <c:axId val="41431040"/>
        <c:axId val="41432576"/>
      </c:lineChart>
      <c:catAx>
        <c:axId val="41431040"/>
        <c:scaling>
          <c:orientation val="minMax"/>
        </c:scaling>
        <c:delete val="0"/>
        <c:axPos val="b"/>
        <c:numFmt formatCode="General" sourceLinked="1"/>
        <c:majorTickMark val="out"/>
        <c:minorTickMark val="none"/>
        <c:tickLblPos val="nextTo"/>
        <c:txPr>
          <a:bodyPr/>
          <a:lstStyle/>
          <a:p>
            <a:pPr>
              <a:defRPr b="0"/>
            </a:pPr>
            <a:endParaRPr lang="en-US"/>
          </a:p>
        </c:txPr>
        <c:crossAx val="41432576"/>
        <c:crosses val="autoZero"/>
        <c:auto val="1"/>
        <c:lblAlgn val="ctr"/>
        <c:lblOffset val="100"/>
        <c:noMultiLvlLbl val="0"/>
      </c:catAx>
      <c:valAx>
        <c:axId val="41432576"/>
        <c:scaling>
          <c:orientation val="minMax"/>
          <c:max val="60"/>
          <c:min val="20"/>
        </c:scaling>
        <c:delete val="0"/>
        <c:axPos val="l"/>
        <c:majorGridlines/>
        <c:numFmt formatCode="General" sourceLinked="1"/>
        <c:majorTickMark val="out"/>
        <c:minorTickMark val="none"/>
        <c:tickLblPos val="nextTo"/>
        <c:txPr>
          <a:bodyPr/>
          <a:lstStyle/>
          <a:p>
            <a:pPr>
              <a:defRPr sz="1400" b="1"/>
            </a:pPr>
            <a:endParaRPr lang="en-US"/>
          </a:p>
        </c:txPr>
        <c:crossAx val="41431040"/>
        <c:crosses val="autoZero"/>
        <c:crossBetween val="midCat"/>
        <c:majorUnit val="1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442657591529879E-2"/>
          <c:y val="7.1792384647571234E-2"/>
          <c:w val="0.7541353040615687"/>
          <c:h val="0.75063486629388709"/>
        </c:manualLayout>
      </c:layout>
      <c:barChart>
        <c:barDir val="col"/>
        <c:grouping val="clustered"/>
        <c:varyColors val="0"/>
        <c:ser>
          <c:idx val="0"/>
          <c:order val="1"/>
          <c:tx>
            <c:strRef>
              <c:f>'Time Series Adjusted'!$C$5:$D$5</c:f>
              <c:strCache>
                <c:ptCount val="1"/>
                <c:pt idx="0">
                  <c:v>Retail Sales</c:v>
                </c:pt>
              </c:strCache>
            </c:strRef>
          </c:tx>
          <c:spPr>
            <a:solidFill>
              <a:schemeClr val="accent5">
                <a:lumMod val="40000"/>
                <a:lumOff val="60000"/>
              </a:schemeClr>
            </a:solidFill>
          </c:spPr>
          <c:invertIfNegative val="0"/>
          <c:cat>
            <c:strRef>
              <c:f>'Time Series Adjusted'!$B$9:$B$51</c:f>
              <c:strCache>
                <c:ptCount val="43"/>
                <c:pt idx="0">
                  <c:v>3rd quarter 2012(p)</c:v>
                </c:pt>
                <c:pt idx="1">
                  <c:v>2nd quarter 2012(r)</c:v>
                </c:pt>
                <c:pt idx="2">
                  <c:v>1st quarter 2012</c:v>
                </c:pt>
                <c:pt idx="3">
                  <c:v>4th quarter 2011</c:v>
                </c:pt>
                <c:pt idx="4">
                  <c:v>3rd quarter 2011(r)</c:v>
                </c:pt>
                <c:pt idx="5">
                  <c:v>2nd quarter 2011</c:v>
                </c:pt>
                <c:pt idx="6">
                  <c:v>1st quarter 2011</c:v>
                </c:pt>
                <c:pt idx="7">
                  <c:v>4th quarter 2010</c:v>
                </c:pt>
                <c:pt idx="8">
                  <c:v>3rd quarter 2010</c:v>
                </c:pt>
                <c:pt idx="9">
                  <c:v>2nd quarter 2010</c:v>
                </c:pt>
                <c:pt idx="10">
                  <c:v>1st quarter 2010</c:v>
                </c:pt>
                <c:pt idx="11">
                  <c:v>4th quarter 2009</c:v>
                </c:pt>
                <c:pt idx="12">
                  <c:v>3rd quarter 2009</c:v>
                </c:pt>
                <c:pt idx="13">
                  <c:v>2nd quarter 2009</c:v>
                </c:pt>
                <c:pt idx="14">
                  <c:v>1st quarter 2009</c:v>
                </c:pt>
                <c:pt idx="15">
                  <c:v>4th quarter 2008</c:v>
                </c:pt>
                <c:pt idx="16">
                  <c:v>3rd quarter 2008</c:v>
                </c:pt>
                <c:pt idx="17">
                  <c:v>2nd quarter 2008</c:v>
                </c:pt>
                <c:pt idx="18">
                  <c:v>1st quarter 2008</c:v>
                </c:pt>
                <c:pt idx="19">
                  <c:v>4th quarter 2007</c:v>
                </c:pt>
                <c:pt idx="20">
                  <c:v>3rd quarter 2007</c:v>
                </c:pt>
                <c:pt idx="21">
                  <c:v>2nd quarter 2007</c:v>
                </c:pt>
                <c:pt idx="22">
                  <c:v>1st quarter 2007</c:v>
                </c:pt>
                <c:pt idx="23">
                  <c:v>4th quarter 2006</c:v>
                </c:pt>
                <c:pt idx="24">
                  <c:v>3rd quarter 2006</c:v>
                </c:pt>
                <c:pt idx="25">
                  <c:v>2nd quarter 2006</c:v>
                </c:pt>
                <c:pt idx="26">
                  <c:v>1st quarter 2006</c:v>
                </c:pt>
                <c:pt idx="27">
                  <c:v>4th quarter 2005</c:v>
                </c:pt>
                <c:pt idx="28">
                  <c:v>3rd quarter 2005</c:v>
                </c:pt>
                <c:pt idx="29">
                  <c:v>2nd quarter 2005</c:v>
                </c:pt>
                <c:pt idx="30">
                  <c:v>1st quarter 2005</c:v>
                </c:pt>
                <c:pt idx="31">
                  <c:v>4th quarter 2004</c:v>
                </c:pt>
                <c:pt idx="32">
                  <c:v>3rd quarter 2004</c:v>
                </c:pt>
                <c:pt idx="33">
                  <c:v>2nd quarter 2004</c:v>
                </c:pt>
                <c:pt idx="34">
                  <c:v>1st quarter 2004</c:v>
                </c:pt>
                <c:pt idx="35">
                  <c:v>4th quarter 2003</c:v>
                </c:pt>
                <c:pt idx="36">
                  <c:v>3rd quarter 2003</c:v>
                </c:pt>
                <c:pt idx="37">
                  <c:v>2nd quarter 2003</c:v>
                </c:pt>
                <c:pt idx="38">
                  <c:v>1st quarter 2003</c:v>
                </c:pt>
                <c:pt idx="39">
                  <c:v>4th quarter 2002</c:v>
                </c:pt>
                <c:pt idx="40">
                  <c:v>3rd quarter 2002</c:v>
                </c:pt>
                <c:pt idx="41">
                  <c:v>2nd quarter 2002</c:v>
                </c:pt>
                <c:pt idx="42">
                  <c:v>1st quarter 2002</c:v>
                </c:pt>
              </c:strCache>
            </c:strRef>
          </c:cat>
          <c:val>
            <c:numRef>
              <c:f>'Time Series Adjusted'!$C$9:$C$51</c:f>
              <c:numCache>
                <c:formatCode>#,##0</c:formatCode>
                <c:ptCount val="43"/>
                <c:pt idx="0">
                  <c:v>1092210</c:v>
                </c:pt>
                <c:pt idx="1">
                  <c:v>1076950</c:v>
                </c:pt>
                <c:pt idx="2">
                  <c:v>1081347</c:v>
                </c:pt>
                <c:pt idx="3">
                  <c:v>1065316</c:v>
                </c:pt>
                <c:pt idx="4">
                  <c:v>1044153</c:v>
                </c:pt>
                <c:pt idx="5">
                  <c:v>1032271</c:v>
                </c:pt>
                <c:pt idx="6">
                  <c:v>1016544</c:v>
                </c:pt>
                <c:pt idx="7">
                  <c:v>990726</c:v>
                </c:pt>
                <c:pt idx="8">
                  <c:v>958694</c:v>
                </c:pt>
                <c:pt idx="9">
                  <c:v>952070</c:v>
                </c:pt>
                <c:pt idx="10">
                  <c:v>938772</c:v>
                </c:pt>
                <c:pt idx="11">
                  <c:v>924422</c:v>
                </c:pt>
                <c:pt idx="12">
                  <c:v>916317</c:v>
                </c:pt>
                <c:pt idx="13">
                  <c:v>894646</c:v>
                </c:pt>
                <c:pt idx="14">
                  <c:v>893218</c:v>
                </c:pt>
                <c:pt idx="15">
                  <c:v>914671</c:v>
                </c:pt>
                <c:pt idx="16">
                  <c:v>1001058</c:v>
                </c:pt>
                <c:pt idx="17">
                  <c:v>1014183</c:v>
                </c:pt>
                <c:pt idx="18">
                  <c:v>1008585</c:v>
                </c:pt>
                <c:pt idx="19">
                  <c:v>1016382</c:v>
                </c:pt>
                <c:pt idx="20">
                  <c:v>1003356</c:v>
                </c:pt>
                <c:pt idx="21">
                  <c:v>994919</c:v>
                </c:pt>
                <c:pt idx="22">
                  <c:v>986642</c:v>
                </c:pt>
                <c:pt idx="23">
                  <c:v>975402</c:v>
                </c:pt>
                <c:pt idx="24">
                  <c:v>973393</c:v>
                </c:pt>
                <c:pt idx="25">
                  <c:v>966992</c:v>
                </c:pt>
                <c:pt idx="26">
                  <c:v>964469</c:v>
                </c:pt>
                <c:pt idx="27">
                  <c:v>938329</c:v>
                </c:pt>
                <c:pt idx="28">
                  <c:v>933986</c:v>
                </c:pt>
                <c:pt idx="29">
                  <c:v>916869</c:v>
                </c:pt>
                <c:pt idx="30">
                  <c:v>898438</c:v>
                </c:pt>
                <c:pt idx="31">
                  <c:v>891125</c:v>
                </c:pt>
                <c:pt idx="32">
                  <c:v>868612</c:v>
                </c:pt>
                <c:pt idx="33">
                  <c:v>855491</c:v>
                </c:pt>
                <c:pt idx="34">
                  <c:v>846177</c:v>
                </c:pt>
                <c:pt idx="35">
                  <c:v>830759</c:v>
                </c:pt>
                <c:pt idx="36">
                  <c:v>827778</c:v>
                </c:pt>
                <c:pt idx="37">
                  <c:v>805050</c:v>
                </c:pt>
                <c:pt idx="38">
                  <c:v>798355</c:v>
                </c:pt>
                <c:pt idx="39">
                  <c:v>791375</c:v>
                </c:pt>
                <c:pt idx="40">
                  <c:v>788441</c:v>
                </c:pt>
                <c:pt idx="41">
                  <c:v>778751</c:v>
                </c:pt>
                <c:pt idx="42">
                  <c:v>771114</c:v>
                </c:pt>
              </c:numCache>
            </c:numRef>
          </c:val>
        </c:ser>
        <c:dLbls>
          <c:showLegendKey val="0"/>
          <c:showVal val="0"/>
          <c:showCatName val="0"/>
          <c:showSerName val="0"/>
          <c:showPercent val="0"/>
          <c:showBubbleSize val="0"/>
        </c:dLbls>
        <c:gapWidth val="40"/>
        <c:axId val="79281152"/>
        <c:axId val="79295232"/>
      </c:barChart>
      <c:barChart>
        <c:barDir val="col"/>
        <c:grouping val="clustered"/>
        <c:varyColors val="0"/>
        <c:ser>
          <c:idx val="1"/>
          <c:order val="0"/>
          <c:tx>
            <c:strRef>
              <c:f>'Time Series Adjusted'!$D$8</c:f>
              <c:strCache>
                <c:ptCount val="1"/>
                <c:pt idx="0">
                  <c:v>E-commerce</c:v>
                </c:pt>
              </c:strCache>
            </c:strRef>
          </c:tx>
          <c:spPr>
            <a:solidFill>
              <a:srgbClr val="FF0000">
                <a:alpha val="73000"/>
              </a:srgbClr>
            </a:solidFill>
          </c:spPr>
          <c:invertIfNegative val="0"/>
          <c:cat>
            <c:strRef>
              <c:f>'Time Series Adjusted'!$B$9:$B$51</c:f>
              <c:strCache>
                <c:ptCount val="43"/>
                <c:pt idx="0">
                  <c:v>3rd quarter 2012(p)</c:v>
                </c:pt>
                <c:pt idx="1">
                  <c:v>2nd quarter 2012(r)</c:v>
                </c:pt>
                <c:pt idx="2">
                  <c:v>1st quarter 2012</c:v>
                </c:pt>
                <c:pt idx="3">
                  <c:v>4th quarter 2011</c:v>
                </c:pt>
                <c:pt idx="4">
                  <c:v>3rd quarter 2011(r)</c:v>
                </c:pt>
                <c:pt idx="5">
                  <c:v>2nd quarter 2011</c:v>
                </c:pt>
                <c:pt idx="6">
                  <c:v>1st quarter 2011</c:v>
                </c:pt>
                <c:pt idx="7">
                  <c:v>4th quarter 2010</c:v>
                </c:pt>
                <c:pt idx="8">
                  <c:v>3rd quarter 2010</c:v>
                </c:pt>
                <c:pt idx="9">
                  <c:v>2nd quarter 2010</c:v>
                </c:pt>
                <c:pt idx="10">
                  <c:v>1st quarter 2010</c:v>
                </c:pt>
                <c:pt idx="11">
                  <c:v>4th quarter 2009</c:v>
                </c:pt>
                <c:pt idx="12">
                  <c:v>3rd quarter 2009</c:v>
                </c:pt>
                <c:pt idx="13">
                  <c:v>2nd quarter 2009</c:v>
                </c:pt>
                <c:pt idx="14">
                  <c:v>1st quarter 2009</c:v>
                </c:pt>
                <c:pt idx="15">
                  <c:v>4th quarter 2008</c:v>
                </c:pt>
                <c:pt idx="16">
                  <c:v>3rd quarter 2008</c:v>
                </c:pt>
                <c:pt idx="17">
                  <c:v>2nd quarter 2008</c:v>
                </c:pt>
                <c:pt idx="18">
                  <c:v>1st quarter 2008</c:v>
                </c:pt>
                <c:pt idx="19">
                  <c:v>4th quarter 2007</c:v>
                </c:pt>
                <c:pt idx="20">
                  <c:v>3rd quarter 2007</c:v>
                </c:pt>
                <c:pt idx="21">
                  <c:v>2nd quarter 2007</c:v>
                </c:pt>
                <c:pt idx="22">
                  <c:v>1st quarter 2007</c:v>
                </c:pt>
                <c:pt idx="23">
                  <c:v>4th quarter 2006</c:v>
                </c:pt>
                <c:pt idx="24">
                  <c:v>3rd quarter 2006</c:v>
                </c:pt>
                <c:pt idx="25">
                  <c:v>2nd quarter 2006</c:v>
                </c:pt>
                <c:pt idx="26">
                  <c:v>1st quarter 2006</c:v>
                </c:pt>
                <c:pt idx="27">
                  <c:v>4th quarter 2005</c:v>
                </c:pt>
                <c:pt idx="28">
                  <c:v>3rd quarter 2005</c:v>
                </c:pt>
                <c:pt idx="29">
                  <c:v>2nd quarter 2005</c:v>
                </c:pt>
                <c:pt idx="30">
                  <c:v>1st quarter 2005</c:v>
                </c:pt>
                <c:pt idx="31">
                  <c:v>4th quarter 2004</c:v>
                </c:pt>
                <c:pt idx="32">
                  <c:v>3rd quarter 2004</c:v>
                </c:pt>
                <c:pt idx="33">
                  <c:v>2nd quarter 2004</c:v>
                </c:pt>
                <c:pt idx="34">
                  <c:v>1st quarter 2004</c:v>
                </c:pt>
                <c:pt idx="35">
                  <c:v>4th quarter 2003</c:v>
                </c:pt>
                <c:pt idx="36">
                  <c:v>3rd quarter 2003</c:v>
                </c:pt>
                <c:pt idx="37">
                  <c:v>2nd quarter 2003</c:v>
                </c:pt>
                <c:pt idx="38">
                  <c:v>1st quarter 2003</c:v>
                </c:pt>
                <c:pt idx="39">
                  <c:v>4th quarter 2002</c:v>
                </c:pt>
                <c:pt idx="40">
                  <c:v>3rd quarter 2002</c:v>
                </c:pt>
                <c:pt idx="41">
                  <c:v>2nd quarter 2002</c:v>
                </c:pt>
                <c:pt idx="42">
                  <c:v>1st quarter 2002</c:v>
                </c:pt>
              </c:strCache>
            </c:strRef>
          </c:cat>
          <c:val>
            <c:numRef>
              <c:f>'Time Series Adjusted'!$D$9:$D$51</c:f>
              <c:numCache>
                <c:formatCode>#,##0</c:formatCode>
                <c:ptCount val="43"/>
                <c:pt idx="0">
                  <c:v>56988</c:v>
                </c:pt>
                <c:pt idx="1">
                  <c:v>54936</c:v>
                </c:pt>
                <c:pt idx="2">
                  <c:v>53091</c:v>
                </c:pt>
                <c:pt idx="3">
                  <c:v>51575</c:v>
                </c:pt>
                <c:pt idx="4">
                  <c:v>48585</c:v>
                </c:pt>
                <c:pt idx="5">
                  <c:v>47575</c:v>
                </c:pt>
                <c:pt idx="6">
                  <c:v>46065</c:v>
                </c:pt>
                <c:pt idx="7">
                  <c:v>44819</c:v>
                </c:pt>
                <c:pt idx="8">
                  <c:v>43043</c:v>
                </c:pt>
                <c:pt idx="9">
                  <c:v>41112</c:v>
                </c:pt>
                <c:pt idx="10">
                  <c:v>39295</c:v>
                </c:pt>
                <c:pt idx="11">
                  <c:v>38163</c:v>
                </c:pt>
                <c:pt idx="12">
                  <c:v>37075</c:v>
                </c:pt>
                <c:pt idx="13">
                  <c:v>35174</c:v>
                </c:pt>
                <c:pt idx="14">
                  <c:v>34206</c:v>
                </c:pt>
                <c:pt idx="15">
                  <c:v>33345</c:v>
                </c:pt>
                <c:pt idx="16">
                  <c:v>36164</c:v>
                </c:pt>
                <c:pt idx="17">
                  <c:v>36668</c:v>
                </c:pt>
                <c:pt idx="18">
                  <c:v>36321</c:v>
                </c:pt>
                <c:pt idx="19">
                  <c:v>36275</c:v>
                </c:pt>
                <c:pt idx="20">
                  <c:v>35046</c:v>
                </c:pt>
                <c:pt idx="21">
                  <c:v>33943</c:v>
                </c:pt>
                <c:pt idx="22">
                  <c:v>32222</c:v>
                </c:pt>
                <c:pt idx="23">
                  <c:v>30615</c:v>
                </c:pt>
                <c:pt idx="24">
                  <c:v>29205</c:v>
                </c:pt>
                <c:pt idx="25">
                  <c:v>27818</c:v>
                </c:pt>
                <c:pt idx="26">
                  <c:v>26885</c:v>
                </c:pt>
                <c:pt idx="27">
                  <c:v>24746</c:v>
                </c:pt>
                <c:pt idx="28">
                  <c:v>24039</c:v>
                </c:pt>
                <c:pt idx="29">
                  <c:v>22564</c:v>
                </c:pt>
                <c:pt idx="30">
                  <c:v>21278</c:v>
                </c:pt>
                <c:pt idx="31">
                  <c:v>20040</c:v>
                </c:pt>
                <c:pt idx="32">
                  <c:v>18929</c:v>
                </c:pt>
                <c:pt idx="33">
                  <c:v>17878</c:v>
                </c:pt>
                <c:pt idx="34">
                  <c:v>17110</c:v>
                </c:pt>
                <c:pt idx="35">
                  <c:v>15876</c:v>
                </c:pt>
                <c:pt idx="36">
                  <c:v>15085</c:v>
                </c:pt>
                <c:pt idx="37">
                  <c:v>14032</c:v>
                </c:pt>
                <c:pt idx="38">
                  <c:v>13018</c:v>
                </c:pt>
                <c:pt idx="39">
                  <c:v>12419</c:v>
                </c:pt>
                <c:pt idx="40">
                  <c:v>11639</c:v>
                </c:pt>
                <c:pt idx="41">
                  <c:v>10876</c:v>
                </c:pt>
                <c:pt idx="42">
                  <c:v>10107</c:v>
                </c:pt>
              </c:numCache>
            </c:numRef>
          </c:val>
        </c:ser>
        <c:dLbls>
          <c:showLegendKey val="0"/>
          <c:showVal val="0"/>
          <c:showCatName val="0"/>
          <c:showSerName val="0"/>
          <c:showPercent val="0"/>
          <c:showBubbleSize val="0"/>
        </c:dLbls>
        <c:gapWidth val="157"/>
        <c:axId val="80352000"/>
        <c:axId val="79297152"/>
      </c:barChart>
      <c:catAx>
        <c:axId val="79281152"/>
        <c:scaling>
          <c:orientation val="maxMin"/>
        </c:scaling>
        <c:delete val="0"/>
        <c:axPos val="b"/>
        <c:majorTickMark val="out"/>
        <c:minorTickMark val="none"/>
        <c:tickLblPos val="nextTo"/>
        <c:txPr>
          <a:bodyPr/>
          <a:lstStyle/>
          <a:p>
            <a:pPr>
              <a:defRPr sz="900"/>
            </a:pPr>
            <a:endParaRPr lang="en-US"/>
          </a:p>
        </c:txPr>
        <c:crossAx val="79295232"/>
        <c:crosses val="autoZero"/>
        <c:auto val="1"/>
        <c:lblAlgn val="ctr"/>
        <c:lblOffset val="100"/>
        <c:tickLblSkip val="2"/>
        <c:noMultiLvlLbl val="0"/>
      </c:catAx>
      <c:valAx>
        <c:axId val="79295232"/>
        <c:scaling>
          <c:orientation val="minMax"/>
        </c:scaling>
        <c:delete val="0"/>
        <c:axPos val="r"/>
        <c:majorGridlines/>
        <c:numFmt formatCode="#,##0" sourceLinked="1"/>
        <c:majorTickMark val="out"/>
        <c:minorTickMark val="none"/>
        <c:tickLblPos val="high"/>
        <c:crossAx val="79281152"/>
        <c:crosses val="autoZero"/>
        <c:crossBetween val="between"/>
        <c:dispUnits>
          <c:builtInUnit val="thousands"/>
        </c:dispUnits>
      </c:valAx>
      <c:valAx>
        <c:axId val="79297152"/>
        <c:scaling>
          <c:orientation val="minMax"/>
        </c:scaling>
        <c:delete val="0"/>
        <c:axPos val="r"/>
        <c:numFmt formatCode="#,##0" sourceLinked="1"/>
        <c:majorTickMark val="out"/>
        <c:minorTickMark val="none"/>
        <c:tickLblPos val="nextTo"/>
        <c:crossAx val="80352000"/>
        <c:crosses val="autoZero"/>
        <c:crossBetween val="between"/>
        <c:dispUnits>
          <c:builtInUnit val="thousands"/>
        </c:dispUnits>
      </c:valAx>
      <c:catAx>
        <c:axId val="80352000"/>
        <c:scaling>
          <c:orientation val="maxMin"/>
        </c:scaling>
        <c:delete val="1"/>
        <c:axPos val="b"/>
        <c:majorTickMark val="out"/>
        <c:minorTickMark val="none"/>
        <c:tickLblPos val="nextTo"/>
        <c:crossAx val="79297152"/>
        <c:crosses val="autoZero"/>
        <c:auto val="1"/>
        <c:lblAlgn val="ctr"/>
        <c:lblOffset val="100"/>
        <c:noMultiLvlLbl val="0"/>
      </c:cat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D03A929-BC1B-40C4-93BC-BE6A254D8743}" type="datetimeFigureOut">
              <a:rPr lang="en-US" smtClean="0"/>
              <a:t>2/21/2013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6DD727B-7C06-4EB0-ACD2-7F9401FA17A3}" type="slidenum">
              <a:rPr lang="en-US" smtClean="0"/>
              <a:t>‹#›</a:t>
            </a:fld>
            <a:endParaRPr lang="en-US" dirty="0"/>
          </a:p>
        </p:txBody>
      </p:sp>
    </p:spTree>
    <p:extLst>
      <p:ext uri="{BB962C8B-B14F-4D97-AF65-F5344CB8AC3E}">
        <p14:creationId xmlns:p14="http://schemas.microsoft.com/office/powerpoint/2010/main" val="403211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1"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Bob Champion </a:t>
            </a:r>
            <a:r>
              <a:rPr lang="en-US" sz="1200" kern="1200" dirty="0" smtClean="0">
                <a:solidFill>
                  <a:schemeClr val="tx1"/>
                </a:solidFill>
                <a:effectLst/>
                <a:latin typeface="+mn-lt"/>
                <a:ea typeface="+mn-ea"/>
                <a:cs typeface="+mn-cs"/>
              </a:rPr>
              <a:t>– Founder and President of Champion Real Estate Company which since 1987, has worked with local jurisdictions to complete over 2 million square feet of office, residential and retail development.    A nationally recognized expert in shopping centers, vertical retailing, public-private partnerships and mixed–use projects, Bob has taught real estate development and urban planning at USC, UCLA and ICSC University and a has been a frequent speaker at CRA, ULI and ICSC.  His  Masters of Real Estate Development was earned at the University of Southern California.</a:t>
            </a:r>
          </a:p>
          <a:p>
            <a:pPr marL="171450" indent="-171450">
              <a:buFont typeface="Arial" pitchFamily="34" charset="0"/>
              <a:buChar char="•"/>
            </a:pPr>
            <a:endParaRPr lang="en-US" dirty="0" smtClean="0"/>
          </a:p>
          <a:p>
            <a:pPr marL="171450" indent="-171450">
              <a:buFont typeface="Arial" pitchFamily="34" charset="0"/>
              <a:buChar char="•"/>
            </a:pPr>
            <a:r>
              <a:rPr lang="en-US" dirty="0" err="1" smtClean="0"/>
              <a:t>LdL</a:t>
            </a:r>
            <a:r>
              <a:rPr lang="en-US" dirty="0" smtClean="0"/>
              <a:t> to discuss trends impacting future taxable sales and thoughts</a:t>
            </a:r>
            <a:r>
              <a:rPr lang="en-US" baseline="0" dirty="0" smtClean="0"/>
              <a:t> on potential tax reform.   Bob to talk about how these trends impact his development strategies and what cities should be considering in their future planning and economic development</a:t>
            </a:r>
            <a:endParaRPr lang="en-US" dirty="0"/>
          </a:p>
        </p:txBody>
      </p:sp>
      <p:sp>
        <p:nvSpPr>
          <p:cNvPr id="4" name="Slide Number Placeholder 3"/>
          <p:cNvSpPr>
            <a:spLocks noGrp="1"/>
          </p:cNvSpPr>
          <p:nvPr>
            <p:ph type="sldNum" sz="quarter" idx="10"/>
          </p:nvPr>
        </p:nvSpPr>
        <p:spPr/>
        <p:txBody>
          <a:bodyPr/>
          <a:lstStyle/>
          <a:p>
            <a:fld id="{E6DD727B-7C06-4EB0-ACD2-7F9401FA17A3}" type="slidenum">
              <a:rPr lang="en-US" smtClean="0"/>
              <a:t>1</a:t>
            </a:fld>
            <a:endParaRPr lang="en-US" dirty="0"/>
          </a:p>
        </p:txBody>
      </p:sp>
    </p:spTree>
    <p:extLst>
      <p:ext uri="{BB962C8B-B14F-4D97-AF65-F5344CB8AC3E}">
        <p14:creationId xmlns:p14="http://schemas.microsoft.com/office/powerpoint/2010/main" val="1865196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7</a:t>
            </a:r>
            <a:r>
              <a:rPr lang="en-US" u="none" dirty="0" smtClean="0"/>
              <a:t>% of retail transactions now on-line.  If you remove autos from the definition</a:t>
            </a:r>
            <a:r>
              <a:rPr lang="en-US" u="none" baseline="0" dirty="0" smtClean="0"/>
              <a:t> of retail transactions, the percentage grows to 10%.</a:t>
            </a:r>
          </a:p>
          <a:p>
            <a:endParaRPr lang="en-US" u="sng" baseline="0" dirty="0" smtClean="0"/>
          </a:p>
          <a:p>
            <a:r>
              <a:rPr lang="en-US" u="sng" dirty="0" smtClean="0"/>
              <a:t>Shift of tax revenues away from stores to central distribution centers</a:t>
            </a:r>
            <a:r>
              <a:rPr lang="en-US" dirty="0" smtClean="0"/>
              <a:t>.  Purchase</a:t>
            </a:r>
            <a:r>
              <a:rPr lang="en-US" baseline="0" dirty="0" smtClean="0"/>
              <a:t> a TV from Best Buy in Oakland, the tax goes to Oakland.  Purchase it on-line, the tax goes to the distribution center in Dinuba.  Buy a shirt at Kohl’s in Oakland, the tax goes to Oakland.  Buy the shirt on line, the tax goes to the distribution center in San Bernardino.</a:t>
            </a:r>
          </a:p>
          <a:p>
            <a:endParaRPr lang="en-US" baseline="0" dirty="0" smtClean="0"/>
          </a:p>
          <a:p>
            <a:r>
              <a:rPr lang="en-US" baseline="0" dirty="0" smtClean="0"/>
              <a:t>Patronage of Food Trucks have grown fourfold in three years – tax goes into pools.   Depending on your agency’s size and the county, your share of the sales tax generated from the pool can be as little as 1% and as much as 50%.</a:t>
            </a:r>
          </a:p>
          <a:p>
            <a:endParaRPr lang="en-US" baseline="0" dirty="0" smtClean="0"/>
          </a:p>
          <a:p>
            <a:r>
              <a:rPr lang="en-US" baseline="0" dirty="0" smtClean="0"/>
              <a:t>Barnes N Noble now sells twice as many e-books as printed books.  The entertainment industry is having trouble because sales of dvd’s and Cd’s have dropped 50%.   Now download music on I-pods, stream movies from Netflix, hula, etc.  There is no sales tax because electronic downloads are not considered as tangible personal property.  </a:t>
            </a:r>
          </a:p>
          <a:p>
            <a:endParaRPr lang="en-US" baseline="0" dirty="0" smtClean="0"/>
          </a:p>
          <a:p>
            <a:r>
              <a:rPr lang="en-US" baseline="0" dirty="0" smtClean="0"/>
              <a:t>Dying to expose your Mayor or City Manager?  Apple has a feature called Breakout Books.  Allows you to publish and sell your own </a:t>
            </a:r>
            <a:r>
              <a:rPr lang="en-US" u="sng" baseline="0" dirty="0" smtClean="0"/>
              <a:t>non</a:t>
            </a:r>
            <a:r>
              <a:rPr lang="en-US" baseline="0" dirty="0" smtClean="0"/>
              <a:t>-taxable</a:t>
            </a:r>
          </a:p>
          <a:p>
            <a:r>
              <a:rPr lang="en-US" baseline="0" dirty="0" smtClean="0"/>
              <a:t>e- books.</a:t>
            </a:r>
          </a:p>
        </p:txBody>
      </p:sp>
      <p:sp>
        <p:nvSpPr>
          <p:cNvPr id="4" name="Slide Number Placeholder 3"/>
          <p:cNvSpPr>
            <a:spLocks noGrp="1"/>
          </p:cNvSpPr>
          <p:nvPr>
            <p:ph type="sldNum" sz="quarter" idx="10"/>
          </p:nvPr>
        </p:nvSpPr>
        <p:spPr/>
        <p:txBody>
          <a:bodyPr/>
          <a:lstStyle/>
          <a:p>
            <a:fld id="{E6DD727B-7C06-4EB0-ACD2-7F9401FA17A3}" type="slidenum">
              <a:rPr lang="en-US" smtClean="0"/>
              <a:t>10</a:t>
            </a:fld>
            <a:endParaRPr lang="en-US" dirty="0"/>
          </a:p>
        </p:txBody>
      </p:sp>
    </p:spTree>
    <p:extLst>
      <p:ext uri="{BB962C8B-B14F-4D97-AF65-F5344CB8AC3E}">
        <p14:creationId xmlns:p14="http://schemas.microsoft.com/office/powerpoint/2010/main" val="1213724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Technology is accelerating the shift.    29% of Smart phone owners shop with their phone, 47% of PC tablet owners shop with their tablets.  Free delivery and returns are becoming more common.  </a:t>
            </a:r>
          </a:p>
          <a:p>
            <a:endParaRPr lang="en-US" baseline="0" dirty="0" smtClean="0"/>
          </a:p>
          <a:p>
            <a:r>
              <a:rPr lang="en-US" baseline="0" dirty="0" smtClean="0"/>
              <a:t>Holy Grail for every major retailer is same or next day delivery within five years.  Don’t like to give your credit information over the internet?   Wal-Mart allows you to make an on-line order and than pay for it at the closest store. </a:t>
            </a:r>
          </a:p>
          <a:p>
            <a:endParaRPr lang="en-US" baseline="0" dirty="0" smtClean="0"/>
          </a:p>
          <a:p>
            <a:r>
              <a:rPr lang="en-US" baseline="0" dirty="0" smtClean="0"/>
              <a:t>Q.R. Codes (Quality Response).   Look for  more Kiosks in all of the major stores in the future. – don’t have what you want?  Allows you to search inventory of entire chain and order with your smart phone.</a:t>
            </a:r>
          </a:p>
          <a:p>
            <a:endParaRPr lang="en-US" baseline="0" dirty="0" smtClean="0"/>
          </a:p>
          <a:p>
            <a:r>
              <a:rPr lang="en-US" baseline="0" dirty="0" smtClean="0"/>
              <a:t>Two weeks ago, American Express announced a new service that will allow you to order merchandise by twittering.    The down side is that the world will know your bra size.   But the Millennials in the room don’t care about privacy anyway.</a:t>
            </a:r>
          </a:p>
          <a:p>
            <a:endParaRPr lang="en-US" baseline="0" dirty="0" smtClean="0"/>
          </a:p>
        </p:txBody>
      </p:sp>
      <p:sp>
        <p:nvSpPr>
          <p:cNvPr id="4" name="Slide Number Placeholder 3"/>
          <p:cNvSpPr>
            <a:spLocks noGrp="1"/>
          </p:cNvSpPr>
          <p:nvPr>
            <p:ph type="sldNum" sz="quarter" idx="10"/>
          </p:nvPr>
        </p:nvSpPr>
        <p:spPr/>
        <p:txBody>
          <a:bodyPr/>
          <a:lstStyle/>
          <a:p>
            <a:fld id="{E6DD727B-7C06-4EB0-ACD2-7F9401FA17A3}" type="slidenum">
              <a:rPr lang="en-US" smtClean="0"/>
              <a:t>11</a:t>
            </a:fld>
            <a:endParaRPr lang="en-US"/>
          </a:p>
        </p:txBody>
      </p:sp>
    </p:spTree>
    <p:extLst>
      <p:ext uri="{BB962C8B-B14F-4D97-AF65-F5344CB8AC3E}">
        <p14:creationId xmlns:p14="http://schemas.microsoft.com/office/powerpoint/2010/main" val="2143291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Next big innovation in e-retail is something called </a:t>
            </a:r>
            <a:r>
              <a:rPr lang="en-US" u="sng" baseline="0" dirty="0" smtClean="0"/>
              <a:t>“parametric technology</a:t>
            </a:r>
            <a:r>
              <a:rPr lang="en-US" baseline="0" dirty="0" smtClean="0"/>
              <a:t>”…stimulates your body type and how fabrics fit based on your weight, height and measurements…sit in front of your T-V and try on the clothes at home….expected to be common within five years.  Preview this fall when Nordstrom starts breaking out a commercial variation called swivel.  Go into a booth, try on different things and accessories without having to take merchandise into the booth.   Want to see how that beach outfit would look when you are on vacation in Hawaii?   It will even call a backdrop showing you wearing it in Hawaii.</a:t>
            </a:r>
          </a:p>
          <a:p>
            <a:endParaRPr lang="en-US" baseline="0" dirty="0" smtClean="0"/>
          </a:p>
          <a:p>
            <a:r>
              <a:rPr lang="en-US" baseline="0" dirty="0" smtClean="0"/>
              <a:t> 3-D Printers:  Makes objects by building up successive layers of material.   Currently churning out prototypes of molds for mfg. of new products.  But have also successfully producing medical implants, jewelry and aircraft parts.   You can currently buy a home version for $2000.  Usually comes with thermoplastic spools or clay for crafts or metallic powders for jewelry.   That model of the Eiffel tower on the young lady’s desk was printed out by the three D computer sitting next to it.</a:t>
            </a:r>
          </a:p>
          <a:p>
            <a:endParaRPr lang="en-US" baseline="0" dirty="0" smtClean="0"/>
          </a:p>
          <a:p>
            <a:r>
              <a:rPr lang="en-US" baseline="0" dirty="0" smtClean="0"/>
              <a:t>Venture capitalists are betting that within ten years the costs of the technology will be down to where you can print out towels, utensils and apparel in your home…the only tax will be on the materials that go into the printer.  The blue print to print out the merchandise will be the most expensive part and that will be transmitted electronically.  No tangible personal property – no sales tax.</a:t>
            </a:r>
          </a:p>
          <a:p>
            <a:endParaRPr lang="en-US" dirty="0"/>
          </a:p>
        </p:txBody>
      </p:sp>
      <p:sp>
        <p:nvSpPr>
          <p:cNvPr id="4" name="Slide Number Placeholder 3"/>
          <p:cNvSpPr>
            <a:spLocks noGrp="1"/>
          </p:cNvSpPr>
          <p:nvPr>
            <p:ph type="sldNum" sz="quarter" idx="10"/>
          </p:nvPr>
        </p:nvSpPr>
        <p:spPr/>
        <p:txBody>
          <a:bodyPr/>
          <a:lstStyle/>
          <a:p>
            <a:fld id="{E6DD727B-7C06-4EB0-ACD2-7F9401FA17A3}" type="slidenum">
              <a:rPr lang="en-US" smtClean="0"/>
              <a:t>12</a:t>
            </a:fld>
            <a:endParaRPr lang="en-US"/>
          </a:p>
        </p:txBody>
      </p:sp>
    </p:spTree>
    <p:extLst>
      <p:ext uri="{BB962C8B-B14F-4D97-AF65-F5344CB8AC3E}">
        <p14:creationId xmlns:p14="http://schemas.microsoft.com/office/powerpoint/2010/main" val="2763217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Quick Poll – Finance officers most time starved people in world – how many at</a:t>
            </a:r>
            <a:r>
              <a:rPr lang="en-US" baseline="0" dirty="0" smtClean="0"/>
              <a:t> 4 AM on Black Friday?  How many on-line Christmas shopping for at least a third?  Socks/Uncle Jesus to San Bernardino, Wal-Mart to Eastvale, Costco to Mira Loma in Riverside County, Best Buy to Dinuba, Amazon (1/4</a:t>
            </a:r>
            <a:r>
              <a:rPr lang="en-US" baseline="30000" dirty="0" smtClean="0"/>
              <a:t>th</a:t>
            </a:r>
            <a:r>
              <a:rPr lang="en-US" baseline="0" dirty="0" smtClean="0"/>
              <a:t>) soon to San Bernardino, Tracy and Patterson.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Online shopping 15% more in 2012 than 2011.   As the trend grows, less of that tax spent by folks in your community will be going to the community and instead distributed to just a few jurisdictions.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6DD727B-7C06-4EB0-ACD2-7F9401FA17A3}" type="slidenum">
              <a:rPr lang="en-US" smtClean="0"/>
              <a:t>13</a:t>
            </a:fld>
            <a:endParaRPr lang="en-US" dirty="0"/>
          </a:p>
        </p:txBody>
      </p:sp>
    </p:spTree>
    <p:extLst>
      <p:ext uri="{BB962C8B-B14F-4D97-AF65-F5344CB8AC3E}">
        <p14:creationId xmlns:p14="http://schemas.microsoft.com/office/powerpoint/2010/main" val="3196798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Ten years ago, Grocers were building mega stores of 45,000 to 60,000 square feet.   Trader Joes, Sprouts, Fresh &amp; Easy and Wal-Mart Express all shot that concept to pieces.   Barnes N Noble put most of the neighborhood book stores out of business by creating a mega book and music environment.  Today, for two out of every three books sold are e-books for loading on to electronic readers.  They no longer need the space and can’t afford to carry the inventory.     They just announced that they will be closing 1/3</a:t>
            </a:r>
            <a:r>
              <a:rPr lang="en-US" baseline="30000" dirty="0" smtClean="0"/>
              <a:t>rd</a:t>
            </a:r>
            <a:r>
              <a:rPr lang="en-US" baseline="0" dirty="0" smtClean="0"/>
              <a:t> of their stores in the next few years.  Best Buy expects to close more stores and open more Best Buy Mobile shops concentrating just on phones and tablets.</a:t>
            </a:r>
          </a:p>
          <a:p>
            <a:endParaRPr lang="en-US" baseline="0" dirty="0" smtClean="0"/>
          </a:p>
          <a:p>
            <a:r>
              <a:rPr lang="en-US" baseline="0" dirty="0" smtClean="0"/>
              <a:t>Every major retailer – Best Buy, J.C. Penny, Office Depot, Wal-Mart, Target, Kohl's, Petsmart, etc. are working on plans for smaller footprints for future outlets.  They plan on using less space but offer a broader selection of goods through the placement of kiosks and faster delivery of orders.  The smaller footprints are more cost efficient and allow them to go into market areas that didn’t have the land or space to support the old concepts.</a:t>
            </a:r>
          </a:p>
          <a:p>
            <a:endParaRPr lang="en-US" baseline="0" dirty="0" smtClean="0"/>
          </a:p>
          <a:p>
            <a:r>
              <a:rPr lang="en-US" baseline="0" dirty="0" smtClean="0"/>
              <a:t>On existing stores, more and more are breaking up the space and subleasing.   Best Buy to Pacific Sales and J.C. Penny to Sephora are just two examples.  Companies such as Toys R Us and Gap are consolidating their special shops – For example bringing Gap, Gap Kids and Baby Gap together or Toys R Us and Babies R Us under one roof.   Toys R Us are enhancing their holiday sales with temporary pop-up stores.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6DD727B-7C06-4EB0-ACD2-7F9401FA17A3}" type="slidenum">
              <a:rPr lang="en-US" smtClean="0"/>
              <a:t>14</a:t>
            </a:fld>
            <a:endParaRPr lang="en-US" dirty="0"/>
          </a:p>
        </p:txBody>
      </p:sp>
    </p:spTree>
    <p:extLst>
      <p:ext uri="{BB962C8B-B14F-4D97-AF65-F5344CB8AC3E}">
        <p14:creationId xmlns:p14="http://schemas.microsoft.com/office/powerpoint/2010/main" val="3465926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more sales are shifted to distribution centers</a:t>
            </a:r>
            <a:r>
              <a:rPr lang="en-US" baseline="0" dirty="0" smtClean="0"/>
              <a:t> and retail evolves to accommodate changing demographics and shopping patterns, the numbers of traditional retailers will decline…</a:t>
            </a:r>
          </a:p>
          <a:p>
            <a:endParaRPr lang="en-US" baseline="0" dirty="0" smtClean="0"/>
          </a:p>
          <a:p>
            <a:r>
              <a:rPr lang="en-US" dirty="0" smtClean="0"/>
              <a:t>This</a:t>
            </a:r>
            <a:r>
              <a:rPr lang="en-US" baseline="0" dirty="0" smtClean="0"/>
              <a:t> isn’t meant to suggest the end of the world  There will always be new concepts and there are numerous retailers in an expansion mode – most of the dollar/99 Cent Stores, fast-casual restaurants and smaller specialty retailers such as Jos. A Banks, Tillys, David’s bridal, Urban Outfitters and others.   Nordstrom has indicated that they intend to double the number of Rack stores over the next three years. However, they all require less space and the filling of vacancies with the right retail mix is becoming more challenging.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6DD727B-7C06-4EB0-ACD2-7F9401FA17A3}" type="slidenum">
              <a:rPr lang="en-US" smtClean="0"/>
              <a:t>15</a:t>
            </a:fld>
            <a:endParaRPr lang="en-US" dirty="0"/>
          </a:p>
        </p:txBody>
      </p:sp>
    </p:spTree>
    <p:extLst>
      <p:ext uri="{BB962C8B-B14F-4D97-AF65-F5344CB8AC3E}">
        <p14:creationId xmlns:p14="http://schemas.microsoft.com/office/powerpoint/2010/main" val="1467108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long</a:t>
            </a:r>
            <a:r>
              <a:rPr lang="en-US" baseline="0" dirty="0" smtClean="0"/>
              <a:t> term, more of the sales tax will shift from Big Boxes and enclosed malls to distribution centers and to outlying jurisdictions where retailers will try to capture market share with smaller infill stores.</a:t>
            </a:r>
          </a:p>
          <a:p>
            <a:endParaRPr lang="en-US" baseline="0" dirty="0" smtClean="0"/>
          </a:p>
          <a:p>
            <a:r>
              <a:rPr lang="en-US" baseline="0" dirty="0" smtClean="0"/>
              <a:t>New opportunities for smaller communities that couldn’t previously accommodate the old formats.   Hugh headaches for the previous winners who now have to find ways to fill all that vacant space.</a:t>
            </a:r>
            <a:endParaRPr lang="en-US" dirty="0"/>
          </a:p>
        </p:txBody>
      </p:sp>
      <p:sp>
        <p:nvSpPr>
          <p:cNvPr id="4" name="Slide Number Placeholder 3"/>
          <p:cNvSpPr>
            <a:spLocks noGrp="1"/>
          </p:cNvSpPr>
          <p:nvPr>
            <p:ph type="sldNum" sz="quarter" idx="10"/>
          </p:nvPr>
        </p:nvSpPr>
        <p:spPr/>
        <p:txBody>
          <a:bodyPr/>
          <a:lstStyle/>
          <a:p>
            <a:fld id="{E6DD727B-7C06-4EB0-ACD2-7F9401FA17A3}" type="slidenum">
              <a:rPr lang="en-US" smtClean="0"/>
              <a:t>16</a:t>
            </a:fld>
            <a:endParaRPr lang="en-US" dirty="0"/>
          </a:p>
        </p:txBody>
      </p:sp>
    </p:spTree>
    <p:extLst>
      <p:ext uri="{BB962C8B-B14F-4D97-AF65-F5344CB8AC3E}">
        <p14:creationId xmlns:p14="http://schemas.microsoft.com/office/powerpoint/2010/main" val="3527682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Of course,</a:t>
            </a:r>
            <a:r>
              <a:rPr lang="en-GB" baseline="0" dirty="0" smtClean="0"/>
              <a:t> a</a:t>
            </a:r>
            <a:r>
              <a:rPr lang="en-GB" dirty="0" smtClean="0"/>
              <a:t>nother factor that will continue to add to the decline is the constant narrowing of the base.</a:t>
            </a:r>
          </a:p>
          <a:p>
            <a:endParaRPr lang="en-GB" dirty="0" smtClean="0"/>
          </a:p>
          <a:p>
            <a:r>
              <a:rPr lang="en-GB" dirty="0" smtClean="0"/>
              <a:t>When first adopted in 1933, the rate was 2 2/2 cents but there were only three exemptions:  Merchandise sold to the federal government, gold bullion and utilities.....gas, water and electricity. Today, the exemptions fill a book 50 pages long (BOE publication 61) and for those exemptions that they have adequate data, total over $11 Billion per year. Those that they don’t have the data to calculate probably add another $1/2</a:t>
            </a:r>
            <a:r>
              <a:rPr lang="en-GB" baseline="0" dirty="0" smtClean="0"/>
              <a:t> Billion.</a:t>
            </a:r>
            <a:r>
              <a:rPr lang="en-GB" dirty="0" smtClean="0"/>
              <a:t>  </a:t>
            </a:r>
          </a:p>
          <a:p>
            <a:endParaRPr lang="en-GB" dirty="0" smtClean="0"/>
          </a:p>
          <a:p>
            <a:r>
              <a:rPr lang="en-GB" dirty="0" smtClean="0"/>
              <a:t>California</a:t>
            </a:r>
            <a:r>
              <a:rPr lang="en-GB" baseline="0" dirty="0" smtClean="0"/>
              <a:t> Alternate Energy and Advanced Transportation Financing Authority about to release guidelines to grant more exemptions for advanced manufacturing projects.   Recent State Supreme Court rulings involving Micro Soft and Nortel Networks promises to substantially reduce the taxable values of high tech manufacturing and a representative of the </a:t>
            </a:r>
            <a:r>
              <a:rPr lang="en-GB" dirty="0" smtClean="0"/>
              <a:t>California Association for Local Economic</a:t>
            </a:r>
            <a:r>
              <a:rPr lang="en-GB" baseline="0" dirty="0" smtClean="0"/>
              <a:t> Development told the City Managers a couple of weeks ago that they will be seeking legislation to eliminate sales tax on capital </a:t>
            </a:r>
            <a:r>
              <a:rPr lang="en-GB" baseline="0" smtClean="0"/>
              <a:t>equipment.</a:t>
            </a:r>
            <a:endParaRPr lang="en-GB" dirty="0" smtClean="0"/>
          </a:p>
          <a:p>
            <a:endParaRPr lang="en-GB" dirty="0" smtClean="0"/>
          </a:p>
          <a:p>
            <a:r>
              <a:rPr lang="en-GB" dirty="0" smtClean="0"/>
              <a:t>All but two of the 45 states that impose sales tax levy it on less goods and services than we do.   The smaller the basket of goods that has to absorb</a:t>
            </a:r>
            <a:r>
              <a:rPr lang="en-GB" baseline="0" dirty="0" smtClean="0"/>
              <a:t> the tax, the higher the rate.   Now up to !0% in some cities.  Hawaii’s sales tax is only 4% but they tax 99% of their economic base.  California taxes less than %.</a:t>
            </a:r>
            <a:endParaRPr lang="en-GB" dirty="0" smtClean="0"/>
          </a:p>
          <a:p>
            <a:endParaRPr lang="en-US" dirty="0"/>
          </a:p>
        </p:txBody>
      </p:sp>
      <p:sp>
        <p:nvSpPr>
          <p:cNvPr id="4" name="Slide Number Placeholder 3"/>
          <p:cNvSpPr>
            <a:spLocks noGrp="1"/>
          </p:cNvSpPr>
          <p:nvPr>
            <p:ph type="sldNum" sz="quarter" idx="10"/>
          </p:nvPr>
        </p:nvSpPr>
        <p:spPr/>
        <p:txBody>
          <a:bodyPr/>
          <a:lstStyle/>
          <a:p>
            <a:fld id="{E6DD727B-7C06-4EB0-ACD2-7F9401FA17A3}" type="slidenum">
              <a:rPr lang="en-US" smtClean="0"/>
              <a:t>17</a:t>
            </a:fld>
            <a:endParaRPr lang="en-US"/>
          </a:p>
        </p:txBody>
      </p:sp>
    </p:spTree>
    <p:extLst>
      <p:ext uri="{BB962C8B-B14F-4D97-AF65-F5344CB8AC3E}">
        <p14:creationId xmlns:p14="http://schemas.microsoft.com/office/powerpoint/2010/main" val="4237201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end,</a:t>
            </a:r>
            <a:r>
              <a:rPr lang="en-US" baseline="0" dirty="0" smtClean="0"/>
              <a:t> it is a zero sum game.  </a:t>
            </a:r>
            <a:r>
              <a:rPr lang="en-US" dirty="0" smtClean="0"/>
              <a:t>State legislation banned the poaching of big box</a:t>
            </a:r>
            <a:r>
              <a:rPr lang="en-US" baseline="0" dirty="0" smtClean="0"/>
              <a:t> retailers and auto dealers a few years ago and until recently, sales tax sharing agreements have been </a:t>
            </a:r>
            <a:r>
              <a:rPr lang="en-US" dirty="0" smtClean="0"/>
              <a:t>primarily used to help seal </a:t>
            </a:r>
            <a:r>
              <a:rPr lang="en-US" baseline="0" dirty="0" smtClean="0"/>
              <a:t>an unusually difficult project.</a:t>
            </a:r>
          </a:p>
          <a:p>
            <a:endParaRPr lang="en-US" baseline="0" dirty="0" smtClean="0"/>
          </a:p>
          <a:p>
            <a:r>
              <a:rPr lang="en-US" baseline="0" dirty="0" smtClean="0"/>
              <a:t>However in recent years, the bidding on major business to business sales tax generators has gotten to be huge and is now becoming a major profit center for online retailers of general consumer goods.  We now believe that 20% to 30% of the local sales tax is now being rebated back to corporations.  The kickbacks rarely expand sales tax revenues.   They simply shift from jurisdiction to another while reducing the overall monies available for public services.</a:t>
            </a:r>
          </a:p>
          <a:p>
            <a:endParaRPr lang="en-US" baseline="0" dirty="0" smtClean="0"/>
          </a:p>
          <a:p>
            <a:r>
              <a:rPr lang="en-US" baseline="0" dirty="0" smtClean="0"/>
              <a:t>Example – Client – tool manufacturer – 25% of tax base.  Demand 60% rebate to stay – Jim Starbird – Council adopted holding nose – Three weeks ago – another city hall – shopping agreement to every agency within a 50 mile radius.</a:t>
            </a:r>
          </a:p>
          <a:p>
            <a:endParaRPr lang="en-US" baseline="0" dirty="0" smtClean="0"/>
          </a:p>
          <a:p>
            <a:r>
              <a:rPr lang="en-US" baseline="0" dirty="0" smtClean="0"/>
              <a:t>Looks smart on an individual basis but from our crows nest watching over 300 plus agencies, it looks like a bunch termites chewing through the bottom of a boat each trying to get a bigger share of the sawdust before it sinks.   50 years local government – most self destructive thing ever seen local governments do.</a:t>
            </a:r>
          </a:p>
          <a:p>
            <a:endParaRPr lang="en-US" baseline="0" dirty="0" smtClean="0"/>
          </a:p>
        </p:txBody>
      </p:sp>
      <p:sp>
        <p:nvSpPr>
          <p:cNvPr id="4" name="Slide Number Placeholder 3"/>
          <p:cNvSpPr>
            <a:spLocks noGrp="1"/>
          </p:cNvSpPr>
          <p:nvPr>
            <p:ph type="sldNum" sz="quarter" idx="10"/>
          </p:nvPr>
        </p:nvSpPr>
        <p:spPr/>
        <p:txBody>
          <a:bodyPr/>
          <a:lstStyle/>
          <a:p>
            <a:fld id="{E6DD727B-7C06-4EB0-ACD2-7F9401FA17A3}" type="slidenum">
              <a:rPr lang="en-US" smtClean="0"/>
              <a:t>18</a:t>
            </a:fld>
            <a:endParaRPr lang="en-US"/>
          </a:p>
        </p:txBody>
      </p:sp>
    </p:spTree>
    <p:extLst>
      <p:ext uri="{BB962C8B-B14F-4D97-AF65-F5344CB8AC3E}">
        <p14:creationId xmlns:p14="http://schemas.microsoft.com/office/powerpoint/2010/main" val="2284355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Why the conversation now?  We are becoming more dependent on a diminishing revenues source.   As of the November election,</a:t>
            </a:r>
            <a:r>
              <a:rPr lang="en-US" dirty="0" smtClean="0"/>
              <a:t> there are 126 municipal transaction tax override districts in 44 county-wide districts.  Eight years ago, there were only ten.</a:t>
            </a:r>
            <a:r>
              <a:rPr lang="en-US" baseline="0" dirty="0" smtClean="0"/>
              <a:t>  </a:t>
            </a:r>
            <a:r>
              <a:rPr lang="en-US" dirty="0" smtClean="0"/>
              <a:t>The State just added another ¼ cent to finance</a:t>
            </a:r>
            <a:r>
              <a:rPr lang="en-US" baseline="0" dirty="0" smtClean="0"/>
              <a:t> their problems.   </a:t>
            </a:r>
          </a:p>
          <a:p>
            <a:endParaRPr lang="en-US" baseline="0" dirty="0" smtClean="0"/>
          </a:p>
          <a:p>
            <a:r>
              <a:rPr lang="en-US" baseline="0" dirty="0" smtClean="0"/>
              <a:t>By the end of the decade, at least half of the agencies in this room who don’t currently have a transactions act will have one.</a:t>
            </a:r>
          </a:p>
          <a:p>
            <a:endParaRPr lang="en-US" dirty="0" smtClean="0"/>
          </a:p>
          <a:p>
            <a:r>
              <a:rPr lang="en-US" b="1" dirty="0" smtClean="0"/>
              <a:t>We are becoming increasingly</a:t>
            </a:r>
            <a:r>
              <a:rPr lang="en-US" b="1" baseline="0" dirty="0" smtClean="0"/>
              <a:t> dependent on a diminishing tax source that each year, becomes less relevant in this century’s economy.</a:t>
            </a:r>
            <a:endParaRPr lang="en-US" b="1" dirty="0"/>
          </a:p>
        </p:txBody>
      </p:sp>
      <p:sp>
        <p:nvSpPr>
          <p:cNvPr id="4" name="Slide Number Placeholder 3"/>
          <p:cNvSpPr>
            <a:spLocks noGrp="1"/>
          </p:cNvSpPr>
          <p:nvPr>
            <p:ph type="sldNum" sz="quarter" idx="10"/>
          </p:nvPr>
        </p:nvSpPr>
        <p:spPr/>
        <p:txBody>
          <a:bodyPr/>
          <a:lstStyle/>
          <a:p>
            <a:fld id="{E6DD727B-7C06-4EB0-ACD2-7F9401FA17A3}" type="slidenum">
              <a:rPr lang="en-US" smtClean="0"/>
              <a:t>19</a:t>
            </a:fld>
            <a:endParaRPr lang="en-US" dirty="0"/>
          </a:p>
        </p:txBody>
      </p:sp>
    </p:spTree>
    <p:extLst>
      <p:ext uri="{BB962C8B-B14F-4D97-AF65-F5344CB8AC3E}">
        <p14:creationId xmlns:p14="http://schemas.microsoft.com/office/powerpoint/2010/main" val="2298357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Trend been going on since the late 1970’s.  Ignore: inflation, population growth, new things to buy: flat screen t-v’s , personal computers, tablets, smart phones, new investment in alternate energy, etc.  </a:t>
            </a:r>
          </a:p>
          <a:p>
            <a:pPr marL="171450" indent="-171450">
              <a:buFont typeface="Arial" pitchFamily="34" charset="0"/>
              <a:buChar char="•"/>
            </a:pPr>
            <a:r>
              <a:rPr lang="en-US" baseline="0" dirty="0" smtClean="0"/>
              <a:t>Caught my eye was acceleration in trend beginning in 2000.</a:t>
            </a:r>
          </a:p>
          <a:p>
            <a:pPr marL="171450" indent="-171450">
              <a:buFont typeface="Arial" pitchFamily="34" charset="0"/>
              <a:buChar char="•"/>
            </a:pPr>
            <a:r>
              <a:rPr lang="en-US" baseline="0" dirty="0" smtClean="0"/>
              <a:t>When you factor out inflation, per capita taxable sales in California were </a:t>
            </a:r>
            <a:r>
              <a:rPr lang="en-US" u="sng" baseline="0" dirty="0" smtClean="0"/>
              <a:t>28% lower </a:t>
            </a:r>
            <a:r>
              <a:rPr lang="en-US" baseline="0" dirty="0" smtClean="0"/>
              <a:t>than in 2000.</a:t>
            </a:r>
          </a:p>
          <a:p>
            <a:pPr marL="0" indent="0">
              <a:buFont typeface="Arial" pitchFamily="34" charset="0"/>
              <a:buNone/>
            </a:pPr>
            <a:endParaRPr lang="en-US" baseline="0" dirty="0" smtClean="0"/>
          </a:p>
          <a:p>
            <a:pPr marL="0" indent="0">
              <a:buFont typeface="Arial" pitchFamily="34" charset="0"/>
              <a:buNone/>
            </a:pPr>
            <a:r>
              <a:rPr lang="en-US" baseline="0" dirty="0" smtClean="0"/>
              <a:t>Latest recession accounted for half of the drop but doesn’t explain the rest.  What happened?</a:t>
            </a:r>
          </a:p>
          <a:p>
            <a:pPr marL="0" indent="0">
              <a:buFont typeface="Arial" pitchFamily="34" charset="0"/>
              <a:buNone/>
            </a:pPr>
            <a:endParaRPr lang="en-US" baseline="0" dirty="0" smtClean="0"/>
          </a:p>
          <a:p>
            <a:pPr marL="0" indent="0">
              <a:buFont typeface="Arial" pitchFamily="34" charset="0"/>
              <a:buNone/>
            </a:pPr>
            <a:r>
              <a:rPr lang="en-US" baseline="0" dirty="0" smtClean="0"/>
              <a:t>Went to HdL Cellar. </a:t>
            </a:r>
            <a:endParaRPr lang="en-US" dirty="0" smtClean="0"/>
          </a:p>
          <a:p>
            <a:endParaRPr lang="en-US" dirty="0"/>
          </a:p>
        </p:txBody>
      </p:sp>
      <p:sp>
        <p:nvSpPr>
          <p:cNvPr id="4" name="Slide Number Placeholder 3"/>
          <p:cNvSpPr>
            <a:spLocks noGrp="1"/>
          </p:cNvSpPr>
          <p:nvPr>
            <p:ph type="sldNum" sz="quarter" idx="10"/>
          </p:nvPr>
        </p:nvSpPr>
        <p:spPr/>
        <p:txBody>
          <a:bodyPr/>
          <a:lstStyle/>
          <a:p>
            <a:fld id="{E6DD727B-7C06-4EB0-ACD2-7F9401FA17A3}" type="slidenum">
              <a:rPr lang="en-US" smtClean="0"/>
              <a:t>2</a:t>
            </a:fld>
            <a:endParaRPr lang="en-US" dirty="0"/>
          </a:p>
        </p:txBody>
      </p:sp>
    </p:spTree>
    <p:extLst>
      <p:ext uri="{BB962C8B-B14F-4D97-AF65-F5344CB8AC3E}">
        <p14:creationId xmlns:p14="http://schemas.microsoft.com/office/powerpoint/2010/main" val="2958033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Not quite as bad as this young Finance Director thinks….</a:t>
            </a:r>
          </a:p>
          <a:p>
            <a:endParaRPr lang="en-US" dirty="0" smtClean="0"/>
          </a:p>
          <a:p>
            <a:pPr marL="171450" indent="-171450">
              <a:buFont typeface="Arial" pitchFamily="34" charset="0"/>
              <a:buChar char="•"/>
            </a:pPr>
            <a:r>
              <a:rPr lang="en-US" dirty="0" smtClean="0"/>
              <a:t>Trends impact only about half of the </a:t>
            </a:r>
            <a:r>
              <a:rPr lang="en-US" smtClean="0"/>
              <a:t>taxable base </a:t>
            </a:r>
            <a:r>
              <a:rPr lang="en-US" dirty="0" smtClean="0"/>
              <a:t>– all have different</a:t>
            </a:r>
            <a:r>
              <a:rPr lang="en-US" baseline="0" dirty="0" smtClean="0"/>
              <a:t> basket of goods.</a:t>
            </a:r>
            <a:endParaRPr lang="en-US" dirty="0" smtClean="0"/>
          </a:p>
          <a:p>
            <a:pPr marL="171450" indent="-171450">
              <a:buFont typeface="Arial" pitchFamily="34" charset="0"/>
              <a:buChar char="•"/>
            </a:pPr>
            <a:r>
              <a:rPr lang="en-US" dirty="0" smtClean="0"/>
              <a:t>Population continues to grow.  Still need stores to see,</a:t>
            </a:r>
            <a:r>
              <a:rPr lang="en-US" baseline="0" dirty="0" smtClean="0"/>
              <a:t> touch and taste merchandise and serve as social gathering places.</a:t>
            </a:r>
            <a:endParaRPr lang="en-US" dirty="0" smtClean="0"/>
          </a:p>
          <a:p>
            <a:pPr marL="171450" indent="-171450">
              <a:buFont typeface="Arial" pitchFamily="34" charset="0"/>
              <a:buChar char="•"/>
            </a:pPr>
            <a:r>
              <a:rPr lang="en-US" dirty="0" smtClean="0"/>
              <a:t>Inflation</a:t>
            </a:r>
            <a:r>
              <a:rPr lang="en-US" baseline="0" dirty="0" smtClean="0"/>
              <a:t> will continue and increase once the Feds can no longer subsidize interest rates.</a:t>
            </a:r>
          </a:p>
          <a:p>
            <a:pPr marL="171450" indent="-171450">
              <a:buFont typeface="Arial" pitchFamily="34" charset="0"/>
              <a:buChar char="•"/>
            </a:pPr>
            <a:r>
              <a:rPr lang="en-US" baseline="0" dirty="0" smtClean="0"/>
              <a:t>We are still coming out of a recession and will grow for the next couple of years – Christmas quarter in a couple of weeks – dancing in the streets (particularly if you have auto dealers).</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What it does mean that growth in sales and use tax revenues will have slowed considerably by the end of this decade and we will not be seeing the gains that we experienced in previous decades.  More of the gains will shift to just two or three dozen jurisdictions hosting distribution centers and those two or three dozen will be rebating most of that back to the companies that collect the tax in order to become one of the chosen few.</a:t>
            </a:r>
          </a:p>
          <a:p>
            <a:pPr marL="0" indent="0">
              <a:buFont typeface="Arial" pitchFamily="34" charset="0"/>
              <a:buNone/>
            </a:pPr>
            <a:endParaRPr lang="en-US" baseline="0" dirty="0" smtClean="0"/>
          </a:p>
          <a:p>
            <a:pPr marL="0" indent="0">
              <a:buFont typeface="Arial" pitchFamily="34" charset="0"/>
              <a:buNone/>
            </a:pPr>
            <a:r>
              <a:rPr lang="en-US" baseline="0" dirty="0" smtClean="0"/>
              <a:t>To keep up with the changes, we are going to have to </a:t>
            </a:r>
            <a:r>
              <a:rPr lang="en-US" b="1" baseline="0" dirty="0" smtClean="0"/>
              <a:t>reevaluate our tax structure </a:t>
            </a:r>
            <a:r>
              <a:rPr lang="en-US" baseline="0" dirty="0" smtClean="0"/>
              <a:t>and our </a:t>
            </a:r>
            <a:r>
              <a:rPr lang="en-US" b="1" baseline="0" dirty="0" smtClean="0"/>
              <a:t>local economic development strategies</a:t>
            </a:r>
            <a:r>
              <a:rPr lang="en-US" baseline="0" dirty="0" smtClean="0"/>
              <a:t>.</a:t>
            </a:r>
          </a:p>
          <a:p>
            <a:pPr marL="171450" indent="-171450">
              <a:buFont typeface="Arial" pitchFamily="34" charset="0"/>
              <a:buChar char="•"/>
            </a:pPr>
            <a:endParaRPr lang="en-US" baseline="0" dirty="0" smtClean="0"/>
          </a:p>
          <a:p>
            <a:pPr marL="0" indent="0">
              <a:buFont typeface="Arial"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E6DD727B-7C06-4EB0-ACD2-7F9401FA17A3}" type="slidenum">
              <a:rPr lang="en-US" smtClean="0"/>
              <a:t>20</a:t>
            </a:fld>
            <a:endParaRPr lang="en-US" dirty="0"/>
          </a:p>
        </p:txBody>
      </p:sp>
    </p:spTree>
    <p:extLst>
      <p:ext uri="{BB962C8B-B14F-4D97-AF65-F5344CB8AC3E}">
        <p14:creationId xmlns:p14="http://schemas.microsoft.com/office/powerpoint/2010/main" val="3259719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Sales tax on less than</a:t>
            </a:r>
            <a:r>
              <a:rPr lang="en-US" baseline="0" dirty="0" smtClean="0"/>
              <a:t> half of the State’s economic output.  </a:t>
            </a:r>
            <a:r>
              <a:rPr lang="en-US" dirty="0" smtClean="0"/>
              <a:t>Think Long Committee for California:  tax everything</a:t>
            </a:r>
            <a:r>
              <a:rPr lang="en-US" baseline="0" dirty="0" smtClean="0"/>
              <a:t> including </a:t>
            </a:r>
            <a:r>
              <a:rPr lang="en-US" dirty="0" smtClean="0"/>
              <a:t>services at 5 1/8% and</a:t>
            </a:r>
            <a:r>
              <a:rPr lang="en-US" baseline="0" dirty="0" smtClean="0"/>
              <a:t> reduce personal income and corporate tax, double homeowners property tax exemption.    Sounds regressive.   Haven’t seen numbers but they suggest could reduce sales to 3% to 4% would broaden options for creating local tax bases and make tax less regressive.   Probably never happen:  1/31/13 survey by Public Policy Institute of California found that only 30% surveyed would support taxing services.  Public education efforts would be overshadowed by Millions of dollars spent by opposing industries who currently do no have to collect sales tax from their customers.  Schwarzenegger example – Veterinarian services, golf courses, auto repairs.</a:t>
            </a:r>
          </a:p>
          <a:p>
            <a:endParaRPr lang="en-US" baseline="0" dirty="0" smtClean="0"/>
          </a:p>
          <a:p>
            <a:r>
              <a:rPr lang="en-US" baseline="0" dirty="0" smtClean="0"/>
              <a:t>Nexus issue – Covina/Fairfield example – 5% to 10% loss.   With more cities adopted should be looked at.</a:t>
            </a:r>
          </a:p>
          <a:p>
            <a:endParaRPr lang="en-US" baseline="0" dirty="0" smtClean="0"/>
          </a:p>
          <a:p>
            <a:r>
              <a:rPr lang="en-US" baseline="0" dirty="0" smtClean="0"/>
              <a:t>Sales tax sharing agreements- cities need tools to encourage economic development – sales tax can be just another form of increment – Livermore example.   But criteria, standards and limitations.   Bidding for just showing up – eating your own.</a:t>
            </a:r>
          </a:p>
          <a:p>
            <a:endParaRPr lang="en-US" baseline="0" dirty="0" smtClean="0"/>
          </a:p>
          <a:p>
            <a:r>
              <a:rPr lang="en-US" baseline="0" dirty="0" smtClean="0"/>
              <a:t>Need conversation on destination sourcing – 38 of the 45 states – sales tax from brick &amp; Mortar but tax on goods ordered go to taxpayers jurisdiction.  Taxpayer gets benefit from tax, eliminates bidding for distribution centers.  Cities hosting distribution centers benefit from split tax roll which will probably happen in next few years.</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6DD727B-7C06-4EB0-ACD2-7F9401FA17A3}" type="slidenum">
              <a:rPr lang="en-US" smtClean="0"/>
              <a:t>21</a:t>
            </a:fld>
            <a:endParaRPr lang="en-US" dirty="0"/>
          </a:p>
        </p:txBody>
      </p:sp>
    </p:spTree>
    <p:extLst>
      <p:ext uri="{BB962C8B-B14F-4D97-AF65-F5344CB8AC3E}">
        <p14:creationId xmlns:p14="http://schemas.microsoft.com/office/powerpoint/2010/main" val="3250706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Smaller</a:t>
            </a:r>
            <a:r>
              <a:rPr lang="en-US" baseline="0" dirty="0" smtClean="0"/>
              <a:t> footprints mean new opportunities for smaller cities, new challenges for larger cities.</a:t>
            </a:r>
          </a:p>
          <a:p>
            <a:endParaRPr lang="en-US" baseline="0" dirty="0" smtClean="0"/>
          </a:p>
          <a:p>
            <a:r>
              <a:rPr lang="en-US" dirty="0" smtClean="0"/>
              <a:t>  The</a:t>
            </a:r>
            <a:r>
              <a:rPr lang="en-US" baseline="0" dirty="0" smtClean="0"/>
              <a:t> man in the trenches – Bob Champion.</a:t>
            </a:r>
            <a:endParaRPr lang="en-US" dirty="0"/>
          </a:p>
        </p:txBody>
      </p:sp>
      <p:sp>
        <p:nvSpPr>
          <p:cNvPr id="4" name="Slide Number Placeholder 3"/>
          <p:cNvSpPr>
            <a:spLocks noGrp="1"/>
          </p:cNvSpPr>
          <p:nvPr>
            <p:ph type="sldNum" sz="quarter" idx="10"/>
          </p:nvPr>
        </p:nvSpPr>
        <p:spPr/>
        <p:txBody>
          <a:bodyPr/>
          <a:lstStyle/>
          <a:p>
            <a:fld id="{E6DD727B-7C06-4EB0-ACD2-7F9401FA17A3}" type="slidenum">
              <a:rPr lang="en-US" smtClean="0"/>
              <a:t>22</a:t>
            </a:fld>
            <a:endParaRPr lang="en-US" dirty="0"/>
          </a:p>
        </p:txBody>
      </p:sp>
    </p:spTree>
    <p:extLst>
      <p:ext uri="{BB962C8B-B14F-4D97-AF65-F5344CB8AC3E}">
        <p14:creationId xmlns:p14="http://schemas.microsoft.com/office/powerpoint/2010/main" val="4143923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DD727B-7C06-4EB0-ACD2-7F9401FA17A3}" type="slidenum">
              <a:rPr lang="en-US" smtClean="0"/>
              <a:t>23</a:t>
            </a:fld>
            <a:endParaRPr lang="en-US" dirty="0"/>
          </a:p>
        </p:txBody>
      </p:sp>
    </p:spTree>
    <p:extLst>
      <p:ext uri="{BB962C8B-B14F-4D97-AF65-F5344CB8AC3E}">
        <p14:creationId xmlns:p14="http://schemas.microsoft.com/office/powerpoint/2010/main" val="3032278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FFFF00"/>
              </a:buClr>
            </a:pPr>
            <a:r>
              <a:rPr lang="en-US" dirty="0" smtClean="0"/>
              <a:t>2010 Census:</a:t>
            </a:r>
            <a:r>
              <a:rPr lang="en-US" baseline="0" dirty="0" smtClean="0"/>
              <a:t> </a:t>
            </a:r>
            <a:r>
              <a:rPr lang="en-US" dirty="0" smtClean="0"/>
              <a:t>78% of the increase in household spending in the last decade was in the five areas listed</a:t>
            </a:r>
            <a:r>
              <a:rPr lang="en-US" baseline="0" dirty="0" smtClean="0"/>
              <a:t> above.   Only small amounts of those were subject to sales tax.  </a:t>
            </a:r>
          </a:p>
          <a:p>
            <a:pPr>
              <a:buClr>
                <a:srgbClr val="FFFF00"/>
              </a:buClr>
            </a:pPr>
            <a:endParaRPr lang="en-US" baseline="0" dirty="0" smtClean="0"/>
          </a:p>
          <a:p>
            <a:pPr>
              <a:buClr>
                <a:srgbClr val="FFFF00"/>
              </a:buClr>
            </a:pPr>
            <a:r>
              <a:rPr lang="en-US" baseline="0" dirty="0" smtClean="0"/>
              <a:t>More importantly, the entire increase was by the top 20% income earners.  Spending by all other households declined.  The remaining 80% have to spend a greater portion of their income on housing, healthcare, food, education.  Have less to spend on tangible personal goods.  </a:t>
            </a:r>
          </a:p>
          <a:p>
            <a:pPr>
              <a:buClr>
                <a:srgbClr val="FFFF00"/>
              </a:buClr>
            </a:pPr>
            <a:endParaRPr lang="en-US" baseline="0" dirty="0" smtClean="0"/>
          </a:p>
          <a:p>
            <a:pPr>
              <a:buClr>
                <a:srgbClr val="FFFF00"/>
              </a:buClr>
            </a:pPr>
            <a:r>
              <a:rPr lang="en-US" baseline="0" dirty="0" smtClean="0"/>
              <a:t> The top 20% can only buy so much and over time, your taxable per capita sales drop.</a:t>
            </a:r>
          </a:p>
          <a:p>
            <a:endParaRPr lang="en-US" dirty="0"/>
          </a:p>
        </p:txBody>
      </p:sp>
      <p:sp>
        <p:nvSpPr>
          <p:cNvPr id="4" name="Slide Number Placeholder 3"/>
          <p:cNvSpPr>
            <a:spLocks noGrp="1"/>
          </p:cNvSpPr>
          <p:nvPr>
            <p:ph type="sldNum" sz="quarter" idx="10"/>
          </p:nvPr>
        </p:nvSpPr>
        <p:spPr/>
        <p:txBody>
          <a:bodyPr/>
          <a:lstStyle/>
          <a:p>
            <a:fld id="{E6DD727B-7C06-4EB0-ACD2-7F9401FA17A3}" type="slidenum">
              <a:rPr lang="en-US" smtClean="0"/>
              <a:t>3</a:t>
            </a:fld>
            <a:endParaRPr lang="en-US" dirty="0"/>
          </a:p>
        </p:txBody>
      </p:sp>
    </p:spTree>
    <p:extLst>
      <p:ext uri="{BB962C8B-B14F-4D97-AF65-F5344CB8AC3E}">
        <p14:creationId xmlns:p14="http://schemas.microsoft.com/office/powerpoint/2010/main" val="4060523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Wages Received Nationally following each recession -  Over</a:t>
            </a:r>
            <a:r>
              <a:rPr lang="en-US" baseline="0" dirty="0" smtClean="0"/>
              <a:t> time, haven’t kept up with inflation – disparity between rich and poor becomes more pronounced each year. </a:t>
            </a:r>
          </a:p>
          <a:p>
            <a:endParaRPr lang="en-US" baseline="0" dirty="0" smtClean="0"/>
          </a:p>
          <a:p>
            <a:r>
              <a:rPr lang="en-US" baseline="0" dirty="0" smtClean="0"/>
              <a:t>Lot of this is due to improvements in productivity – no longer need as many employees as used to.</a:t>
            </a:r>
          </a:p>
          <a:p>
            <a:endParaRPr lang="en-US" baseline="0" dirty="0" smtClean="0"/>
          </a:p>
          <a:p>
            <a:r>
              <a:rPr lang="en-US" baseline="0" dirty="0" smtClean="0"/>
              <a:t>Generally, the only segment of the working population whose income is on the rise is in the entrepreneur, professional and technical ranks that comprise most of the the 20%.</a:t>
            </a:r>
          </a:p>
          <a:p>
            <a:endParaRPr lang="en-US" dirty="0"/>
          </a:p>
        </p:txBody>
      </p:sp>
      <p:sp>
        <p:nvSpPr>
          <p:cNvPr id="4" name="Slide Number Placeholder 3"/>
          <p:cNvSpPr>
            <a:spLocks noGrp="1"/>
          </p:cNvSpPr>
          <p:nvPr>
            <p:ph type="sldNum" sz="quarter" idx="10"/>
          </p:nvPr>
        </p:nvSpPr>
        <p:spPr/>
        <p:txBody>
          <a:bodyPr/>
          <a:lstStyle/>
          <a:p>
            <a:fld id="{58E20077-E935-403D-BD1F-E970D9E24062}" type="slidenum">
              <a:rPr lang="en-US" smtClean="0"/>
              <a:pPr/>
              <a:t>4</a:t>
            </a:fld>
            <a:endParaRPr lang="en-US" dirty="0"/>
          </a:p>
        </p:txBody>
      </p:sp>
    </p:spTree>
    <p:extLst>
      <p:ext uri="{BB962C8B-B14F-4D97-AF65-F5344CB8AC3E}">
        <p14:creationId xmlns:p14="http://schemas.microsoft.com/office/powerpoint/2010/main" val="4264202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Cost of goods are declining. Adjusted for inflation, autos, apparel, electronics are all cheaper than ten years ago.   The price of flat screen TV’s alone have dropped forty percent in the last four years.  Average life of a car in 2000 was 8.9 years.  Today it is 10.6 years.  Less cost, less obsolesce,  less tax.</a:t>
            </a:r>
          </a:p>
          <a:p>
            <a:endParaRPr lang="en-US" baseline="0" dirty="0" smtClean="0"/>
          </a:p>
          <a:p>
            <a:r>
              <a:rPr lang="en-US" baseline="0" dirty="0" smtClean="0"/>
              <a:t>According to Google, shoppers used an average of 5.3 sources of information to make a purchase decision in 2010.    In 2011, the average sources of information jumped to 10.4.   More stores being forced to match on-line prices.   Best Buy this Christmas – pull out your smart phone and they would match any price that you found else where.</a:t>
            </a:r>
          </a:p>
          <a:p>
            <a:endParaRPr lang="en-US" baseline="0" dirty="0" smtClean="0"/>
          </a:p>
          <a:p>
            <a:r>
              <a:rPr lang="en-US" baseline="0" dirty="0" smtClean="0"/>
              <a:t>The affluent five percent of the population have traditionally accounted for 37% of all consumer spending.  If your combined household income exceeded $166,000 last year, you were considered as part of the wealthy five percent.  Accessorize those $500 Christen Louboutin Shoes at Target.</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6DD727B-7C06-4EB0-ACD2-7F9401FA17A3}" type="slidenum">
              <a:rPr lang="en-US" smtClean="0"/>
              <a:t>5</a:t>
            </a:fld>
            <a:endParaRPr lang="en-US"/>
          </a:p>
        </p:txBody>
      </p:sp>
    </p:spTree>
    <p:extLst>
      <p:ext uri="{BB962C8B-B14F-4D97-AF65-F5344CB8AC3E}">
        <p14:creationId xmlns:p14="http://schemas.microsoft.com/office/powerpoint/2010/main" val="3332174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in Five California residents will be 65</a:t>
            </a:r>
            <a:r>
              <a:rPr lang="en-US" baseline="0" dirty="0" smtClean="0"/>
              <a:t> or over by 2030.   Probably even some of the folks in this room.  Some of us are already there.</a:t>
            </a:r>
          </a:p>
          <a:p>
            <a:endParaRPr lang="en-US" baseline="0" dirty="0" smtClean="0"/>
          </a:p>
          <a:p>
            <a:r>
              <a:rPr lang="en-US" baseline="0" dirty="0" smtClean="0"/>
              <a:t>An aging population has a negative impact on sales tax revenues.</a:t>
            </a:r>
          </a:p>
          <a:p>
            <a:endParaRPr lang="en-US" dirty="0"/>
          </a:p>
        </p:txBody>
      </p:sp>
      <p:sp>
        <p:nvSpPr>
          <p:cNvPr id="4" name="Slide Number Placeholder 3"/>
          <p:cNvSpPr>
            <a:spLocks noGrp="1"/>
          </p:cNvSpPr>
          <p:nvPr>
            <p:ph type="sldNum" sz="quarter" idx="10"/>
          </p:nvPr>
        </p:nvSpPr>
        <p:spPr/>
        <p:txBody>
          <a:bodyPr/>
          <a:lstStyle/>
          <a:p>
            <a:fld id="{E6DD727B-7C06-4EB0-ACD2-7F9401FA17A3}" type="slidenum">
              <a:rPr lang="en-US" smtClean="0"/>
              <a:t>6</a:t>
            </a:fld>
            <a:endParaRPr lang="en-US" dirty="0"/>
          </a:p>
        </p:txBody>
      </p:sp>
    </p:spTree>
    <p:extLst>
      <p:ext uri="{BB962C8B-B14F-4D97-AF65-F5344CB8AC3E}">
        <p14:creationId xmlns:p14="http://schemas.microsoft.com/office/powerpoint/2010/main" val="4174206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spoil</a:t>
            </a:r>
            <a:r>
              <a:rPr lang="en-US" baseline="0" dirty="0" smtClean="0"/>
              <a:t> a grandchild rotten for less than 5% of it costs to raise one.   The only expense that consistently goes up after age 65 is medical expenses. </a:t>
            </a:r>
          </a:p>
          <a:p>
            <a:endParaRPr lang="en-US" baseline="0" dirty="0" smtClean="0"/>
          </a:p>
          <a:p>
            <a:r>
              <a:rPr lang="en-US" baseline="0" dirty="0" smtClean="0"/>
              <a:t>The older the population, the less sales tax.</a:t>
            </a:r>
            <a:endParaRPr lang="en-US" dirty="0" smtClean="0"/>
          </a:p>
          <a:p>
            <a:endParaRPr lang="en-US" dirty="0"/>
          </a:p>
        </p:txBody>
      </p:sp>
      <p:sp>
        <p:nvSpPr>
          <p:cNvPr id="4" name="Slide Number Placeholder 3"/>
          <p:cNvSpPr>
            <a:spLocks noGrp="1"/>
          </p:cNvSpPr>
          <p:nvPr>
            <p:ph type="sldNum" sz="quarter" idx="10"/>
          </p:nvPr>
        </p:nvSpPr>
        <p:spPr/>
        <p:txBody>
          <a:bodyPr/>
          <a:lstStyle/>
          <a:p>
            <a:fld id="{E6DD727B-7C06-4EB0-ACD2-7F9401FA17A3}" type="slidenum">
              <a:rPr lang="en-US" smtClean="0"/>
              <a:t>7</a:t>
            </a:fld>
            <a:endParaRPr lang="en-US" dirty="0"/>
          </a:p>
        </p:txBody>
      </p:sp>
    </p:spTree>
    <p:extLst>
      <p:ext uri="{BB962C8B-B14F-4D97-AF65-F5344CB8AC3E}">
        <p14:creationId xmlns:p14="http://schemas.microsoft.com/office/powerpoint/2010/main" val="2662283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Baby boomer’s and early generation X</a:t>
            </a:r>
            <a:r>
              <a:rPr lang="en-US" baseline="0" dirty="0" smtClean="0"/>
              <a:t> trophy babies.  Born 1981 and after.  They are </a:t>
            </a:r>
            <a:r>
              <a:rPr lang="en-US" u="sng" baseline="0" dirty="0" smtClean="0"/>
              <a:t>special.</a:t>
            </a:r>
            <a:r>
              <a:rPr lang="en-US" baseline="0" dirty="0" smtClean="0"/>
              <a:t>  Years of praise and rewards for just showing up.  Highly group and social oriented.  Drive employers crazy.  Want to be part of the team and decision process.  Retailers spending a fortune studying this generation:</a:t>
            </a:r>
          </a:p>
          <a:p>
            <a:endParaRPr lang="en-US" baseline="0" dirty="0" smtClean="0"/>
          </a:p>
          <a:p>
            <a:pPr marL="171450" indent="-171450">
              <a:buFont typeface="Arial" pitchFamily="34" charset="0"/>
              <a:buChar char="•"/>
            </a:pPr>
            <a:r>
              <a:rPr lang="en-US" baseline="0" dirty="0" smtClean="0"/>
              <a:t>Less money to expend – heavy college loan debt, not the same rise in property and asset values that we all enjoyed from the 1960’s through the end of the last century – Baby Boomers won’t get out of the way.   Pissed away all they made and have to work until they drop.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Urban Dwellers – not as interested in the big lot ranch house in the suburbs – look for social opportunities, high transit and walking scores. Will spends hundreds a month on phone and internet packages and willing to settle for smaller houses, less stuff, less sales tax.</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Less materialistic than Baby Boomers and Generation X.   More interested in internet than cars.   Auto industry going crazy – experimenting with special designs – international show, VW just introduced cross over that claim the Smart Phone was the inspiration for the design.   Ford hired team of psychologists – Our generation: cars meant freedom – this generation: cars are too slow, they have face book, twitter and all kinds of aps.</a:t>
            </a:r>
          </a:p>
          <a:p>
            <a:pPr marL="171450" indent="-171450">
              <a:buFont typeface="Arial" pitchFamily="34" charset="0"/>
              <a:buChar char="•"/>
            </a:pPr>
            <a:endParaRPr lang="en-US" u="sng" baseline="0" dirty="0" smtClean="0"/>
          </a:p>
          <a:p>
            <a:pPr marL="171450" indent="-171450">
              <a:buFont typeface="Arial" pitchFamily="34" charset="0"/>
              <a:buChar char="•"/>
            </a:pPr>
            <a:endParaRPr lang="en-US" baseline="0" dirty="0" smtClean="0"/>
          </a:p>
          <a:p>
            <a:pPr marL="171450" indent="-171450">
              <a:buFont typeface="Arial" pitchFamily="34" charset="0"/>
              <a:buChar char="•"/>
            </a:pPr>
            <a:endParaRPr lang="en-US" baseline="0" dirty="0" smtClean="0"/>
          </a:p>
          <a:p>
            <a:endParaRPr lang="en-US" baseline="0" dirty="0" smtClean="0"/>
          </a:p>
          <a:p>
            <a:pPr marL="171450" indent="-171450">
              <a:buFont typeface="Arial" pitchFamily="34" charset="0"/>
              <a:buChar char="•"/>
            </a:pPr>
            <a:endParaRPr lang="en-US" baseline="0" dirty="0" smtClean="0"/>
          </a:p>
          <a:p>
            <a:endParaRPr lang="en-US" baseline="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6DD727B-7C06-4EB0-ACD2-7F9401FA17A3}" type="slidenum">
              <a:rPr lang="en-US" smtClean="0"/>
              <a:t>8</a:t>
            </a:fld>
            <a:endParaRPr lang="en-US" dirty="0"/>
          </a:p>
        </p:txBody>
      </p:sp>
    </p:spTree>
    <p:extLst>
      <p:ext uri="{BB962C8B-B14F-4D97-AF65-F5344CB8AC3E}">
        <p14:creationId xmlns:p14="http://schemas.microsoft.com/office/powerpoint/2010/main" val="3218275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Digital narcissists – total indifference to privacy – passion for over sharing – Face book, twitter yelp, share shopping likes on pinterest, share photos on instagram and watch themselves on You Tube 24 hours a day.……  Recent survey showed that 21% would give up sex before giving up the internet……future generation of Finance Directors.</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Social networking means that you don’t have to buy as much stuff.   Need a car? Zip car allows you to share with others. There are similar programs to share bicycles.   Need a place to stay?  Airbnd hooks you up with folks willing to rent out a room.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  Who needs to buy new stuff when you can go on Craig’s list and find what you want at a fraction of the price?</a:t>
            </a:r>
          </a:p>
          <a:p>
            <a:pPr marL="0" indent="0">
              <a:buFont typeface="Arial" pitchFamily="34" charset="0"/>
              <a:buNone/>
            </a:pPr>
            <a:endParaRPr lang="en-US" baseline="0" dirty="0" smtClean="0"/>
          </a:p>
          <a:p>
            <a:pPr marL="0" indent="0">
              <a:buFont typeface="Arial" pitchFamily="34" charset="0"/>
              <a:buNone/>
            </a:pPr>
            <a:r>
              <a:rPr lang="en-US" b="1" u="none" baseline="0" dirty="0" smtClean="0"/>
              <a:t>Bottom line – Per capital taxable sales of tangible personal property will continue to decline and the decline will be </a:t>
            </a:r>
            <a:r>
              <a:rPr lang="en-US" sz="1200" b="1" u="none" baseline="0" dirty="0" smtClean="0"/>
              <a:t>accelerating </a:t>
            </a:r>
          </a:p>
          <a:p>
            <a:pPr marL="0" indent="0">
              <a:buFont typeface="Arial" pitchFamily="34" charset="0"/>
              <a:buNone/>
            </a:pPr>
            <a:r>
              <a:rPr lang="en-US" sz="1200" b="1" u="none" baseline="0" dirty="0" smtClean="0"/>
              <a:t>with the changing demographics. </a:t>
            </a:r>
            <a:endParaRPr lang="en-US" b="1" u="none" baseline="0" dirty="0" smtClean="0"/>
          </a:p>
          <a:p>
            <a:pPr marL="171450" indent="-171450">
              <a:buFont typeface="Arial" pitchFamily="34" charset="0"/>
              <a:buChar char="•"/>
            </a:pPr>
            <a:endParaRPr lang="en-US" b="1" u="sng" baseline="0" dirty="0" smtClean="0"/>
          </a:p>
          <a:p>
            <a:pPr marL="171450" indent="-171450">
              <a:buFont typeface="Arial" pitchFamily="34" charset="0"/>
              <a:buChar char="•"/>
            </a:pPr>
            <a:endParaRPr lang="en-US" baseline="0" dirty="0" smtClean="0"/>
          </a:p>
          <a:p>
            <a:pPr marL="171450" indent="-171450">
              <a:buFont typeface="Arial" pitchFamily="34" charset="0"/>
              <a:buChar char="•"/>
            </a:pPr>
            <a:endParaRPr lang="en-US" baseline="0" dirty="0" smtClean="0"/>
          </a:p>
          <a:p>
            <a:endParaRPr lang="en-US" baseline="0" dirty="0" smtClean="0"/>
          </a:p>
          <a:p>
            <a:pPr marL="171450" indent="-171450">
              <a:buFont typeface="Arial"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6DD727B-7C06-4EB0-ACD2-7F9401FA17A3}" type="slidenum">
              <a:rPr lang="en-US" smtClean="0"/>
              <a:t>9</a:t>
            </a:fld>
            <a:endParaRPr lang="en-US"/>
          </a:p>
        </p:txBody>
      </p:sp>
    </p:spTree>
    <p:extLst>
      <p:ext uri="{BB962C8B-B14F-4D97-AF65-F5344CB8AC3E}">
        <p14:creationId xmlns:p14="http://schemas.microsoft.com/office/powerpoint/2010/main" val="2303822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B4274C-6D65-485B-8F6C-53CBC9218706}" type="datetimeFigureOut">
              <a:rPr lang="en-US" smtClean="0"/>
              <a:t>2/21/2013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4D5AB9-2FFF-4AC2-8A53-B2C09AE7AEB3}" type="slidenum">
              <a:rPr lang="en-US" smtClean="0"/>
              <a:t>‹#›</a:t>
            </a:fld>
            <a:endParaRPr lang="en-US" dirty="0"/>
          </a:p>
        </p:txBody>
      </p:sp>
    </p:spTree>
    <p:extLst>
      <p:ext uri="{BB962C8B-B14F-4D97-AF65-F5344CB8AC3E}">
        <p14:creationId xmlns:p14="http://schemas.microsoft.com/office/powerpoint/2010/main" val="252104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B4274C-6D65-485B-8F6C-53CBC9218706}" type="datetimeFigureOut">
              <a:rPr lang="en-US" smtClean="0"/>
              <a:t>2/21/2013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4D5AB9-2FFF-4AC2-8A53-B2C09AE7AEB3}" type="slidenum">
              <a:rPr lang="en-US" smtClean="0"/>
              <a:t>‹#›</a:t>
            </a:fld>
            <a:endParaRPr lang="en-US" dirty="0"/>
          </a:p>
        </p:txBody>
      </p:sp>
    </p:spTree>
    <p:extLst>
      <p:ext uri="{BB962C8B-B14F-4D97-AF65-F5344CB8AC3E}">
        <p14:creationId xmlns:p14="http://schemas.microsoft.com/office/powerpoint/2010/main" val="2519682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B4274C-6D65-485B-8F6C-53CBC9218706}" type="datetimeFigureOut">
              <a:rPr lang="en-US" smtClean="0"/>
              <a:t>2/21/2013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4D5AB9-2FFF-4AC2-8A53-B2C09AE7AEB3}" type="slidenum">
              <a:rPr lang="en-US" smtClean="0"/>
              <a:t>‹#›</a:t>
            </a:fld>
            <a:endParaRPr lang="en-US" dirty="0"/>
          </a:p>
        </p:txBody>
      </p:sp>
    </p:spTree>
    <p:extLst>
      <p:ext uri="{BB962C8B-B14F-4D97-AF65-F5344CB8AC3E}">
        <p14:creationId xmlns:p14="http://schemas.microsoft.com/office/powerpoint/2010/main" val="2652627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a:ln/>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54AB81C5-D894-4590-A332-70CFF7236AD9}"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r>
              <a:rPr lang="en-US" dirty="0"/>
              <a:t>The HdL Companies          909.861.4335          www.hdlcompanies.com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B4274C-6D65-485B-8F6C-53CBC9218706}" type="datetimeFigureOut">
              <a:rPr lang="en-US" smtClean="0"/>
              <a:t>2/21/2013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4D5AB9-2FFF-4AC2-8A53-B2C09AE7AEB3}" type="slidenum">
              <a:rPr lang="en-US" smtClean="0"/>
              <a:t>‹#›</a:t>
            </a:fld>
            <a:endParaRPr lang="en-US" dirty="0"/>
          </a:p>
        </p:txBody>
      </p:sp>
    </p:spTree>
    <p:extLst>
      <p:ext uri="{BB962C8B-B14F-4D97-AF65-F5344CB8AC3E}">
        <p14:creationId xmlns:p14="http://schemas.microsoft.com/office/powerpoint/2010/main" val="1853629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B4274C-6D65-485B-8F6C-53CBC9218706}" type="datetimeFigureOut">
              <a:rPr lang="en-US" smtClean="0"/>
              <a:t>2/21/2013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4D5AB9-2FFF-4AC2-8A53-B2C09AE7AEB3}" type="slidenum">
              <a:rPr lang="en-US" smtClean="0"/>
              <a:t>‹#›</a:t>
            </a:fld>
            <a:endParaRPr lang="en-US" dirty="0"/>
          </a:p>
        </p:txBody>
      </p:sp>
    </p:spTree>
    <p:extLst>
      <p:ext uri="{BB962C8B-B14F-4D97-AF65-F5344CB8AC3E}">
        <p14:creationId xmlns:p14="http://schemas.microsoft.com/office/powerpoint/2010/main" val="216385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B4274C-6D65-485B-8F6C-53CBC9218706}" type="datetimeFigureOut">
              <a:rPr lang="en-US" smtClean="0"/>
              <a:t>2/21/2013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4D5AB9-2FFF-4AC2-8A53-B2C09AE7AEB3}" type="slidenum">
              <a:rPr lang="en-US" smtClean="0"/>
              <a:t>‹#›</a:t>
            </a:fld>
            <a:endParaRPr lang="en-US" dirty="0"/>
          </a:p>
        </p:txBody>
      </p:sp>
    </p:spTree>
    <p:extLst>
      <p:ext uri="{BB962C8B-B14F-4D97-AF65-F5344CB8AC3E}">
        <p14:creationId xmlns:p14="http://schemas.microsoft.com/office/powerpoint/2010/main" val="255371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B4274C-6D65-485B-8F6C-53CBC9218706}" type="datetimeFigureOut">
              <a:rPr lang="en-US" smtClean="0"/>
              <a:t>2/21/2013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94D5AB9-2FFF-4AC2-8A53-B2C09AE7AEB3}" type="slidenum">
              <a:rPr lang="en-US" smtClean="0"/>
              <a:t>‹#›</a:t>
            </a:fld>
            <a:endParaRPr lang="en-US" dirty="0"/>
          </a:p>
        </p:txBody>
      </p:sp>
    </p:spTree>
    <p:extLst>
      <p:ext uri="{BB962C8B-B14F-4D97-AF65-F5344CB8AC3E}">
        <p14:creationId xmlns:p14="http://schemas.microsoft.com/office/powerpoint/2010/main" val="256223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B4274C-6D65-485B-8F6C-53CBC9218706}" type="datetimeFigureOut">
              <a:rPr lang="en-US" smtClean="0"/>
              <a:t>2/21/2013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94D5AB9-2FFF-4AC2-8A53-B2C09AE7AEB3}" type="slidenum">
              <a:rPr lang="en-US" smtClean="0"/>
              <a:t>‹#›</a:t>
            </a:fld>
            <a:endParaRPr lang="en-US" dirty="0"/>
          </a:p>
        </p:txBody>
      </p:sp>
    </p:spTree>
    <p:extLst>
      <p:ext uri="{BB962C8B-B14F-4D97-AF65-F5344CB8AC3E}">
        <p14:creationId xmlns:p14="http://schemas.microsoft.com/office/powerpoint/2010/main" val="1367139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4274C-6D65-485B-8F6C-53CBC9218706}" type="datetimeFigureOut">
              <a:rPr lang="en-US" smtClean="0"/>
              <a:t>2/21/2013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94D5AB9-2FFF-4AC2-8A53-B2C09AE7AEB3}" type="slidenum">
              <a:rPr lang="en-US" smtClean="0"/>
              <a:t>‹#›</a:t>
            </a:fld>
            <a:endParaRPr lang="en-US" dirty="0"/>
          </a:p>
        </p:txBody>
      </p:sp>
    </p:spTree>
    <p:extLst>
      <p:ext uri="{BB962C8B-B14F-4D97-AF65-F5344CB8AC3E}">
        <p14:creationId xmlns:p14="http://schemas.microsoft.com/office/powerpoint/2010/main" val="3340467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4274C-6D65-485B-8F6C-53CBC9218706}" type="datetimeFigureOut">
              <a:rPr lang="en-US" smtClean="0"/>
              <a:t>2/21/2013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4D5AB9-2FFF-4AC2-8A53-B2C09AE7AEB3}" type="slidenum">
              <a:rPr lang="en-US" smtClean="0"/>
              <a:t>‹#›</a:t>
            </a:fld>
            <a:endParaRPr lang="en-US" dirty="0"/>
          </a:p>
        </p:txBody>
      </p:sp>
    </p:spTree>
    <p:extLst>
      <p:ext uri="{BB962C8B-B14F-4D97-AF65-F5344CB8AC3E}">
        <p14:creationId xmlns:p14="http://schemas.microsoft.com/office/powerpoint/2010/main" val="321970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4274C-6D65-485B-8F6C-53CBC9218706}" type="datetimeFigureOut">
              <a:rPr lang="en-US" smtClean="0"/>
              <a:t>2/21/2013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4D5AB9-2FFF-4AC2-8A53-B2C09AE7AEB3}" type="slidenum">
              <a:rPr lang="en-US" smtClean="0"/>
              <a:t>‹#›</a:t>
            </a:fld>
            <a:endParaRPr lang="en-US" dirty="0"/>
          </a:p>
        </p:txBody>
      </p:sp>
    </p:spTree>
    <p:extLst>
      <p:ext uri="{BB962C8B-B14F-4D97-AF65-F5344CB8AC3E}">
        <p14:creationId xmlns:p14="http://schemas.microsoft.com/office/powerpoint/2010/main" val="298838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4274C-6D65-485B-8F6C-53CBC9218706}" type="datetimeFigureOut">
              <a:rPr lang="en-US" smtClean="0"/>
              <a:t>2/21/2013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D5AB9-2FFF-4AC2-8A53-B2C09AE7AEB3}" type="slidenum">
              <a:rPr lang="en-US" smtClean="0"/>
              <a:t>‹#›</a:t>
            </a:fld>
            <a:endParaRPr lang="en-US" dirty="0"/>
          </a:p>
        </p:txBody>
      </p:sp>
    </p:spTree>
    <p:extLst>
      <p:ext uri="{BB962C8B-B14F-4D97-AF65-F5344CB8AC3E}">
        <p14:creationId xmlns:p14="http://schemas.microsoft.com/office/powerpoint/2010/main" val="419402261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179961" y="1905000"/>
            <a:ext cx="6400800" cy="38862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4000" b="1" dirty="0">
              <a:solidFill>
                <a:srgbClr val="FFC000"/>
              </a:solidFill>
              <a:effectLst>
                <a:outerShdw blurRad="38100" dist="38100" dir="2700000" algn="tl">
                  <a:srgbClr val="000000">
                    <a:alpha val="43137"/>
                  </a:srgbClr>
                </a:outerShdw>
              </a:effectLst>
              <a:latin typeface="Adobe Gothic Std B" pitchFamily="34" charset="-128"/>
              <a:ea typeface="Adobe Gothic Std B" pitchFamily="34" charset="-128"/>
            </a:endParaRPr>
          </a:p>
          <a:p>
            <a:pPr marL="0" indent="0" algn="ctr">
              <a:buFont typeface="Arial" pitchFamily="34" charset="0"/>
              <a:buNone/>
            </a:pPr>
            <a:r>
              <a:rPr lang="en-US" sz="4000" b="1" dirty="0" smtClean="0">
                <a:solidFill>
                  <a:srgbClr val="FFC000"/>
                </a:solidFill>
                <a:effectLst>
                  <a:outerShdw blurRad="38100" dist="38100" dir="2700000" algn="tl">
                    <a:srgbClr val="000000">
                      <a:alpha val="43137"/>
                    </a:srgbClr>
                  </a:outerShdw>
                </a:effectLst>
                <a:latin typeface="Adobe Gothic Std B" pitchFamily="34" charset="-128"/>
                <a:ea typeface="Adobe Gothic Std B" pitchFamily="34" charset="-128"/>
              </a:rPr>
              <a:t>                          </a:t>
            </a:r>
            <a:r>
              <a:rPr lang="en-US" sz="3800" b="1" dirty="0" smtClean="0">
                <a:solidFill>
                  <a:srgbClr val="FFC000"/>
                </a:solidFill>
                <a:effectLst>
                  <a:outerShdw blurRad="38100" dist="38100" dir="2700000" algn="tl">
                    <a:srgbClr val="000000">
                      <a:alpha val="43137"/>
                    </a:srgbClr>
                  </a:outerShdw>
                </a:effectLst>
                <a:latin typeface="Adobe Gothic Std B" pitchFamily="34" charset="-128"/>
                <a:ea typeface="Adobe Gothic Std B" pitchFamily="34" charset="-128"/>
              </a:rPr>
              <a:t>SALES T</a:t>
            </a:r>
          </a:p>
          <a:p>
            <a:pPr marL="0" indent="0" algn="ctr">
              <a:buFont typeface="Arial" pitchFamily="34" charset="0"/>
              <a:buNone/>
            </a:pPr>
            <a:endParaRPr lang="en-US" sz="3800" b="1" dirty="0">
              <a:solidFill>
                <a:srgbClr val="FFC000"/>
              </a:solidFill>
              <a:effectLst>
                <a:outerShdw blurRad="38100" dist="38100" dir="2700000" algn="tl">
                  <a:srgbClr val="000000">
                    <a:alpha val="43137"/>
                  </a:srgbClr>
                </a:outerShdw>
              </a:effectLst>
              <a:latin typeface="Adobe Gothic Std B" pitchFamily="34" charset="-128"/>
              <a:ea typeface="Adobe Gothic Std B" pitchFamily="34" charset="-128"/>
            </a:endParaRPr>
          </a:p>
          <a:p>
            <a:pPr marL="0" indent="0" algn="ctr">
              <a:buFont typeface="Arial" pitchFamily="34" charset="0"/>
              <a:buNone/>
            </a:pPr>
            <a:endParaRPr lang="en-US" sz="3800" b="1" dirty="0" smtClean="0">
              <a:solidFill>
                <a:srgbClr val="FFC000"/>
              </a:solidFill>
              <a:effectLst>
                <a:outerShdw blurRad="38100" dist="38100" dir="2700000" algn="tl">
                  <a:srgbClr val="000000">
                    <a:alpha val="43137"/>
                  </a:srgbClr>
                </a:outerShdw>
              </a:effectLst>
              <a:latin typeface="Adobe Gothic Std B" pitchFamily="34" charset="-128"/>
              <a:ea typeface="Adobe Gothic Std B" pitchFamily="34" charset="-128"/>
            </a:endParaRPr>
          </a:p>
          <a:p>
            <a:pPr marL="0" indent="0" algn="ctr">
              <a:buFont typeface="Arial" pitchFamily="34" charset="0"/>
              <a:buNone/>
            </a:pPr>
            <a:endParaRPr lang="en-US" sz="3800" b="1" dirty="0">
              <a:solidFill>
                <a:srgbClr val="FFC000"/>
              </a:solidFill>
              <a:effectLst>
                <a:outerShdw blurRad="38100" dist="38100" dir="2700000" algn="tl">
                  <a:srgbClr val="000000">
                    <a:alpha val="43137"/>
                  </a:srgbClr>
                </a:outerShdw>
              </a:effectLst>
              <a:latin typeface="Adobe Gothic Std B" pitchFamily="34" charset="-128"/>
              <a:ea typeface="Adobe Gothic Std B" pitchFamily="34" charset="-128"/>
            </a:endParaRPr>
          </a:p>
          <a:p>
            <a:pPr marL="0" indent="0" algn="ctr">
              <a:buFont typeface="Arial" pitchFamily="34" charset="0"/>
              <a:buNone/>
            </a:pPr>
            <a:endParaRPr lang="en-US" sz="3800" b="1" dirty="0" smtClean="0">
              <a:solidFill>
                <a:srgbClr val="FFC000"/>
              </a:solidFill>
              <a:effectLst>
                <a:outerShdw blurRad="38100" dist="38100" dir="2700000" algn="tl">
                  <a:srgbClr val="000000">
                    <a:alpha val="43137"/>
                  </a:srgbClr>
                </a:outerShdw>
              </a:effectLst>
              <a:latin typeface="Adobe Gothic Std B" pitchFamily="34" charset="-128"/>
              <a:ea typeface="Adobe Gothic Std B" pitchFamily="34" charset="-128"/>
            </a:endParaRPr>
          </a:p>
          <a:p>
            <a:pPr marL="0" indent="0" algn="ctr">
              <a:buFont typeface="Arial" pitchFamily="34" charset="0"/>
              <a:buNone/>
            </a:pPr>
            <a:endParaRPr lang="en-US" sz="3800" b="1" dirty="0">
              <a:solidFill>
                <a:srgbClr val="FFC000"/>
              </a:solidFill>
              <a:effectLst>
                <a:outerShdw blurRad="38100" dist="38100" dir="2700000" algn="tl">
                  <a:srgbClr val="000000">
                    <a:alpha val="43137"/>
                  </a:srgbClr>
                </a:outerShdw>
              </a:effectLst>
              <a:latin typeface="Adobe Gothic Std B" pitchFamily="34" charset="-128"/>
              <a:ea typeface="Adobe Gothic Std B" pitchFamily="34" charset="-128"/>
            </a:endParaRPr>
          </a:p>
          <a:p>
            <a:pPr marL="0" indent="0" algn="ctr">
              <a:buFont typeface="Arial" pitchFamily="34" charset="0"/>
              <a:buNone/>
            </a:pPr>
            <a:endParaRPr lang="en-US" sz="3800" b="1" dirty="0" smtClean="0">
              <a:solidFill>
                <a:srgbClr val="FFC000"/>
              </a:solidFill>
              <a:effectLst>
                <a:outerShdw blurRad="38100" dist="38100" dir="2700000" algn="tl">
                  <a:srgbClr val="000000">
                    <a:alpha val="43137"/>
                  </a:srgbClr>
                </a:outerShdw>
              </a:effectLst>
              <a:latin typeface="Adobe Gothic Std B" pitchFamily="34" charset="-128"/>
              <a:ea typeface="Adobe Gothic Std B" pitchFamily="34" charset="-128"/>
            </a:endParaRPr>
          </a:p>
          <a:p>
            <a:pPr marL="0" indent="0" algn="ctr">
              <a:buFont typeface="Arial" pitchFamily="34" charset="0"/>
              <a:buNone/>
            </a:pPr>
            <a:endParaRPr lang="en-US" sz="3800" b="1" dirty="0">
              <a:solidFill>
                <a:srgbClr val="FFC000"/>
              </a:solidFill>
              <a:effectLst>
                <a:outerShdw blurRad="38100" dist="38100" dir="2700000" algn="tl">
                  <a:srgbClr val="000000">
                    <a:alpha val="43137"/>
                  </a:srgbClr>
                </a:outerShdw>
              </a:effectLst>
              <a:latin typeface="Adobe Gothic Std B" pitchFamily="34" charset="-128"/>
              <a:ea typeface="Adobe Gothic Std B" pitchFamily="34" charset="-128"/>
            </a:endParaRPr>
          </a:p>
          <a:p>
            <a:pPr marL="0" indent="0" algn="ctr">
              <a:buFont typeface="Arial" pitchFamily="34" charset="0"/>
              <a:buNone/>
            </a:pPr>
            <a:r>
              <a:rPr lang="en-US" sz="14400" b="1" dirty="0" smtClean="0">
                <a:solidFill>
                  <a:srgbClr val="FFC000"/>
                </a:solidFill>
                <a:effectLst>
                  <a:outerShdw blurRad="38100" dist="38100" dir="2700000" algn="tl">
                    <a:srgbClr val="000000">
                      <a:alpha val="43137"/>
                    </a:srgbClr>
                  </a:outerShdw>
                </a:effectLst>
                <a:latin typeface="Adobe Gothic Std B" pitchFamily="34" charset="-128"/>
                <a:ea typeface="Adobe Gothic Std B" pitchFamily="34" charset="-128"/>
              </a:rPr>
              <a:t>SALES TAX…THE FUTURE</a:t>
            </a:r>
            <a:endParaRPr lang="en-US" sz="16000" b="1" dirty="0" smtClean="0">
              <a:solidFill>
                <a:schemeClr val="tx1">
                  <a:lumMod val="75000"/>
                  <a:lumOff val="25000"/>
                </a:schemeClr>
              </a:solidFill>
              <a:latin typeface="Adobe Gothic Std B" pitchFamily="34" charset="-128"/>
              <a:ea typeface="Adobe Gothic Std B" pitchFamily="34" charset="-128"/>
            </a:endParaRPr>
          </a:p>
          <a:p>
            <a:pPr marL="0" indent="0" algn="ctr">
              <a:buFont typeface="Arial" pitchFamily="34" charset="0"/>
              <a:buNone/>
            </a:pPr>
            <a:endParaRPr lang="en-US" b="1" dirty="0">
              <a:solidFill>
                <a:schemeClr val="tx1">
                  <a:lumMod val="75000"/>
                  <a:lumOff val="25000"/>
                </a:schemeClr>
              </a:solidFill>
              <a:latin typeface="Adobe Gothic Std B" pitchFamily="34" charset="-128"/>
              <a:ea typeface="Adobe Gothic Std B" pitchFamily="34" charset="-128"/>
            </a:endParaRPr>
          </a:p>
          <a:p>
            <a:pPr marL="0" indent="0" algn="ctr">
              <a:buFont typeface="Arial" pitchFamily="34" charset="0"/>
              <a:buNone/>
            </a:pPr>
            <a:r>
              <a:rPr lang="en-US" sz="9600" b="1" dirty="0" smtClean="0">
                <a:solidFill>
                  <a:schemeClr val="tx1">
                    <a:lumMod val="75000"/>
                    <a:lumOff val="25000"/>
                  </a:schemeClr>
                </a:solidFill>
                <a:latin typeface="Adobe Gothic Std B" pitchFamily="34" charset="-128"/>
                <a:ea typeface="Adobe Gothic Std B" pitchFamily="34" charset="-128"/>
              </a:rPr>
              <a:t>  California Society of Municipal Finance Officers</a:t>
            </a:r>
          </a:p>
          <a:p>
            <a:pPr marL="0" indent="0" algn="ctr">
              <a:buNone/>
            </a:pPr>
            <a:r>
              <a:rPr lang="en-US" sz="9600" b="1" dirty="0" smtClean="0">
                <a:solidFill>
                  <a:srgbClr val="FFC000"/>
                </a:solidFill>
                <a:latin typeface="Adobe Gothic Std B" pitchFamily="34" charset="-128"/>
                <a:ea typeface="Adobe Gothic Std B" pitchFamily="34" charset="-128"/>
              </a:rPr>
              <a:t>February 21, 2013</a:t>
            </a:r>
            <a:endParaRPr lang="en-US" sz="9600" b="1" dirty="0">
              <a:solidFill>
                <a:srgbClr val="FFC000"/>
              </a:solidFill>
              <a:latin typeface="Adobe Gothic Std B" pitchFamily="34" charset="-128"/>
              <a:ea typeface="Adobe Gothic Std B" pitchFamily="34" charset="-128"/>
            </a:endParaRPr>
          </a:p>
        </p:txBody>
      </p:sp>
      <p:cxnSp>
        <p:nvCxnSpPr>
          <p:cNvPr id="12" name="Straight Connector 11"/>
          <p:cNvCxnSpPr/>
          <p:nvPr/>
        </p:nvCxnSpPr>
        <p:spPr>
          <a:xfrm flipH="1">
            <a:off x="914400" y="5708220"/>
            <a:ext cx="6038274" cy="0"/>
          </a:xfrm>
          <a:prstGeom prst="line">
            <a:avLst/>
          </a:prstGeom>
          <a:ln w="57150">
            <a:solidFill>
              <a:srgbClr val="00808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5393298"/>
            <a:ext cx="1293107" cy="61122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990600"/>
            <a:ext cx="2844800" cy="2133600"/>
          </a:xfrm>
          <a:prstGeom prst="rect">
            <a:avLst/>
          </a:prstGeom>
        </p:spPr>
      </p:pic>
    </p:spTree>
    <p:extLst>
      <p:ext uri="{BB962C8B-B14F-4D97-AF65-F5344CB8AC3E}">
        <p14:creationId xmlns:p14="http://schemas.microsoft.com/office/powerpoint/2010/main" val="262291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22612" y="762000"/>
            <a:ext cx="6781801" cy="1143000"/>
          </a:xfrm>
          <a:prstGeom prst="rect">
            <a:avLst/>
          </a:prstGeom>
        </p:spPr>
        <p:txBody>
          <a:bodyPr/>
          <a:lstStyle>
            <a:lvl1pPr algn="ctr" defTabSz="914400" rtl="0" eaLnBrk="1" latinLnBrk="0" hangingPunct="1">
              <a:spcBef>
                <a:spcPct val="0"/>
              </a:spcBef>
              <a:buNone/>
              <a:defRPr sz="4400" kern="1200">
                <a:solidFill>
                  <a:srgbClr val="008080"/>
                </a:solidFill>
                <a:latin typeface="+mj-lt"/>
                <a:ea typeface="+mj-ea"/>
                <a:cs typeface="+mj-cs"/>
              </a:defRPr>
            </a:lvl1pPr>
          </a:lstStyle>
          <a:p>
            <a:r>
              <a:rPr lang="en-US" sz="3200" b="1" dirty="0" smtClean="0">
                <a:solidFill>
                  <a:srgbClr val="FFC000"/>
                </a:solidFill>
                <a:effectLst>
                  <a:outerShdw blurRad="38100" dist="38100" dir="2700000" algn="tl">
                    <a:srgbClr val="000000">
                      <a:alpha val="43137"/>
                    </a:srgbClr>
                  </a:outerShdw>
                </a:effectLst>
                <a:latin typeface="+mn-lt"/>
              </a:rPr>
              <a:t>TECHNOLOGY IS CHANGING </a:t>
            </a:r>
          </a:p>
          <a:p>
            <a:r>
              <a:rPr lang="en-US" sz="3200" b="1" dirty="0" smtClean="0">
                <a:solidFill>
                  <a:srgbClr val="FFC000"/>
                </a:solidFill>
                <a:effectLst>
                  <a:outerShdw blurRad="38100" dist="38100" dir="2700000" algn="tl">
                    <a:srgbClr val="000000">
                      <a:alpha val="43137"/>
                    </a:srgbClr>
                  </a:outerShdw>
                </a:effectLst>
                <a:latin typeface="+mn-lt"/>
              </a:rPr>
              <a:t>HOW WE SHOP </a:t>
            </a:r>
          </a:p>
          <a:p>
            <a:r>
              <a:rPr lang="en-US" sz="2800" b="1" dirty="0" smtClean="0">
                <a:solidFill>
                  <a:srgbClr val="FFC000"/>
                </a:solidFill>
                <a:effectLst>
                  <a:outerShdw blurRad="38100" dist="38100" dir="2700000" algn="tl">
                    <a:srgbClr val="000000">
                      <a:alpha val="43137"/>
                    </a:srgbClr>
                  </a:outerShdw>
                </a:effectLst>
                <a:latin typeface="+mn-lt"/>
              </a:rPr>
              <a:t>and the distribution of taxes…….</a:t>
            </a:r>
            <a:endParaRPr lang="en-US" sz="2800" b="1" dirty="0">
              <a:solidFill>
                <a:srgbClr val="FFC000"/>
              </a:solidFill>
              <a:effectLst>
                <a:outerShdw blurRad="38100" dist="38100" dir="2700000" algn="tl">
                  <a:srgbClr val="000000">
                    <a:alpha val="43137"/>
                  </a:srgbClr>
                </a:outerShdw>
              </a:effectLst>
              <a:latin typeface="+mn-lt"/>
            </a:endParaRPr>
          </a:p>
        </p:txBody>
      </p:sp>
      <p:sp>
        <p:nvSpPr>
          <p:cNvPr id="5" name="Content Placeholder 2"/>
          <p:cNvSpPr txBox="1">
            <a:spLocks/>
          </p:cNvSpPr>
          <p:nvPr/>
        </p:nvSpPr>
        <p:spPr>
          <a:xfrm>
            <a:off x="749474" y="2514600"/>
            <a:ext cx="8077200" cy="47507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Blip>
                <a:blip r:embed="rId3"/>
              </a:buBlip>
            </a:pPr>
            <a:r>
              <a:rPr lang="en-US" sz="2400" b="1" dirty="0" smtClean="0"/>
              <a:t>7% of retail transactions on-line, projected to grow to 9% by 2016…shift of tax to location of fulfillment distribution centers rather than stores.</a:t>
            </a:r>
          </a:p>
          <a:p>
            <a:pPr algn="just">
              <a:buBlip>
                <a:blip r:embed="rId3"/>
              </a:buBlip>
            </a:pPr>
            <a:r>
              <a:rPr lang="en-US" sz="2400" b="1" dirty="0" smtClean="0"/>
              <a:t>Food Trucks a $2.7 Billion industry by 2017.  Shift of tax from brick and mortar restaurants to pools.</a:t>
            </a:r>
          </a:p>
          <a:p>
            <a:pPr algn="just">
              <a:buBlip>
                <a:blip r:embed="rId3"/>
              </a:buBlip>
            </a:pPr>
            <a:r>
              <a:rPr lang="en-US" sz="2400" b="1" dirty="0" smtClean="0"/>
              <a:t>No tax on electronic downloads of books, movies, music…anyone remember when photos required film for the camera?</a:t>
            </a:r>
          </a:p>
          <a:p>
            <a:endParaRPr lang="en-US" sz="2400" dirty="0" smtClean="0"/>
          </a:p>
          <a:p>
            <a:endParaRPr lang="en-US" sz="24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6235" y="5679364"/>
            <a:ext cx="1156356" cy="547045"/>
          </a:xfrm>
          <a:prstGeom prst="rect">
            <a:avLst/>
          </a:prstGeom>
        </p:spPr>
      </p:pic>
    </p:spTree>
    <p:extLst>
      <p:ext uri="{BB962C8B-B14F-4D97-AF65-F5344CB8AC3E}">
        <p14:creationId xmlns:p14="http://schemas.microsoft.com/office/powerpoint/2010/main" val="3761663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363980"/>
            <a:ext cx="8229600" cy="1143000"/>
          </a:xfrm>
        </p:spPr>
        <p:txBody>
          <a:bodyPr>
            <a:normAutofit fontScale="90000"/>
          </a:bodyPr>
          <a:lstStyle/>
          <a:p>
            <a:r>
              <a:rPr lang="en-US" sz="4800" dirty="0" smtClean="0">
                <a:solidFill>
                  <a:srgbClr val="FFC000"/>
                </a:solidFill>
              </a:rPr>
              <a:t>The Future Is Here</a:t>
            </a:r>
            <a:br>
              <a:rPr lang="en-US" sz="4800" dirty="0" smtClean="0">
                <a:solidFill>
                  <a:srgbClr val="FFC000"/>
                </a:solidFill>
              </a:rPr>
            </a:br>
            <a:r>
              <a:rPr lang="en-US" sz="4800" dirty="0" smtClean="0">
                <a:solidFill>
                  <a:srgbClr val="FFC000"/>
                </a:solidFill>
              </a:rPr>
              <a:t> and Accelerating….</a:t>
            </a:r>
            <a:endParaRPr lang="en-US" sz="4800" dirty="0">
              <a:solidFill>
                <a:srgbClr val="FFC000"/>
              </a:solidFill>
            </a:endParaRPr>
          </a:p>
        </p:txBody>
      </p:sp>
      <p:sp>
        <p:nvSpPr>
          <p:cNvPr id="3" name="Content Placeholder 2"/>
          <p:cNvSpPr>
            <a:spLocks noGrp="1"/>
          </p:cNvSpPr>
          <p:nvPr>
            <p:ph idx="1"/>
          </p:nvPr>
        </p:nvSpPr>
        <p:spPr>
          <a:xfrm>
            <a:off x="304800" y="3429000"/>
            <a:ext cx="8229600" cy="4525963"/>
          </a:xfrm>
        </p:spPr>
        <p:txBody>
          <a:bodyPr>
            <a:normAutofit/>
          </a:bodyPr>
          <a:lstStyle/>
          <a:p>
            <a:pPr algn="just">
              <a:buBlip>
                <a:blip r:embed="rId3"/>
              </a:buBlip>
            </a:pPr>
            <a:r>
              <a:rPr lang="en-US" sz="2800" b="1" dirty="0" smtClean="0"/>
              <a:t> </a:t>
            </a:r>
            <a:r>
              <a:rPr lang="en-US" sz="2800" b="1" dirty="0"/>
              <a:t>Smart Phone </a:t>
            </a:r>
            <a:r>
              <a:rPr lang="en-US" sz="2800" b="1" dirty="0" smtClean="0"/>
              <a:t>Apps - Tablets</a:t>
            </a:r>
          </a:p>
          <a:p>
            <a:pPr algn="just">
              <a:buBlip>
                <a:blip r:embed="rId3"/>
              </a:buBlip>
            </a:pPr>
            <a:r>
              <a:rPr lang="en-US" sz="2800" b="1" dirty="0" smtClean="0"/>
              <a:t>same </a:t>
            </a:r>
            <a:r>
              <a:rPr lang="en-US" sz="2800" b="1" dirty="0"/>
              <a:t>day </a:t>
            </a:r>
            <a:r>
              <a:rPr lang="en-US" sz="2800" b="1" dirty="0" smtClean="0"/>
              <a:t>delivery – free returns</a:t>
            </a:r>
          </a:p>
          <a:p>
            <a:pPr algn="just">
              <a:buBlip>
                <a:blip r:embed="rId3"/>
              </a:buBlip>
            </a:pPr>
            <a:r>
              <a:rPr lang="en-US" sz="2800" b="1" dirty="0" smtClean="0"/>
              <a:t> mobile wallets </a:t>
            </a:r>
          </a:p>
          <a:p>
            <a:pPr algn="just">
              <a:buBlip>
                <a:blip r:embed="rId3"/>
              </a:buBlip>
            </a:pPr>
            <a:r>
              <a:rPr lang="en-US" sz="2800" b="1" dirty="0" smtClean="0"/>
              <a:t>Q.R (quality response) codes</a:t>
            </a:r>
            <a:endParaRPr lang="en-US" sz="2800" b="1" dirty="0"/>
          </a:p>
          <a:p>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066800"/>
            <a:ext cx="2114550" cy="17373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802" y="5562609"/>
            <a:ext cx="1123156" cy="532259"/>
          </a:xfrm>
          <a:prstGeom prst="rect">
            <a:avLst/>
          </a:prstGeom>
        </p:spPr>
      </p:pic>
    </p:spTree>
    <p:extLst>
      <p:ext uri="{BB962C8B-B14F-4D97-AF65-F5344CB8AC3E}">
        <p14:creationId xmlns:p14="http://schemas.microsoft.com/office/powerpoint/2010/main" val="258091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173480"/>
            <a:ext cx="8229600" cy="1143000"/>
          </a:xfrm>
        </p:spPr>
        <p:txBody>
          <a:bodyPr>
            <a:normAutofit fontScale="90000"/>
          </a:bodyPr>
          <a:lstStyle/>
          <a:p>
            <a:r>
              <a:rPr lang="en-US" dirty="0" smtClean="0">
                <a:solidFill>
                  <a:srgbClr val="FFC000"/>
                </a:solidFill>
              </a:rPr>
              <a:t/>
            </a:r>
            <a:br>
              <a:rPr lang="en-US" dirty="0" smtClean="0">
                <a:solidFill>
                  <a:srgbClr val="FFC000"/>
                </a:solidFill>
              </a:rPr>
            </a:br>
            <a:r>
              <a:rPr lang="en-US" sz="4900" dirty="0" smtClean="0">
                <a:solidFill>
                  <a:srgbClr val="FFC000"/>
                </a:solidFill>
              </a:rPr>
              <a:t>On The Way…</a:t>
            </a:r>
            <a:endParaRPr lang="en-US" sz="4900" dirty="0">
              <a:solidFill>
                <a:srgbClr val="FFC000"/>
              </a:solidFill>
            </a:endParaRPr>
          </a:p>
        </p:txBody>
      </p:sp>
      <p:sp>
        <p:nvSpPr>
          <p:cNvPr id="3" name="Content Placeholder 2"/>
          <p:cNvSpPr>
            <a:spLocks noGrp="1"/>
          </p:cNvSpPr>
          <p:nvPr>
            <p:ph idx="1"/>
          </p:nvPr>
        </p:nvSpPr>
        <p:spPr>
          <a:xfrm>
            <a:off x="1219200" y="3048000"/>
            <a:ext cx="8229600" cy="4525963"/>
          </a:xfrm>
        </p:spPr>
        <p:txBody>
          <a:bodyPr/>
          <a:lstStyle/>
          <a:p>
            <a:r>
              <a:rPr lang="en-US" dirty="0" smtClean="0"/>
              <a:t>Interactive T-V</a:t>
            </a:r>
          </a:p>
          <a:p>
            <a:r>
              <a:rPr lang="en-US" dirty="0" smtClean="0"/>
              <a:t>Virtual Stores</a:t>
            </a:r>
          </a:p>
          <a:p>
            <a:r>
              <a:rPr lang="en-US" dirty="0" smtClean="0"/>
              <a:t>Digital Fitting Rooms</a:t>
            </a:r>
          </a:p>
          <a:p>
            <a:r>
              <a:rPr lang="en-US" dirty="0" smtClean="0"/>
              <a:t>3-D Printers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219200"/>
            <a:ext cx="2263140" cy="15087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5562600"/>
            <a:ext cx="1290112" cy="61137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3263668"/>
            <a:ext cx="214598" cy="21459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3733800"/>
            <a:ext cx="214598" cy="21459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6499" y="4419600"/>
            <a:ext cx="214598" cy="21459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2198" y="5029200"/>
            <a:ext cx="214598" cy="214598"/>
          </a:xfrm>
          <a:prstGeom prst="rect">
            <a:avLst/>
          </a:prstGeom>
        </p:spPr>
      </p:pic>
    </p:spTree>
    <p:extLst>
      <p:ext uri="{BB962C8B-B14F-4D97-AF65-F5344CB8AC3E}">
        <p14:creationId xmlns:p14="http://schemas.microsoft.com/office/powerpoint/2010/main" val="1218641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dirty="0" smtClean="0">
                <a:solidFill>
                  <a:srgbClr val="FFC000"/>
                </a:solidFill>
              </a:rPr>
              <a:t>Percentage Growth in E-commerce Sales versus Total Retail Sales</a:t>
            </a:r>
            <a:br>
              <a:rPr lang="en-US" dirty="0" smtClean="0">
                <a:solidFill>
                  <a:srgbClr val="FFC000"/>
                </a:solidFill>
              </a:rPr>
            </a:br>
            <a:r>
              <a:rPr lang="en-US" sz="2700" dirty="0" smtClean="0">
                <a:solidFill>
                  <a:srgbClr val="FFC000"/>
                </a:solidFill>
              </a:rPr>
              <a:t>(Billions of Dollars)</a:t>
            </a:r>
            <a:endParaRPr lang="en-US" sz="2700" dirty="0">
              <a:solidFill>
                <a:srgbClr val="FFC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08248113"/>
              </p:ext>
            </p:extLst>
          </p:nvPr>
        </p:nvGraphicFramePr>
        <p:xfrm>
          <a:off x="0" y="1219200"/>
          <a:ext cx="8991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2400" y="6421175"/>
            <a:ext cx="3429000" cy="215444"/>
          </a:xfrm>
          <a:prstGeom prst="rect">
            <a:avLst/>
          </a:prstGeom>
          <a:noFill/>
        </p:spPr>
        <p:txBody>
          <a:bodyPr wrap="square" rtlCol="0">
            <a:spAutoFit/>
          </a:bodyPr>
          <a:lstStyle/>
          <a:p>
            <a:r>
              <a:rPr lang="en-US" sz="800" dirty="0" smtClean="0">
                <a:latin typeface="Arial" pitchFamily="34" charset="0"/>
                <a:cs typeface="Arial" pitchFamily="34" charset="0"/>
              </a:rPr>
              <a:t>Source: U.S. Census Bureau</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2759190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3400" y="1234388"/>
            <a:ext cx="7886700" cy="506727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4400" dirty="0">
              <a:solidFill>
                <a:srgbClr val="FFC000"/>
              </a:solidFill>
            </a:endParaRPr>
          </a:p>
          <a:p>
            <a:r>
              <a:rPr lang="en-US" sz="2800" b="1" dirty="0" smtClean="0"/>
              <a:t>Stores downsizing to become Touch &amp; Feel    showrooms for online sales.</a:t>
            </a:r>
          </a:p>
          <a:p>
            <a:r>
              <a:rPr lang="en-US" b="1" dirty="0" smtClean="0"/>
              <a:t> </a:t>
            </a:r>
            <a:r>
              <a:rPr lang="en-US" sz="2800" b="1" dirty="0" smtClean="0"/>
              <a:t>Focus on shopping environment &amp; experience  rather than large inventories.</a:t>
            </a:r>
          </a:p>
          <a:p>
            <a:r>
              <a:rPr lang="en-US" sz="2800" b="1" dirty="0" smtClean="0"/>
              <a:t>Increased market saturation with smaller, low overhead stores and kiosks in more or temporary locations.</a:t>
            </a:r>
          </a:p>
          <a:p>
            <a:pPr marL="457200" lvl="1" indent="0">
              <a:buFont typeface="Arial" pitchFamily="34" charset="0"/>
              <a:buNone/>
            </a:pPr>
            <a:endParaRPr lang="en-US" dirty="0" smtClean="0"/>
          </a:p>
          <a:p>
            <a:pPr lvl="1">
              <a:buFont typeface="Wingdings" pitchFamily="2" charset="2"/>
              <a:buChar char="Ø"/>
            </a:pPr>
            <a:endParaRPr lang="en-US" dirty="0" smtClean="0"/>
          </a:p>
          <a:p>
            <a:pPr lvl="1">
              <a:buFont typeface="Wingdings" pitchFamily="2" charset="2"/>
              <a:buChar char="Ø"/>
            </a:pPr>
            <a:endParaRPr lang="en-US" dirty="0" smtClean="0"/>
          </a:p>
          <a:p>
            <a:endParaRPr lang="en-US" dirty="0"/>
          </a:p>
        </p:txBody>
      </p:sp>
      <p:sp>
        <p:nvSpPr>
          <p:cNvPr id="5" name="TextBox 4"/>
          <p:cNvSpPr txBox="1"/>
          <p:nvPr/>
        </p:nvSpPr>
        <p:spPr>
          <a:xfrm>
            <a:off x="1276350" y="604391"/>
            <a:ext cx="6400800" cy="1077218"/>
          </a:xfrm>
          <a:prstGeom prst="rect">
            <a:avLst/>
          </a:prstGeom>
          <a:noFill/>
        </p:spPr>
        <p:txBody>
          <a:bodyPr wrap="square" rtlCol="0">
            <a:spAutoFit/>
          </a:bodyPr>
          <a:lstStyle/>
          <a:p>
            <a:r>
              <a:rPr lang="en-US" sz="3200" b="1" dirty="0" smtClean="0">
                <a:solidFill>
                  <a:srgbClr val="FFC000"/>
                </a:solidFill>
                <a:effectLst>
                  <a:outerShdw blurRad="38100" dist="38100" dir="2700000" algn="tl">
                    <a:srgbClr val="000000">
                      <a:alpha val="43137"/>
                    </a:srgbClr>
                  </a:outerShdw>
                </a:effectLst>
              </a:rPr>
              <a:t>THE COMING SHIFTS IN RETAIL WILL ALSO SHIFT SALES TAX REVENUES….</a:t>
            </a:r>
            <a:endParaRPr lang="en-US" sz="3200" b="1" dirty="0">
              <a:solidFill>
                <a:srgbClr val="FFC000"/>
              </a:solidFill>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150" y="5791200"/>
            <a:ext cx="1081299" cy="51046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599" y="2178701"/>
            <a:ext cx="214598" cy="2145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598" y="3111500"/>
            <a:ext cx="214598" cy="2145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296" y="4127500"/>
            <a:ext cx="214598" cy="214598"/>
          </a:xfrm>
          <a:prstGeom prst="rect">
            <a:avLst/>
          </a:prstGeom>
        </p:spPr>
      </p:pic>
    </p:spTree>
    <p:extLst>
      <p:ext uri="{BB962C8B-B14F-4D97-AF65-F5344CB8AC3E}">
        <p14:creationId xmlns:p14="http://schemas.microsoft.com/office/powerpoint/2010/main" val="2745215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297032" y="1228436"/>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None/>
            </a:pPr>
            <a:r>
              <a:rPr lang="en-US" b="1" dirty="0" smtClean="0"/>
              <a:t>Gone:  </a:t>
            </a:r>
          </a:p>
          <a:p>
            <a:pPr marL="457200" lvl="1" indent="0" algn="just">
              <a:buNone/>
            </a:pPr>
            <a:r>
              <a:rPr lang="en-US" sz="1800" dirty="0" smtClean="0"/>
              <a:t>Anchor Blue, Bassett Furniture, Blockbuster Video, Bombay Company, Borders Books, Cala Foods, Circuit City, Comp USA, DEMO, Discovery Channel Stores, Famsa, Geoffrey Beene, Good Guys, Gottschalks, Great Indoors, Hollywood Video, Home Expo, KB Toys, Linens N Things, Linder's Furniture, Maytag Stores, Mervyns, Petite Sophisticate, Rent A Center, Ritz Cameras, Sharper Image, Shoe Pavilion, Smith &amp; Hawken, Steve &amp; Barry, Tower Records, Virgin Mega Stores, Walden Books, Wickes Furniture, Wild Oaks Markets, Wilson’s Leather, Yard Birds…</a:t>
            </a:r>
          </a:p>
          <a:p>
            <a:pPr marL="457200" lvl="1" indent="0" algn="just">
              <a:buNone/>
            </a:pPr>
            <a:endParaRPr lang="en-US" sz="1600" dirty="0" smtClean="0"/>
          </a:p>
          <a:p>
            <a:pPr marL="457200" lvl="1" indent="0" algn="just">
              <a:buNone/>
            </a:pPr>
            <a:r>
              <a:rPr lang="en-US" b="1" dirty="0" smtClean="0"/>
              <a:t>Reducing Number of Stores:  </a:t>
            </a:r>
          </a:p>
          <a:p>
            <a:pPr marL="457200" lvl="1" indent="0" algn="just">
              <a:buNone/>
            </a:pPr>
            <a:r>
              <a:rPr lang="en-US" sz="1800" dirty="0" smtClean="0"/>
              <a:t>Abercrombie &amp; Fitch, Albertsons, Barnes and Noble, Best Buy, 84 Lumber, Foot Locker, fresh </a:t>
            </a:r>
            <a:r>
              <a:rPr lang="en-US" sz="1800" dirty="0"/>
              <a:t>&amp;</a:t>
            </a:r>
            <a:r>
              <a:rPr lang="en-US" sz="1800" dirty="0" smtClean="0"/>
              <a:t> </a:t>
            </a:r>
            <a:r>
              <a:rPr lang="en-US" sz="1800" dirty="0"/>
              <a:t>e</a:t>
            </a:r>
            <a:r>
              <a:rPr lang="en-US" sz="1800" dirty="0" smtClean="0"/>
              <a:t>asy, Game Stop, Gap, J.C. Penny, K-Mart, Loehmann’s, Lowes, Men’s Wearhouse, Old Navy, Payless Shoes, Pier One, Raley’s, Saks, Sears, Staples, Talbots, Thomasville Furniture…..</a:t>
            </a:r>
            <a:endParaRPr lang="en-US" sz="1800" dirty="0"/>
          </a:p>
        </p:txBody>
      </p:sp>
      <p:sp>
        <p:nvSpPr>
          <p:cNvPr id="5" name="TextBox 4"/>
          <p:cNvSpPr txBox="1"/>
          <p:nvPr/>
        </p:nvSpPr>
        <p:spPr>
          <a:xfrm>
            <a:off x="1524000" y="457198"/>
            <a:ext cx="6096000" cy="584775"/>
          </a:xfrm>
          <a:prstGeom prst="rect">
            <a:avLst/>
          </a:prstGeom>
          <a:noFill/>
        </p:spPr>
        <p:txBody>
          <a:bodyPr wrap="square" rtlCol="0">
            <a:spAutoFit/>
          </a:bodyPr>
          <a:lstStyle/>
          <a:p>
            <a:r>
              <a:rPr lang="en-US" sz="3200" b="1" dirty="0" smtClean="0">
                <a:solidFill>
                  <a:srgbClr val="FFC000"/>
                </a:solidFill>
                <a:effectLst>
                  <a:outerShdw blurRad="38100" dist="38100" dir="2700000" algn="tl">
                    <a:srgbClr val="000000">
                      <a:alpha val="43137"/>
                    </a:srgbClr>
                  </a:outerShdw>
                </a:effectLst>
              </a:rPr>
              <a:t>TRADITIONAL RETAIL CONCEPTS….</a:t>
            </a:r>
            <a:endParaRPr lang="en-US" sz="3200" b="1" dirty="0">
              <a:solidFill>
                <a:srgbClr val="FFC000"/>
              </a:solidFill>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5400" y="5916969"/>
            <a:ext cx="1081299" cy="510461"/>
          </a:xfrm>
          <a:prstGeom prst="rect">
            <a:avLst/>
          </a:prstGeom>
        </p:spPr>
      </p:pic>
    </p:spTree>
    <p:extLst>
      <p:ext uri="{BB962C8B-B14F-4D97-AF65-F5344CB8AC3E}">
        <p14:creationId xmlns:p14="http://schemas.microsoft.com/office/powerpoint/2010/main" val="3708718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685800"/>
            <a:ext cx="8007858" cy="5616131"/>
          </a:xfrm>
          <a:prstGeom prst="rect">
            <a:avLst/>
          </a:prstGeom>
        </p:spPr>
      </p:pic>
    </p:spTree>
    <p:extLst>
      <p:ext uri="{BB962C8B-B14F-4D97-AF65-F5344CB8AC3E}">
        <p14:creationId xmlns:p14="http://schemas.microsoft.com/office/powerpoint/2010/main" val="3283456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045797" y="190192"/>
            <a:ext cx="7010400" cy="990600"/>
          </a:xfrm>
          <a:prstGeom prst="rect">
            <a:avLst/>
          </a:prstGeom>
        </p:spPr>
        <p:txBody>
          <a:bodyPr/>
          <a:lstStyle>
            <a:lvl1pPr algn="ctr" defTabSz="914400" rtl="0" eaLnBrk="1" latinLnBrk="0" hangingPunct="1">
              <a:spcBef>
                <a:spcPct val="0"/>
              </a:spcBef>
              <a:buNone/>
              <a:defRPr sz="4400" kern="1200">
                <a:solidFill>
                  <a:srgbClr val="008080"/>
                </a:solidFill>
                <a:latin typeface="+mj-lt"/>
                <a:ea typeface="+mj-ea"/>
                <a:cs typeface="+mj-cs"/>
              </a:defRPr>
            </a:lvl1pPr>
          </a:lstStyle>
          <a:p>
            <a:r>
              <a:rPr lang="en-GB" sz="3200" b="1" dirty="0" smtClean="0">
                <a:solidFill>
                  <a:srgbClr val="FFC000"/>
                </a:solidFill>
                <a:effectLst>
                  <a:outerShdw blurRad="38100" dist="38100" dir="2700000" algn="tl">
                    <a:srgbClr val="000000">
                      <a:alpha val="43137"/>
                    </a:srgbClr>
                  </a:outerShdw>
                </a:effectLst>
              </a:rPr>
              <a:t>CONSTANT NARROWING OF THE </a:t>
            </a:r>
          </a:p>
          <a:p>
            <a:r>
              <a:rPr lang="en-GB" sz="3200" b="1" dirty="0" smtClean="0">
                <a:solidFill>
                  <a:srgbClr val="FFC000"/>
                </a:solidFill>
                <a:effectLst>
                  <a:outerShdw blurRad="38100" dist="38100" dir="2700000" algn="tl">
                    <a:srgbClr val="000000">
                      <a:alpha val="43137"/>
                    </a:srgbClr>
                  </a:outerShdw>
                </a:effectLst>
              </a:rPr>
              <a:t>BASE WITH MORE EXEMPTIONS…</a:t>
            </a:r>
            <a:endParaRPr lang="en-GB" sz="3200" b="1" dirty="0">
              <a:solidFill>
                <a:srgbClr val="FFC000"/>
              </a:solidFill>
              <a:effectLst>
                <a:outerShdw blurRad="38100" dist="38100" dir="2700000" algn="tl">
                  <a:srgbClr val="000000">
                    <a:alpha val="43137"/>
                  </a:srgbClr>
                </a:outerShdw>
              </a:effectLst>
            </a:endParaRPr>
          </a:p>
        </p:txBody>
      </p:sp>
      <p:sp>
        <p:nvSpPr>
          <p:cNvPr id="5" name="Rectangle 8"/>
          <p:cNvSpPr txBox="1">
            <a:spLocks noChangeArrowheads="1"/>
          </p:cNvSpPr>
          <p:nvPr/>
        </p:nvSpPr>
        <p:spPr bwMode="auto">
          <a:xfrm>
            <a:off x="131397" y="1295400"/>
            <a:ext cx="8839200" cy="4876800"/>
          </a:xfrm>
          <a:prstGeom prst="rect">
            <a:avLst/>
          </a:prstGeom>
          <a:noFill/>
          <a:ln w="9525">
            <a:noFill/>
            <a:miter lim="800000"/>
            <a:headEnd/>
            <a:tailEnd/>
          </a:ln>
          <a:effectLst/>
        </p:spPr>
        <p:txBody>
          <a:bodyPr vert="horz" wrap="square" lIns="91440" tIns="45720" rIns="91440" bIns="45720" numCol="1" anchor="t" anchorCtr="1" compatLnSpc="1">
            <a:prstTxWarp prst="textNoShape">
              <a:avLst/>
            </a:prstTxWarp>
          </a:bodyPr>
          <a:lstStyle/>
          <a:p>
            <a:pPr marL="342900" lvl="0" indent="-342900">
              <a:spcBef>
                <a:spcPts val="0"/>
              </a:spcBef>
              <a:buClr>
                <a:schemeClr val="tx2"/>
              </a:buClr>
              <a:buSzPct val="80000"/>
              <a:tabLst>
                <a:tab pos="2227263" algn="l"/>
                <a:tab pos="4351338" algn="l"/>
                <a:tab pos="6637338" algn="l"/>
              </a:tabLst>
              <a:defRPr/>
            </a:pPr>
            <a:r>
              <a:rPr kumimoji="0" lang="en-GB" sz="800" b="1" i="0" u="none" strike="noStrike" kern="0" cap="none" spc="0" normalizeH="0" baseline="0" noProof="0" dirty="0" smtClean="0">
                <a:ln>
                  <a:noFill/>
                </a:ln>
                <a:uLnTx/>
                <a:uFillTx/>
                <a:latin typeface="Arial" pitchFamily="34" charset="0"/>
                <a:cs typeface="Arial" pitchFamily="34" charset="0"/>
              </a:rPr>
              <a:t>ADMISSION CHARGES	FOOD STAMP PURCHASES	</a:t>
            </a:r>
            <a:r>
              <a:rPr lang="en-GB" sz="800" b="1" kern="0" dirty="0" smtClean="0">
                <a:latin typeface="Arial" pitchFamily="34" charset="0"/>
                <a:cs typeface="Arial" pitchFamily="34" charset="0"/>
              </a:rPr>
              <a:t> MOTOR VEHICLE FEES &amp; TAXES </a:t>
            </a:r>
            <a:r>
              <a:rPr kumimoji="0" lang="en-GB" sz="800" b="1" i="0" u="none" strike="noStrike" kern="0" cap="none" spc="0" normalizeH="0" baseline="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SALE &amp; LEASEBACK ARRANGE</a:t>
            </a:r>
          </a:p>
          <a:p>
            <a:pPr marL="342900" lvl="0" indent="-342900">
              <a:spcBef>
                <a:spcPts val="0"/>
              </a:spcBef>
              <a:buClr>
                <a:schemeClr val="tx2"/>
              </a:buClr>
              <a:buSzPct val="80000"/>
              <a:tabLst>
                <a:tab pos="2227263" algn="l"/>
                <a:tab pos="4351338" algn="l"/>
                <a:tab pos="6637338" algn="l"/>
              </a:tabLst>
              <a:defRPr/>
            </a:pPr>
            <a:r>
              <a:rPr kumimoji="0" lang="en-GB" sz="800" b="1" i="0" u="none" strike="noStrike" kern="0" cap="none" spc="0" normalizeH="0" baseline="0" noProof="0" dirty="0" smtClean="0">
                <a:ln>
                  <a:noFill/>
                </a:ln>
                <a:uLnTx/>
                <a:uFillTx/>
                <a:latin typeface="Arial" pitchFamily="34" charset="0"/>
                <a:cs typeface="Arial" pitchFamily="34" charset="0"/>
              </a:rPr>
              <a:t>AIRCRAFT LEASES (FOREIGN)	FOREIGN GOVERNMENTS	</a:t>
            </a:r>
            <a:r>
              <a:rPr lang="en-GB" sz="800" b="1" kern="0" dirty="0" smtClean="0">
                <a:latin typeface="Arial" pitchFamily="34" charset="0"/>
                <a:cs typeface="Arial" pitchFamily="34" charset="0"/>
              </a:rPr>
              <a:t> MUSEUMS </a:t>
            </a:r>
            <a:r>
              <a:rPr kumimoji="0" lang="en-GB" sz="800" b="1" i="0" u="none" strike="noStrike" kern="0" cap="none" spc="0" normalizeH="0" baseline="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SALES FOR RESALE</a:t>
            </a:r>
            <a:endParaRPr kumimoji="0" lang="en-GB" sz="800" b="1" i="0" u="none" strike="noStrike" kern="0" cap="none" spc="0" normalizeH="0" baseline="0" noProof="0" dirty="0" smtClean="0">
              <a:ln>
                <a:noFill/>
              </a:ln>
              <a:uLnTx/>
              <a:uFillTx/>
              <a:latin typeface="Arial" pitchFamily="34" charset="0"/>
              <a:cs typeface="Arial" pitchFamily="34" charset="0"/>
            </a:endParaRPr>
          </a:p>
          <a:p>
            <a:pPr marL="342900" lvl="0" indent="-342900">
              <a:spcBef>
                <a:spcPts val="0"/>
              </a:spcBef>
              <a:buClr>
                <a:schemeClr val="tx2"/>
              </a:buClr>
              <a:buSzPct val="80000"/>
              <a:tabLst>
                <a:tab pos="2227263" algn="l"/>
                <a:tab pos="4351338" algn="l"/>
                <a:tab pos="6637338" algn="l"/>
              </a:tabLst>
              <a:defRPr/>
            </a:pPr>
            <a:r>
              <a:rPr kumimoji="0" lang="en-GB" sz="800" b="1" i="0" u="none" strike="noStrike" kern="0" cap="none" spc="0" normalizeH="0" baseline="0" noProof="0" dirty="0" smtClean="0">
                <a:ln>
                  <a:noFill/>
                </a:ln>
                <a:uLnTx/>
                <a:uFillTx/>
                <a:latin typeface="Arial" pitchFamily="34" charset="0"/>
                <a:cs typeface="Arial" pitchFamily="34" charset="0"/>
              </a:rPr>
              <a:t>AIRCRAFT</a:t>
            </a:r>
            <a:r>
              <a:rPr kumimoji="0" lang="en-GB" sz="800" b="1" i="0" u="none" strike="noStrike" kern="0" cap="none" spc="0" normalizeH="0" noProof="0" dirty="0" smtClean="0">
                <a:ln>
                  <a:noFill/>
                </a:ln>
                <a:uLnTx/>
                <a:uFillTx/>
                <a:latin typeface="Arial" pitchFamily="34" charset="0"/>
                <a:cs typeface="Arial" pitchFamily="34" charset="0"/>
              </a:rPr>
              <a:t> SALES (FOREIGN)</a:t>
            </a:r>
            <a:r>
              <a:rPr kumimoji="0" lang="en-GB" sz="800" b="1" i="0" u="none" strike="noStrike" kern="0" cap="none" spc="0" normalizeH="0" baseline="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FRIENDS OF LIBRARY	 NEW MOBILE HOMES 	 SAN DIEGO AEROSPACE MUSEUM</a:t>
            </a:r>
          </a:p>
          <a:p>
            <a:pPr marL="342900" lvl="0" indent="-342900">
              <a:spcBef>
                <a:spcPts val="0"/>
              </a:spcBef>
              <a:buClr>
                <a:schemeClr val="tx2"/>
              </a:buClr>
              <a:buSzPct val="80000"/>
              <a:tabLst>
                <a:tab pos="2227263" algn="l"/>
                <a:tab pos="4351338" algn="l"/>
                <a:tab pos="6637338" algn="l"/>
              </a:tabLst>
              <a:defRPr/>
            </a:pPr>
            <a:r>
              <a:rPr kumimoji="0" lang="en-GB" sz="800" b="1" i="0" u="none" strike="noStrike" kern="0" cap="none" spc="0" normalizeH="0" baseline="0" noProof="0" dirty="0" smtClean="0">
                <a:ln>
                  <a:noFill/>
                </a:ln>
                <a:uLnTx/>
                <a:uFillTx/>
                <a:latin typeface="Arial" pitchFamily="34" charset="0"/>
                <a:cs typeface="Arial" pitchFamily="34" charset="0"/>
              </a:rPr>
              <a:t>ALTERATION OF GARMENTS	FUEL - ORGANIC</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NEW TRAILERS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SCHOOL YEARBOOKS</a:t>
            </a:r>
            <a:endParaRPr kumimoji="0" lang="en-GB" sz="800" b="1" i="0" u="none" strike="noStrike" kern="0" cap="none" spc="0" normalizeH="0" noProof="0" dirty="0" smtClean="0">
              <a:ln>
                <a:noFill/>
              </a:ln>
              <a:uLnTx/>
              <a:uFillTx/>
              <a:latin typeface="Arial" pitchFamily="34" charset="0"/>
              <a:cs typeface="Arial" pitchFamily="34" charset="0"/>
            </a:endParaRPr>
          </a:p>
          <a:p>
            <a:pPr marL="342900" lvl="0" indent="-342900">
              <a:spcBef>
                <a:spcPts val="0"/>
              </a:spcBef>
              <a:buClr>
                <a:schemeClr val="tx2"/>
              </a:buClr>
              <a:buSzPct val="80000"/>
              <a:tabLst>
                <a:tab pos="2227263" algn="l"/>
                <a:tab pos="4351338" algn="l"/>
                <a:tab pos="6637338" algn="l"/>
              </a:tabLst>
              <a:defRPr/>
            </a:pPr>
            <a:r>
              <a:rPr kumimoji="0" lang="en-GB" sz="800" b="1" i="0" u="none" strike="noStrike" kern="0" cap="none" spc="0" normalizeH="0" noProof="0" dirty="0" smtClean="0">
                <a:ln>
                  <a:noFill/>
                </a:ln>
                <a:uLnTx/>
                <a:uFillTx/>
                <a:latin typeface="Arial" pitchFamily="34" charset="0"/>
                <a:cs typeface="Arial" pitchFamily="34" charset="0"/>
              </a:rPr>
              <a:t>ALTERNATE ENERGY PROJECT	FUEL – AIR COMMON CARRIERS	</a:t>
            </a:r>
            <a:r>
              <a:rPr lang="en-GB" sz="800" b="1" kern="0" dirty="0" smtClean="0">
                <a:latin typeface="Arial" pitchFamily="34" charset="0"/>
                <a:cs typeface="Arial" pitchFamily="34" charset="0"/>
              </a:rPr>
              <a:t> NEW VEHICLES – FOREIGN RES 	 SECURITIES</a:t>
            </a:r>
          </a:p>
          <a:p>
            <a:pPr marL="342900" lvl="0" indent="-342900">
              <a:spcBef>
                <a:spcPts val="0"/>
              </a:spcBef>
              <a:buClr>
                <a:schemeClr val="tx2"/>
              </a:buClr>
              <a:buSzPct val="80000"/>
              <a:tabLst>
                <a:tab pos="2227263" algn="l"/>
                <a:tab pos="4351338" algn="l"/>
                <a:tab pos="6637338" algn="l"/>
              </a:tabLst>
              <a:defRPr/>
            </a:pPr>
            <a:r>
              <a:rPr lang="en-GB" sz="800" b="1" kern="0" dirty="0" smtClean="0">
                <a:latin typeface="Arial" pitchFamily="34" charset="0"/>
                <a:cs typeface="Arial" pitchFamily="34" charset="0"/>
              </a:rPr>
              <a:t>ANIMAL LIFE, FEED, SEEDS	FUNGIBLE GOODS	 NEW VEHICLES – OUT OF STATE 	 SERVICES</a:t>
            </a:r>
          </a:p>
          <a:p>
            <a:pPr marL="342900" lvl="0" indent="-342900">
              <a:spcBef>
                <a:spcPts val="0"/>
              </a:spcBef>
              <a:buClr>
                <a:schemeClr val="tx2"/>
              </a:buClr>
              <a:buSzPct val="80000"/>
              <a:tabLst>
                <a:tab pos="2227263" algn="l"/>
                <a:tab pos="4351338" algn="l"/>
                <a:tab pos="6637338" algn="l"/>
              </a:tabLst>
              <a:defRPr/>
            </a:pPr>
            <a:r>
              <a:rPr lang="en-GB" sz="800" b="1" kern="0" dirty="0" smtClean="0">
                <a:latin typeface="Arial" pitchFamily="34" charset="0"/>
                <a:cs typeface="Arial" pitchFamily="34" charset="0"/>
              </a:rPr>
              <a:t>ART TRANSFERS (ENTERTAINMENT)	GAS, ELECTRICITY, WATER, STEAM	 NEWSPAPERS/PERIODICALS 	 SPACE FLIGHT PROPERTY</a:t>
            </a:r>
          </a:p>
          <a:p>
            <a:pPr marL="342900" lvl="0" indent="-342900">
              <a:spcBef>
                <a:spcPts val="0"/>
              </a:spcBef>
              <a:buClr>
                <a:schemeClr val="tx2"/>
              </a:buClr>
              <a:buSzPct val="80000"/>
              <a:tabLst>
                <a:tab pos="2227263" algn="l"/>
                <a:tab pos="4351338" algn="l"/>
                <a:tab pos="6637338" algn="l"/>
              </a:tabLst>
              <a:defRPr/>
            </a:pPr>
            <a:r>
              <a:rPr lang="en-GB" sz="800" b="1" kern="0" dirty="0" smtClean="0">
                <a:latin typeface="Arial" pitchFamily="34" charset="0"/>
                <a:cs typeface="Arial" pitchFamily="34" charset="0"/>
              </a:rPr>
              <a:t>ART WORKS	</a:t>
            </a:r>
            <a:r>
              <a:rPr kumimoji="0" lang="en-GB" sz="800" b="1" i="0" u="none" strike="noStrike" kern="0" cap="none" spc="0" normalizeH="0" baseline="0" noProof="0" dirty="0" smtClean="0">
                <a:ln>
                  <a:noFill/>
                </a:ln>
                <a:uLnTx/>
                <a:uFillTx/>
                <a:latin typeface="Arial" pitchFamily="34" charset="0"/>
                <a:cs typeface="Arial" pitchFamily="34" charset="0"/>
              </a:rPr>
              <a:t>GROUND CONTROL STATIONS	</a:t>
            </a:r>
            <a:r>
              <a:rPr lang="en-GB" sz="800" b="1" kern="0" dirty="0" smtClean="0">
                <a:latin typeface="Arial" pitchFamily="34" charset="0"/>
                <a:cs typeface="Arial" pitchFamily="34" charset="0"/>
              </a:rPr>
              <a:t> NONPROFIT – KID’S CLOTHES </a:t>
            </a:r>
            <a:r>
              <a:rPr kumimoji="0" lang="en-GB" sz="800" b="1" i="0" u="none" strike="noStrike" kern="0" cap="none" spc="0" normalizeH="0" baseline="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STATE GOVERNMENTS</a:t>
            </a:r>
          </a:p>
          <a:p>
            <a:pPr marL="342900" lvl="0" indent="-342900">
              <a:spcBef>
                <a:spcPts val="0"/>
              </a:spcBef>
              <a:buClr>
                <a:schemeClr val="tx2"/>
              </a:buClr>
              <a:buSzPct val="80000"/>
              <a:tabLst>
                <a:tab pos="2227263" algn="l"/>
                <a:tab pos="4351338" algn="l"/>
                <a:tab pos="6637338" algn="l"/>
              </a:tabLst>
              <a:defRPr/>
            </a:pPr>
            <a:r>
              <a:rPr lang="en-GB" sz="800" b="1" kern="0" dirty="0" smtClean="0">
                <a:latin typeface="Arial" pitchFamily="34" charset="0"/>
                <a:cs typeface="Arial" pitchFamily="34" charset="0"/>
              </a:rPr>
              <a:t>AUXILIARY SVCS TO MUSEUMS	HAY PRODUCERS	 NONPROFIT - AUCTION 	 STORAGE &amp; USE</a:t>
            </a:r>
          </a:p>
          <a:p>
            <a:pPr marL="342900" lvl="0" indent="-342900">
              <a:spcBef>
                <a:spcPts val="0"/>
              </a:spcBef>
              <a:buClr>
                <a:schemeClr val="tx2"/>
              </a:buClr>
              <a:buSzPct val="80000"/>
              <a:tabLst>
                <a:tab pos="2227263" algn="l"/>
                <a:tab pos="4351338" algn="l"/>
                <a:tab pos="6637338" algn="l"/>
              </a:tabLst>
              <a:defRPr/>
            </a:pPr>
            <a:r>
              <a:rPr kumimoji="0" lang="en-GB" sz="800" b="1" i="0" u="none" strike="noStrike" kern="0" cap="none" spc="0" normalizeH="0" baseline="0" noProof="0" dirty="0" smtClean="0">
                <a:ln>
                  <a:noFill/>
                </a:ln>
                <a:uLnTx/>
                <a:uFillTx/>
                <a:latin typeface="Arial" pitchFamily="34" charset="0"/>
                <a:cs typeface="Arial" pitchFamily="34" charset="0"/>
              </a:rPr>
              <a:t>BLOOD STORAGE UNITS	HEALTH/SAFETY</a:t>
            </a:r>
            <a:r>
              <a:rPr kumimoji="0" lang="en-GB" sz="800" b="1" i="0" u="none" strike="noStrike" kern="0" cap="none" spc="0" normalizeH="0" noProof="0" dirty="0" smtClean="0">
                <a:ln>
                  <a:noFill/>
                </a:ln>
                <a:uLnTx/>
                <a:uFillTx/>
                <a:latin typeface="Arial" pitchFamily="34" charset="0"/>
                <a:cs typeface="Arial" pitchFamily="34" charset="0"/>
              </a:rPr>
              <a:t> MATERIALS</a:t>
            </a:r>
            <a:r>
              <a:rPr kumimoji="0" lang="en-GB" sz="800" b="1" i="0" u="none" strike="noStrike" kern="0" cap="none" spc="0" normalizeH="0" baseline="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NONPROFIT - HANDCRAFTED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STUDENT MEALS</a:t>
            </a:r>
            <a:endParaRPr kumimoji="0" lang="en-GB" sz="800" b="1" i="0" u="none" strike="noStrike" kern="0" cap="none" spc="0" normalizeH="0" noProof="0" dirty="0" smtClean="0">
              <a:ln>
                <a:noFill/>
              </a:ln>
              <a:uLnTx/>
              <a:uFillTx/>
              <a:latin typeface="Arial" pitchFamily="34" charset="0"/>
              <a:cs typeface="Arial" pitchFamily="34" charset="0"/>
            </a:endParaRPr>
          </a:p>
          <a:p>
            <a:pPr marL="342900" lvl="0" indent="-342900">
              <a:spcBef>
                <a:spcPts val="0"/>
              </a:spcBef>
              <a:buClr>
                <a:schemeClr val="tx2"/>
              </a:buClr>
              <a:buSzPct val="80000"/>
              <a:tabLst>
                <a:tab pos="2227263" algn="l"/>
                <a:tab pos="4351338" algn="l"/>
                <a:tab pos="6637338" algn="l"/>
              </a:tabLst>
              <a:defRPr/>
            </a:pPr>
            <a:r>
              <a:rPr kumimoji="0" lang="en-GB" sz="800" b="1" i="0" u="none" strike="noStrike" kern="0" cap="none" spc="0" normalizeH="0" noProof="0" dirty="0" smtClean="0">
                <a:ln>
                  <a:noFill/>
                </a:ln>
                <a:uLnTx/>
                <a:uFillTx/>
                <a:latin typeface="Arial" pitchFamily="34" charset="0"/>
                <a:cs typeface="Arial" pitchFamily="34" charset="0"/>
              </a:rPr>
              <a:t>BRACELETS - POW	HOT FOOD – AIR CARRIERS	</a:t>
            </a:r>
            <a:r>
              <a:rPr lang="en-GB" sz="800" b="1" kern="0" dirty="0" smtClean="0">
                <a:latin typeface="Arial" pitchFamily="34" charset="0"/>
                <a:cs typeface="Arial" pitchFamily="34" charset="0"/>
              </a:rPr>
              <a:t> NONPROFIT – THRIFT STORE </a:t>
            </a:r>
            <a:r>
              <a:rPr lang="en-GB" sz="800" b="1" kern="0" baseline="0" dirty="0" smtClean="0">
                <a:latin typeface="Arial" pitchFamily="34" charset="0"/>
                <a:cs typeface="Arial" pitchFamily="34" charset="0"/>
              </a:rPr>
              <a:t>	</a:t>
            </a:r>
            <a:r>
              <a:rPr lang="en-GB" sz="800" b="1" kern="0" dirty="0" smtClean="0">
                <a:latin typeface="Arial" pitchFamily="34" charset="0"/>
                <a:cs typeface="Arial" pitchFamily="34" charset="0"/>
              </a:rPr>
              <a:t> TAX-PAID PURCHASES RESOLD</a:t>
            </a:r>
          </a:p>
          <a:p>
            <a:pPr marL="342900" lvl="0" indent="-342900">
              <a:spcBef>
                <a:spcPts val="0"/>
              </a:spcBef>
              <a:buClr>
                <a:schemeClr val="tx2"/>
              </a:buClr>
              <a:buSzPct val="80000"/>
              <a:tabLst>
                <a:tab pos="2227263" algn="l"/>
                <a:tab pos="4351338" algn="l"/>
                <a:tab pos="6637338" algn="l"/>
              </a:tabLst>
              <a:defRPr/>
            </a:pPr>
            <a:r>
              <a:rPr kumimoji="0" lang="en-GB" sz="800" b="1" i="0" u="none" strike="noStrike" kern="0" cap="none" spc="0" normalizeH="0" noProof="0" dirty="0" smtClean="0">
                <a:ln>
                  <a:noFill/>
                </a:ln>
                <a:uLnTx/>
                <a:uFillTx/>
                <a:latin typeface="Arial" pitchFamily="34" charset="0"/>
                <a:cs typeface="Arial" pitchFamily="34" charset="0"/>
              </a:rPr>
              <a:t>“BUDDY POPPIES”	</a:t>
            </a:r>
            <a:r>
              <a:rPr kumimoji="0" lang="en-GB" sz="800" b="1" i="0" u="none" strike="noStrike" kern="0" cap="none" spc="0" normalizeH="0" baseline="0" noProof="0" dirty="0" smtClean="0">
                <a:ln>
                  <a:noFill/>
                </a:ln>
                <a:uLnTx/>
                <a:uFillTx/>
                <a:latin typeface="Arial" pitchFamily="34" charset="0"/>
                <a:cs typeface="Arial" pitchFamily="34" charset="0"/>
              </a:rPr>
              <a:t>ICE OR DRY ICE	</a:t>
            </a:r>
            <a:r>
              <a:rPr lang="en-GB" sz="800" b="1" kern="0" dirty="0" smtClean="0">
                <a:latin typeface="Arial" pitchFamily="34" charset="0"/>
                <a:cs typeface="Arial" pitchFamily="34" charset="0"/>
              </a:rPr>
              <a:t> NONPROFIT – VETERANS’ ORG </a:t>
            </a:r>
            <a:r>
              <a:rPr kumimoji="0" lang="en-GB" sz="800" b="1" i="0" u="none" strike="noStrike" kern="0" cap="none" spc="0" normalizeH="0" baseline="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TELEPHONE LINES/POLES</a:t>
            </a:r>
            <a:endParaRPr kumimoji="0" lang="en-GB" sz="800" b="1" i="0" u="none" strike="noStrike" kern="0" cap="none" spc="0" normalizeH="0" noProof="0" dirty="0" smtClean="0">
              <a:ln>
                <a:noFill/>
              </a:ln>
              <a:uLnTx/>
              <a:uFillTx/>
              <a:latin typeface="Arial" pitchFamily="34" charset="0"/>
              <a:cs typeface="Arial" pitchFamily="34" charset="0"/>
            </a:endParaRPr>
          </a:p>
          <a:p>
            <a:pPr marL="342900" lvl="0" indent="-342900">
              <a:spcBef>
                <a:spcPts val="0"/>
              </a:spcBef>
              <a:buClr>
                <a:schemeClr val="tx2"/>
              </a:buClr>
              <a:buSzPct val="80000"/>
              <a:tabLst>
                <a:tab pos="2227263" algn="l"/>
                <a:tab pos="4351338" algn="l"/>
                <a:tab pos="6637338" algn="l"/>
              </a:tabLst>
              <a:defRPr/>
            </a:pPr>
            <a:r>
              <a:rPr kumimoji="0" lang="en-GB" sz="800" b="1" i="0" u="none" strike="noStrike" kern="0" cap="none" spc="0" normalizeH="0" noProof="0" dirty="0" smtClean="0">
                <a:ln>
                  <a:noFill/>
                </a:ln>
                <a:uLnTx/>
                <a:uFillTx/>
                <a:latin typeface="Arial" pitchFamily="34" charset="0"/>
                <a:cs typeface="Arial" pitchFamily="34" charset="0"/>
              </a:rPr>
              <a:t>CA GOLD MEDALLIONS	</a:t>
            </a:r>
            <a:r>
              <a:rPr lang="en-GB" sz="800" b="1" kern="0" dirty="0" smtClean="0">
                <a:latin typeface="Arial" pitchFamily="34" charset="0"/>
                <a:cs typeface="Arial" pitchFamily="34" charset="0"/>
              </a:rPr>
              <a:t>INDIAN TRIBAL TAXES	 NONPROFIT – VETERAN MEALS 	 TELEPRODUCTION EQUIP</a:t>
            </a:r>
            <a:endParaRPr kumimoji="0" lang="en-GB" sz="800" b="1" i="0" u="none" strike="noStrike" kern="0" cap="none" spc="0" normalizeH="0" noProof="0" dirty="0" smtClean="0">
              <a:ln>
                <a:noFill/>
              </a:ln>
              <a:uLnTx/>
              <a:uFillTx/>
              <a:latin typeface="Arial" pitchFamily="34" charset="0"/>
              <a:cs typeface="Arial" pitchFamily="34" charset="0"/>
            </a:endParaRPr>
          </a:p>
          <a:p>
            <a:pPr marL="342900" lvl="0" indent="-342900">
              <a:spcBef>
                <a:spcPts val="0"/>
              </a:spcBef>
              <a:buClr>
                <a:schemeClr val="tx2"/>
              </a:buClr>
              <a:buSzPct val="80000"/>
              <a:tabLst>
                <a:tab pos="2227263" algn="l"/>
                <a:tab pos="4351338" algn="l"/>
                <a:tab pos="6637338" algn="l"/>
              </a:tabLst>
              <a:defRPr/>
            </a:pPr>
            <a:r>
              <a:rPr lang="en-GB" sz="800" b="1" kern="0" baseline="0" dirty="0" smtClean="0">
                <a:latin typeface="Arial" pitchFamily="34" charset="0"/>
                <a:cs typeface="Arial" pitchFamily="34" charset="0"/>
              </a:rPr>
              <a:t>CA SCIENCE CENTER	INSTALLATION LABOR	</a:t>
            </a:r>
            <a:r>
              <a:rPr lang="en-GB" sz="800" b="1" kern="0" dirty="0" smtClean="0">
                <a:latin typeface="Arial" pitchFamily="34" charset="0"/>
                <a:cs typeface="Arial" pitchFamily="34" charset="0"/>
              </a:rPr>
              <a:t> OCCASIONAL SALE - BUSINESS </a:t>
            </a:r>
            <a:r>
              <a:rPr lang="en-GB" sz="800" b="1" kern="0" baseline="0" dirty="0" smtClean="0">
                <a:latin typeface="Arial" pitchFamily="34" charset="0"/>
                <a:cs typeface="Arial" pitchFamily="34" charset="0"/>
              </a:rPr>
              <a:t>	</a:t>
            </a:r>
            <a:r>
              <a:rPr lang="en-GB" sz="800" b="1" kern="0" dirty="0" smtClean="0">
                <a:latin typeface="Arial" pitchFamily="34" charset="0"/>
                <a:cs typeface="Arial" pitchFamily="34" charset="0"/>
              </a:rPr>
              <a:t> TIMBER HARVESTING EQUIP</a:t>
            </a:r>
            <a:endParaRPr lang="en-GB" sz="800" b="1" kern="0" baseline="0" dirty="0" smtClean="0">
              <a:latin typeface="Arial" pitchFamily="34" charset="0"/>
              <a:cs typeface="Arial" pitchFamily="34" charset="0"/>
            </a:endParaRPr>
          </a:p>
          <a:p>
            <a:pPr marL="342900" lvl="0" indent="-342900">
              <a:spcBef>
                <a:spcPts val="0"/>
              </a:spcBef>
              <a:buClr>
                <a:schemeClr val="tx2"/>
              </a:buClr>
              <a:buSzPct val="80000"/>
              <a:tabLst>
                <a:tab pos="2227263" algn="l"/>
                <a:tab pos="4351338" algn="l"/>
                <a:tab pos="6637338" algn="l"/>
              </a:tabLst>
              <a:defRPr/>
            </a:pPr>
            <a:r>
              <a:rPr kumimoji="0" lang="en-GB" sz="800" b="1" i="0" u="none" strike="noStrike" kern="0" cap="none" spc="0" normalizeH="0" noProof="0" dirty="0" smtClean="0">
                <a:ln>
                  <a:noFill/>
                </a:ln>
                <a:uLnTx/>
                <a:uFillTx/>
                <a:latin typeface="Arial" pitchFamily="34" charset="0"/>
                <a:cs typeface="Arial" pitchFamily="34" charset="0"/>
              </a:rPr>
              <a:t>CARBON DIOXIDE	INTANGIBLE PERSONAL PROP	</a:t>
            </a:r>
            <a:r>
              <a:rPr lang="en-GB" sz="800" b="1" kern="0" dirty="0" smtClean="0">
                <a:latin typeface="Arial" pitchFamily="34" charset="0"/>
                <a:cs typeface="Arial" pitchFamily="34" charset="0"/>
              </a:rPr>
              <a:t> OCCASIONAL SALES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TRAILERS – NEW OR USED</a:t>
            </a:r>
          </a:p>
          <a:p>
            <a:pPr marL="342900" lvl="0" indent="-342900">
              <a:spcBef>
                <a:spcPts val="0"/>
              </a:spcBef>
              <a:buClr>
                <a:schemeClr val="tx2"/>
              </a:buClr>
              <a:buSzPct val="80000"/>
              <a:tabLst>
                <a:tab pos="2227263" algn="l"/>
                <a:tab pos="4351338" algn="l"/>
                <a:tab pos="6637338" algn="l"/>
              </a:tabLst>
              <a:defRPr/>
            </a:pPr>
            <a:r>
              <a:rPr lang="en-GB" sz="800" b="1" kern="0" dirty="0" smtClean="0">
                <a:latin typeface="Arial" pitchFamily="34" charset="0"/>
                <a:cs typeface="Arial" pitchFamily="34" charset="0"/>
              </a:rPr>
              <a:t>CASH DISCOUNTS	INTERSTATE/FOREIGM COMMERCE	 OXYGEN DELIVERIES </a:t>
            </a:r>
            <a:r>
              <a:rPr kumimoji="0" lang="en-GB" sz="800" b="1" i="0" u="none" strike="noStrike" kern="0" cap="none" spc="0" normalizeH="0" baseline="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TRANSPORTATION CHARGES</a:t>
            </a:r>
          </a:p>
          <a:p>
            <a:pPr marL="342900" lvl="0" indent="-342900">
              <a:spcBef>
                <a:spcPts val="0"/>
              </a:spcBef>
              <a:buClr>
                <a:schemeClr val="tx2"/>
              </a:buClr>
              <a:buSzPct val="80000"/>
              <a:tabLst>
                <a:tab pos="2227263" algn="l"/>
                <a:tab pos="4351338" algn="l"/>
                <a:tab pos="6637338" algn="l"/>
              </a:tabLst>
              <a:defRPr/>
            </a:pPr>
            <a:r>
              <a:rPr kumimoji="0" lang="en-GB" sz="800" b="1" i="0" u="none" strike="noStrike" kern="0" cap="none" spc="0" normalizeH="0" noProof="0" dirty="0" smtClean="0">
                <a:ln>
                  <a:noFill/>
                </a:ln>
                <a:uLnTx/>
                <a:uFillTx/>
                <a:latin typeface="Arial" pitchFamily="34" charset="0"/>
                <a:cs typeface="Arial" pitchFamily="34" charset="0"/>
              </a:rPr>
              <a:t>CHARITABLE ORGANIZATIONS</a:t>
            </a:r>
            <a:r>
              <a:rPr lang="en-GB" sz="800" b="1" kern="0" dirty="0" smtClean="0">
                <a:latin typeface="Arial" pitchFamily="34" charset="0"/>
                <a:cs typeface="Arial" pitchFamily="34" charset="0"/>
              </a:rPr>
              <a:t>	LEASE OF MOTION PICTURES	 PARENT-TEACHER ASSOC .	 TRANSPORTATION OF LANDFILL</a:t>
            </a:r>
          </a:p>
          <a:p>
            <a:pPr marL="342900" lvl="0" indent="-342900">
              <a:spcBef>
                <a:spcPts val="0"/>
              </a:spcBef>
              <a:buClr>
                <a:schemeClr val="tx2"/>
              </a:buClr>
              <a:buSzPct val="80000"/>
              <a:tabLst>
                <a:tab pos="2227263" algn="l"/>
                <a:tab pos="4351338" algn="l"/>
                <a:tab pos="6637338" algn="l"/>
              </a:tabLst>
              <a:defRPr/>
            </a:pPr>
            <a:r>
              <a:rPr lang="en-GB" sz="800" b="1" kern="0" dirty="0" smtClean="0">
                <a:latin typeface="Arial" pitchFamily="34" charset="0"/>
                <a:cs typeface="Arial" pitchFamily="34" charset="0"/>
              </a:rPr>
              <a:t>COGENERATION TECHNOLOGY	LEASE, CERTAIN PROP EXCLUDED	 PARENT COOP NURSERY SCH 	 TRAVEL ACCOMODATIONS</a:t>
            </a:r>
          </a:p>
          <a:p>
            <a:pPr marL="342900" lvl="0" indent="-342900">
              <a:spcBef>
                <a:spcPts val="0"/>
              </a:spcBef>
              <a:buClr>
                <a:schemeClr val="tx2"/>
              </a:buClr>
              <a:buSzPct val="80000"/>
              <a:tabLst>
                <a:tab pos="2227263" algn="l"/>
                <a:tab pos="4351338" algn="l"/>
                <a:tab pos="6637338" algn="l"/>
              </a:tabLst>
              <a:defRPr/>
            </a:pPr>
            <a:r>
              <a:rPr kumimoji="0" lang="en-GB" sz="800" b="1" i="0" u="none" strike="noStrike" kern="0" cap="none" spc="0" normalizeH="0" noProof="0" dirty="0" smtClean="0">
                <a:ln>
                  <a:noFill/>
                </a:ln>
                <a:uLnTx/>
                <a:uFillTx/>
                <a:latin typeface="Arial" pitchFamily="34" charset="0"/>
                <a:cs typeface="Arial" pitchFamily="34" charset="0"/>
              </a:rPr>
              <a:t>COMMON CARRIERS	</a:t>
            </a:r>
            <a:r>
              <a:rPr lang="en-GB" sz="800" b="1" kern="0" dirty="0" smtClean="0">
                <a:latin typeface="Arial" pitchFamily="34" charset="0"/>
                <a:cs typeface="Arial" pitchFamily="34" charset="0"/>
              </a:rPr>
              <a:t> LEASES OF MOBILE TRANS EQUIP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PASSENGER VEHICLES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UNITED STATES SALES</a:t>
            </a:r>
            <a:endParaRPr kumimoji="0" lang="en-GB" sz="800" b="1" i="0" u="none" strike="noStrike" kern="0" cap="none" spc="0" normalizeH="0" noProof="0" dirty="0" smtClean="0">
              <a:ln>
                <a:noFill/>
              </a:ln>
              <a:uLnTx/>
              <a:uFillTx/>
              <a:latin typeface="Arial" pitchFamily="34" charset="0"/>
              <a:cs typeface="Arial" pitchFamily="34" charset="0"/>
            </a:endParaRPr>
          </a:p>
          <a:p>
            <a:pPr marL="342900" lvl="0" indent="-342900">
              <a:spcBef>
                <a:spcPts val="0"/>
              </a:spcBef>
              <a:buClr>
                <a:schemeClr val="tx2"/>
              </a:buClr>
              <a:buSzPct val="80000"/>
              <a:tabLst>
                <a:tab pos="2227263" algn="l"/>
                <a:tab pos="4351338" algn="l"/>
                <a:tab pos="6637338" algn="l"/>
              </a:tabLst>
              <a:defRPr/>
            </a:pPr>
            <a:r>
              <a:rPr lang="en-GB" sz="800" b="1" kern="0" dirty="0" smtClean="0">
                <a:latin typeface="Arial" pitchFamily="34" charset="0"/>
                <a:cs typeface="Arial" pitchFamily="34" charset="0"/>
              </a:rPr>
              <a:t>COMPONENTS – RAILROAD	 LEASES OF MOBILE HOMES 	 PERIODICALS 	 USE OF PROPTY HELD FOR SALE</a:t>
            </a:r>
          </a:p>
          <a:p>
            <a:pPr marL="342900" lvl="0" indent="-342900">
              <a:spcBef>
                <a:spcPts val="0"/>
              </a:spcBef>
              <a:buClr>
                <a:schemeClr val="tx2"/>
              </a:buClr>
              <a:buSzPct val="80000"/>
              <a:tabLst>
                <a:tab pos="2227263" algn="l"/>
                <a:tab pos="4351338" algn="l"/>
                <a:tab pos="6637338" algn="l"/>
              </a:tabLst>
              <a:defRPr/>
            </a:pPr>
            <a:r>
              <a:rPr kumimoji="0" lang="en-GB" sz="800" b="1" i="0" u="none" strike="noStrike" kern="0" cap="none" spc="0" normalizeH="0" noProof="0" dirty="0" smtClean="0">
                <a:ln>
                  <a:noFill/>
                </a:ln>
                <a:uLnTx/>
                <a:uFillTx/>
                <a:latin typeface="Arial" pitchFamily="34" charset="0"/>
                <a:cs typeface="Arial" pitchFamily="34" charset="0"/>
              </a:rPr>
              <a:t>CONSTRUCTION OUTSIDE CA	</a:t>
            </a:r>
            <a:r>
              <a:rPr lang="en-GB" sz="800" b="1" kern="0" dirty="0" smtClean="0">
                <a:latin typeface="Arial" pitchFamily="34" charset="0"/>
                <a:cs typeface="Arial" pitchFamily="34" charset="0"/>
              </a:rPr>
              <a:t> LEASES OF OCCASION. SALE PROP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PET ADOPTION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USED FLOATING HOMES</a:t>
            </a:r>
            <a:endParaRPr kumimoji="0" lang="en-GB" sz="800" b="1" i="0" u="none" strike="noStrike" kern="0" cap="none" spc="0" normalizeH="0" noProof="0" dirty="0" smtClean="0">
              <a:ln>
                <a:noFill/>
              </a:ln>
              <a:uLnTx/>
              <a:uFillTx/>
              <a:latin typeface="Arial" pitchFamily="34" charset="0"/>
              <a:cs typeface="Arial" pitchFamily="34" charset="0"/>
            </a:endParaRPr>
          </a:p>
          <a:p>
            <a:pPr marL="342900" lvl="0" indent="-342900">
              <a:spcBef>
                <a:spcPts val="0"/>
              </a:spcBef>
              <a:buClr>
                <a:schemeClr val="tx2"/>
              </a:buClr>
              <a:buSzPct val="80000"/>
              <a:tabLst>
                <a:tab pos="2227263" algn="l"/>
                <a:tab pos="4351338" algn="l"/>
                <a:tab pos="6637338" algn="l"/>
              </a:tabLst>
              <a:defRPr/>
            </a:pPr>
            <a:r>
              <a:rPr lang="en-GB" sz="800" b="1" kern="0" dirty="0" smtClean="0">
                <a:latin typeface="Arial" pitchFamily="34" charset="0"/>
                <a:cs typeface="Arial" pitchFamily="34" charset="0"/>
              </a:rPr>
              <a:t>CONSUMER COOPERATIVES	 LEASES PROPERTY – TAX PAID 	 POLLUTION CONTROL 	 USED MOBILE HOMES</a:t>
            </a:r>
          </a:p>
          <a:p>
            <a:pPr marL="342900" lvl="0" indent="-342900">
              <a:spcBef>
                <a:spcPts val="0"/>
              </a:spcBef>
              <a:buClr>
                <a:schemeClr val="tx2"/>
              </a:buClr>
              <a:buSzPct val="80000"/>
              <a:tabLst>
                <a:tab pos="2227263" algn="l"/>
                <a:tab pos="4351338" algn="l"/>
                <a:tab pos="6637338" algn="l"/>
              </a:tabLst>
              <a:defRPr/>
            </a:pPr>
            <a:r>
              <a:rPr kumimoji="0" lang="en-GB" sz="800" b="1" i="0" u="none" strike="noStrike" kern="0" cap="none" spc="0" normalizeH="0" noProof="0" dirty="0" smtClean="0">
                <a:ln>
                  <a:noFill/>
                </a:ln>
                <a:uLnTx/>
                <a:uFillTx/>
                <a:latin typeface="Arial" pitchFamily="34" charset="0"/>
                <a:cs typeface="Arial" pitchFamily="34" charset="0"/>
              </a:rPr>
              <a:t>CONTAINERS	</a:t>
            </a:r>
            <a:r>
              <a:rPr lang="en-GB" sz="800" b="1" kern="0" dirty="0" smtClean="0">
                <a:latin typeface="Arial" pitchFamily="34" charset="0"/>
                <a:cs typeface="Arial" pitchFamily="34" charset="0"/>
              </a:rPr>
              <a:t> LOANS TO CUSTOMERS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POULTRY LITTER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VEHICLE MODS - HANDICAPPED</a:t>
            </a:r>
            <a:endParaRPr kumimoji="0" lang="en-GB" sz="800" b="1" i="0" u="none" strike="noStrike" kern="0" cap="none" spc="0" normalizeH="0" noProof="0" dirty="0" smtClean="0">
              <a:ln>
                <a:noFill/>
              </a:ln>
              <a:uLnTx/>
              <a:uFillTx/>
              <a:latin typeface="Arial" pitchFamily="34" charset="0"/>
              <a:cs typeface="Arial" pitchFamily="34" charset="0"/>
            </a:endParaRPr>
          </a:p>
          <a:p>
            <a:pPr marL="342900" lvl="0" indent="-342900">
              <a:spcBef>
                <a:spcPts val="0"/>
              </a:spcBef>
              <a:buClr>
                <a:schemeClr val="tx2"/>
              </a:buClr>
              <a:buSzPct val="80000"/>
              <a:tabLst>
                <a:tab pos="2227263" algn="l"/>
                <a:tab pos="4351338" algn="l"/>
                <a:tab pos="6637338" algn="l"/>
              </a:tabLst>
              <a:defRPr/>
            </a:pPr>
            <a:r>
              <a:rPr lang="en-GB" sz="800" b="1" kern="0" dirty="0" smtClean="0">
                <a:latin typeface="Arial" pitchFamily="34" charset="0"/>
                <a:cs typeface="Arial" pitchFamily="34" charset="0"/>
              </a:rPr>
              <a:t>CREDIT – TAX TO OTHER STATES	 LOCAL TAXES 	 PRESCRIPTION MEDS 	 VEHICLES LOANED TO NIVERSITY</a:t>
            </a:r>
          </a:p>
          <a:p>
            <a:pPr marL="342900" lvl="0" indent="-342900">
              <a:spcBef>
                <a:spcPts val="0"/>
              </a:spcBef>
              <a:buClr>
                <a:schemeClr val="tx2"/>
              </a:buClr>
              <a:buSzPct val="80000"/>
              <a:tabLst>
                <a:tab pos="2227263" algn="l"/>
                <a:tab pos="4351338" algn="l"/>
                <a:tab pos="6637338" algn="l"/>
              </a:tabLst>
              <a:defRPr/>
            </a:pPr>
            <a:r>
              <a:rPr kumimoji="0" lang="en-GB" sz="800" b="1" i="0" u="none" strike="noStrike" kern="0" cap="none" spc="0" normalizeH="0" noProof="0" dirty="0" smtClean="0">
                <a:ln>
                  <a:noFill/>
                </a:ln>
                <a:uLnTx/>
                <a:uFillTx/>
                <a:latin typeface="Arial" pitchFamily="34" charset="0"/>
                <a:cs typeface="Arial" pitchFamily="34" charset="0"/>
              </a:rPr>
              <a:t>CUSTOM COMPUTER PROGRAMS	</a:t>
            </a:r>
            <a:r>
              <a:rPr lang="en-GB" sz="800" b="1" kern="0" dirty="0" smtClean="0">
                <a:latin typeface="Arial" pitchFamily="34" charset="0"/>
                <a:cs typeface="Arial" pitchFamily="34" charset="0"/>
              </a:rPr>
              <a:t> LODGING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PRINTED SALES MATERIAL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VEHICLES PURCHASED OUT OF A</a:t>
            </a:r>
            <a:endParaRPr kumimoji="0" lang="en-GB" sz="800" b="1" i="0" u="none" strike="noStrike" kern="0" cap="none" spc="0" normalizeH="0" noProof="0" dirty="0" smtClean="0">
              <a:ln>
                <a:noFill/>
              </a:ln>
              <a:uLnTx/>
              <a:uFillTx/>
              <a:latin typeface="Arial" pitchFamily="34" charset="0"/>
              <a:cs typeface="Arial" pitchFamily="34" charset="0"/>
            </a:endParaRPr>
          </a:p>
          <a:p>
            <a:pPr marL="342900" lvl="0" indent="-342900">
              <a:spcBef>
                <a:spcPts val="0"/>
              </a:spcBef>
              <a:buClr>
                <a:schemeClr val="tx2"/>
              </a:buClr>
              <a:buSzPct val="80000"/>
              <a:tabLst>
                <a:tab pos="2227263" algn="l"/>
                <a:tab pos="4351338" algn="l"/>
                <a:tab pos="6637338" algn="l"/>
              </a:tabLst>
              <a:defRPr/>
            </a:pPr>
            <a:r>
              <a:rPr lang="en-GB" sz="800" b="1" kern="0" dirty="0" smtClean="0">
                <a:latin typeface="Arial" pitchFamily="34" charset="0"/>
                <a:cs typeface="Arial" pitchFamily="34" charset="0"/>
              </a:rPr>
              <a:t>DELIVERY TO EXPORT PACKERS	 MAILING LISTS 	 PRINTING MATERIALS 	 VEHICLES SOLD TO FAMILY</a:t>
            </a:r>
          </a:p>
          <a:p>
            <a:pPr marL="342900" lvl="0" indent="-342900">
              <a:spcBef>
                <a:spcPts val="0"/>
              </a:spcBef>
              <a:buClr>
                <a:schemeClr val="tx2"/>
              </a:buClr>
              <a:buSzPct val="80000"/>
              <a:tabLst>
                <a:tab pos="2227263" algn="l"/>
                <a:tab pos="4351338" algn="l"/>
                <a:tab pos="6637338" algn="l"/>
              </a:tabLst>
              <a:defRPr/>
            </a:pPr>
            <a:r>
              <a:rPr kumimoji="0" lang="en-GB" sz="800" b="1" i="0" u="none" strike="noStrike" kern="0" cap="none" spc="0" normalizeH="0" noProof="0" dirty="0" smtClean="0">
                <a:ln>
                  <a:noFill/>
                </a:ln>
                <a:uLnTx/>
                <a:uFillTx/>
                <a:latin typeface="Arial" pitchFamily="34" charset="0"/>
                <a:cs typeface="Arial" pitchFamily="34" charset="0"/>
              </a:rPr>
              <a:t>DEMONSTRATION AND DISPLAY	</a:t>
            </a:r>
            <a:r>
              <a:rPr lang="en-GB" sz="800" b="1" kern="0" dirty="0" smtClean="0">
                <a:latin typeface="Arial" pitchFamily="34" charset="0"/>
                <a:cs typeface="Arial" pitchFamily="34" charset="0"/>
              </a:rPr>
              <a:t> MASS COMMUTING VEHICLES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PROFESSIONAL HEALTH SVCS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VEHICLES SOLD TO FOREIGN RES</a:t>
            </a:r>
            <a:endParaRPr kumimoji="0" lang="en-GB" sz="800" b="1" i="0" u="none" strike="noStrike" kern="0" cap="none" spc="0" normalizeH="0" noProof="0" dirty="0" smtClean="0">
              <a:ln>
                <a:noFill/>
              </a:ln>
              <a:uLnTx/>
              <a:uFillTx/>
              <a:latin typeface="Arial" pitchFamily="34" charset="0"/>
              <a:cs typeface="Arial" pitchFamily="34" charset="0"/>
            </a:endParaRPr>
          </a:p>
          <a:p>
            <a:pPr marL="342900" lvl="0" indent="-342900">
              <a:spcBef>
                <a:spcPts val="0"/>
              </a:spcBef>
              <a:buClr>
                <a:schemeClr val="tx2"/>
              </a:buClr>
              <a:buSzPct val="80000"/>
              <a:tabLst>
                <a:tab pos="2227263" algn="l"/>
                <a:tab pos="4351338" algn="l"/>
                <a:tab pos="6637338" algn="l"/>
              </a:tabLst>
              <a:defRPr/>
            </a:pPr>
            <a:r>
              <a:rPr lang="en-GB" sz="800" b="1" kern="0" dirty="0" smtClean="0">
                <a:latin typeface="Arial" pitchFamily="34" charset="0"/>
                <a:cs typeface="Arial" pitchFamily="34" charset="0"/>
              </a:rPr>
              <a:t>DIESEL AND USE FUEL TAX	 MASTER RECORDS &amp; TAPES 	 PROPERTY LOANED – EDUC 	 VEHICLES SOLD TO LESSEE</a:t>
            </a:r>
          </a:p>
          <a:p>
            <a:pPr marL="342900" lvl="0" indent="-342900">
              <a:spcBef>
                <a:spcPts val="0"/>
              </a:spcBef>
              <a:buClr>
                <a:schemeClr val="tx2"/>
              </a:buClr>
              <a:buSzPct val="80000"/>
              <a:tabLst>
                <a:tab pos="2227263" algn="l"/>
                <a:tab pos="4351338" algn="l"/>
                <a:tab pos="6637338" algn="l"/>
              </a:tabLst>
              <a:defRPr/>
            </a:pPr>
            <a:r>
              <a:rPr kumimoji="0" lang="en-GB" sz="800" b="1" i="0" u="none" strike="noStrike" kern="0" cap="none" spc="0" normalizeH="0" noProof="0" dirty="0" smtClean="0">
                <a:ln>
                  <a:noFill/>
                </a:ln>
                <a:uLnTx/>
                <a:uFillTx/>
                <a:latin typeface="Arial" pitchFamily="34" charset="0"/>
                <a:cs typeface="Arial" pitchFamily="34" charset="0"/>
              </a:rPr>
              <a:t>DIESEL FUEL – FARM &amp; FOOD PROC	</a:t>
            </a:r>
            <a:r>
              <a:rPr lang="en-GB" sz="800" b="1" kern="0" dirty="0" smtClean="0">
                <a:latin typeface="Arial" pitchFamily="34" charset="0"/>
                <a:cs typeface="Arial" pitchFamily="34" charset="0"/>
              </a:rPr>
              <a:t> MEALS TO ELDERLY/DISABLED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PUBLIC PASSENGER VEHIC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VEHICLES – SAME OWNER</a:t>
            </a:r>
            <a:endParaRPr kumimoji="0" lang="en-GB" sz="800" b="1" i="0" u="none" strike="noStrike" kern="0" cap="none" spc="0" normalizeH="0" noProof="0" dirty="0" smtClean="0">
              <a:ln>
                <a:noFill/>
              </a:ln>
              <a:uLnTx/>
              <a:uFillTx/>
              <a:latin typeface="Arial" pitchFamily="34" charset="0"/>
              <a:cs typeface="Arial" pitchFamily="34" charset="0"/>
            </a:endParaRPr>
          </a:p>
          <a:p>
            <a:pPr marL="342900" lvl="0" indent="-342900">
              <a:spcBef>
                <a:spcPts val="0"/>
              </a:spcBef>
              <a:buClr>
                <a:schemeClr val="tx2"/>
              </a:buClr>
              <a:buSzPct val="80000"/>
              <a:tabLst>
                <a:tab pos="2227263" algn="l"/>
                <a:tab pos="4351338" algn="l"/>
                <a:tab pos="6637338" algn="l"/>
              </a:tabLst>
              <a:defRPr/>
            </a:pPr>
            <a:r>
              <a:rPr lang="en-GB" sz="800" b="1" kern="0" dirty="0" smtClean="0">
                <a:latin typeface="Arial" pitchFamily="34" charset="0"/>
                <a:cs typeface="Arial" pitchFamily="34" charset="0"/>
              </a:rPr>
              <a:t>DONATIONS	 MEALS BY INSTITUTIONS 	 PURCHASES – FOREIGN CTRY 	 VENDING MACHINE SALES</a:t>
            </a:r>
          </a:p>
          <a:p>
            <a:pPr marL="342900" lvl="0" indent="-342900">
              <a:spcBef>
                <a:spcPts val="0"/>
              </a:spcBef>
              <a:buClr>
                <a:schemeClr val="tx2"/>
              </a:buClr>
              <a:buSzPct val="80000"/>
              <a:tabLst>
                <a:tab pos="2227263" algn="l"/>
                <a:tab pos="4351338" algn="l"/>
                <a:tab pos="6637338" algn="l"/>
              </a:tabLst>
              <a:defRPr/>
            </a:pPr>
            <a:r>
              <a:rPr kumimoji="0" lang="en-GB" sz="800" b="1" i="0" u="none" strike="noStrike" kern="0" cap="none" spc="0" normalizeH="0" noProof="0" dirty="0" smtClean="0">
                <a:ln>
                  <a:noFill/>
                </a:ln>
                <a:uLnTx/>
                <a:uFillTx/>
                <a:latin typeface="Arial" pitchFamily="34" charset="0"/>
                <a:cs typeface="Arial" pitchFamily="34" charset="0"/>
              </a:rPr>
              <a:t>ENDANGERED ANIMALS/PLANTS	</a:t>
            </a:r>
            <a:r>
              <a:rPr lang="en-GB" sz="800" b="1" kern="0" dirty="0" smtClean="0">
                <a:latin typeface="Arial" pitchFamily="34" charset="0"/>
                <a:cs typeface="Arial" pitchFamily="34" charset="0"/>
              </a:rPr>
              <a:t> MEALS, ELDERLY CONDO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PURCHASES FROM UNITED STS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VENDING MACHINE SALES - FOOD</a:t>
            </a:r>
            <a:endParaRPr kumimoji="0" lang="en-GB" sz="800" b="1" i="0" u="none" strike="noStrike" kern="0" cap="none" spc="0" normalizeH="0" noProof="0" dirty="0" smtClean="0">
              <a:ln>
                <a:noFill/>
              </a:ln>
              <a:uLnTx/>
              <a:uFillTx/>
              <a:latin typeface="Arial" pitchFamily="34" charset="0"/>
              <a:cs typeface="Arial" pitchFamily="34" charset="0"/>
            </a:endParaRPr>
          </a:p>
          <a:p>
            <a:pPr marL="342900" lvl="0" indent="-342900">
              <a:spcBef>
                <a:spcPts val="0"/>
              </a:spcBef>
              <a:buClr>
                <a:schemeClr val="tx2"/>
              </a:buClr>
              <a:buSzPct val="80000"/>
              <a:tabLst>
                <a:tab pos="2227263" algn="l"/>
                <a:tab pos="4351338" algn="l"/>
                <a:tab pos="6637338" algn="l"/>
              </a:tabLst>
              <a:defRPr/>
            </a:pPr>
            <a:r>
              <a:rPr lang="en-GB" sz="800" b="1" kern="0" dirty="0" smtClean="0">
                <a:latin typeface="Arial" pitchFamily="34" charset="0"/>
                <a:cs typeface="Arial" pitchFamily="34" charset="0"/>
              </a:rPr>
              <a:t>EXCISE TAX ON FUEL	 MEALS, LOW –INCOME ELDERLY 	 RACEHORSE BREEDING 	 VESSELS</a:t>
            </a:r>
          </a:p>
          <a:p>
            <a:pPr marL="342900" lvl="0" indent="-342900">
              <a:spcBef>
                <a:spcPts val="0"/>
              </a:spcBef>
              <a:buClr>
                <a:schemeClr val="tx2"/>
              </a:buClr>
              <a:buSzPct val="80000"/>
              <a:tabLst>
                <a:tab pos="2227263" algn="l"/>
                <a:tab pos="4351338" algn="l"/>
                <a:tab pos="6637338" algn="l"/>
              </a:tabLst>
              <a:defRPr/>
            </a:pPr>
            <a:r>
              <a:rPr kumimoji="0" lang="en-GB" sz="800" b="1" i="0" u="none" strike="noStrike" kern="0" cap="none" spc="0" normalizeH="0" noProof="0" dirty="0" smtClean="0">
                <a:ln>
                  <a:noFill/>
                </a:ln>
                <a:uLnTx/>
                <a:uFillTx/>
                <a:latin typeface="Arial" pitchFamily="34" charset="0"/>
                <a:cs typeface="Arial" pitchFamily="34" charset="0"/>
              </a:rPr>
              <a:t>FACTORY BUILT HOUSING	</a:t>
            </a:r>
            <a:r>
              <a:rPr lang="en-GB" sz="800" b="1" kern="0" dirty="0" smtClean="0">
                <a:latin typeface="Arial" pitchFamily="34" charset="0"/>
                <a:cs typeface="Arial" pitchFamily="34" charset="0"/>
              </a:rPr>
              <a:t> MEDICAL ID TAGS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RAIL FREIGHT CARS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VETERINARIANS</a:t>
            </a:r>
            <a:endParaRPr kumimoji="0" lang="en-GB" sz="800" b="1" i="0" u="none" strike="noStrike" kern="0" cap="none" spc="0" normalizeH="0" noProof="0" dirty="0" smtClean="0">
              <a:ln>
                <a:noFill/>
              </a:ln>
              <a:uLnTx/>
              <a:uFillTx/>
              <a:latin typeface="Arial" pitchFamily="34" charset="0"/>
              <a:cs typeface="Arial" pitchFamily="34" charset="0"/>
            </a:endParaRPr>
          </a:p>
          <a:p>
            <a:pPr marL="342900" lvl="0" indent="-342900">
              <a:spcBef>
                <a:spcPts val="0"/>
              </a:spcBef>
              <a:buClr>
                <a:schemeClr val="tx2"/>
              </a:buClr>
              <a:buSzPct val="80000"/>
              <a:tabLst>
                <a:tab pos="2227263" algn="l"/>
                <a:tab pos="4351338" algn="l"/>
                <a:tab pos="6637338" algn="l"/>
              </a:tabLst>
              <a:defRPr/>
            </a:pPr>
            <a:r>
              <a:rPr lang="en-GB" sz="800" b="1" kern="0" dirty="0" smtClean="0">
                <a:latin typeface="Arial" pitchFamily="34" charset="0"/>
                <a:cs typeface="Arial" pitchFamily="34" charset="0"/>
              </a:rPr>
              <a:t>FACTORY BUILT SCHOOL BLDGS	 MEDICAL HEALTH INFORMATION 	 REAL PROPERTY 	 WATER COMMON CARRIERS</a:t>
            </a:r>
          </a:p>
          <a:p>
            <a:pPr marL="342900" lvl="0" indent="-342900">
              <a:spcBef>
                <a:spcPts val="0"/>
              </a:spcBef>
              <a:buClr>
                <a:schemeClr val="tx2"/>
              </a:buClr>
              <a:buSzPct val="80000"/>
              <a:tabLst>
                <a:tab pos="2227263" algn="l"/>
                <a:tab pos="4351338" algn="l"/>
                <a:tab pos="6637338" algn="l"/>
              </a:tabLst>
              <a:defRPr/>
            </a:pPr>
            <a:r>
              <a:rPr kumimoji="0" lang="en-GB" sz="800" b="1" i="0" u="none" strike="noStrike" kern="0" cap="none" spc="0" normalizeH="0" noProof="0" dirty="0" smtClean="0">
                <a:ln>
                  <a:noFill/>
                </a:ln>
                <a:uLnTx/>
                <a:uFillTx/>
                <a:latin typeface="Arial" pitchFamily="34" charset="0"/>
                <a:cs typeface="Arial" pitchFamily="34" charset="0"/>
              </a:rPr>
              <a:t>FARM EQUIPMENT	</a:t>
            </a:r>
            <a:r>
              <a:rPr lang="en-GB" sz="800" b="1" kern="0" dirty="0" smtClean="0">
                <a:latin typeface="Arial" pitchFamily="34" charset="0"/>
                <a:cs typeface="Arial" pitchFamily="34" charset="0"/>
              </a:rPr>
              <a:t> MEDICATED FEED &amp; WATER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RELIGIOUS ORGANIZATIONS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WATERCRAFT</a:t>
            </a:r>
            <a:endParaRPr kumimoji="0" lang="en-GB" sz="800" b="1" i="0" u="none" strike="noStrike" kern="0" cap="none" spc="0" normalizeH="0" noProof="0" dirty="0" smtClean="0">
              <a:ln>
                <a:noFill/>
              </a:ln>
              <a:uLnTx/>
              <a:uFillTx/>
              <a:latin typeface="Arial" pitchFamily="34" charset="0"/>
              <a:cs typeface="Arial" pitchFamily="34" charset="0"/>
            </a:endParaRPr>
          </a:p>
          <a:p>
            <a:pPr marL="342900" lvl="0" indent="-342900">
              <a:spcBef>
                <a:spcPts val="0"/>
              </a:spcBef>
              <a:buClr>
                <a:schemeClr val="tx2"/>
              </a:buClr>
              <a:buSzPct val="80000"/>
              <a:tabLst>
                <a:tab pos="2227263" algn="l"/>
                <a:tab pos="4351338" algn="l"/>
                <a:tab pos="6637338" algn="l"/>
              </a:tabLst>
              <a:defRPr/>
            </a:pPr>
            <a:r>
              <a:rPr lang="en-GB" sz="800" b="1" kern="0" dirty="0" smtClean="0">
                <a:latin typeface="Arial" pitchFamily="34" charset="0"/>
                <a:cs typeface="Arial" pitchFamily="34" charset="0"/>
              </a:rPr>
              <a:t>FEDERAL EXCISE TAXES	 MONETIZED/NON BULLION &amp; COINS 	 RENTAL RECEIPTS – OUT OF CA 	 WHEELCHAIRS &amp; WALKERS</a:t>
            </a:r>
          </a:p>
          <a:p>
            <a:pPr marL="342900" lvl="0" indent="-342900">
              <a:spcBef>
                <a:spcPts val="0"/>
              </a:spcBef>
              <a:buClr>
                <a:schemeClr val="tx2"/>
              </a:buClr>
              <a:buSzPct val="80000"/>
              <a:tabLst>
                <a:tab pos="2227263" algn="l"/>
                <a:tab pos="4351338" algn="l"/>
                <a:tab pos="6637338" algn="l"/>
              </a:tabLst>
              <a:defRPr/>
            </a:pPr>
            <a:r>
              <a:rPr kumimoji="0" lang="en-GB" sz="800" b="1" i="0" u="none" strike="noStrike" kern="0" cap="none" spc="0" normalizeH="0" noProof="0" dirty="0" smtClean="0">
                <a:ln>
                  <a:noFill/>
                </a:ln>
                <a:uLnTx/>
                <a:uFillTx/>
                <a:latin typeface="Arial" pitchFamily="34" charset="0"/>
                <a:cs typeface="Arial" pitchFamily="34" charset="0"/>
              </a:rPr>
              <a:t>FINANCE CHARGES	</a:t>
            </a:r>
            <a:r>
              <a:rPr lang="en-GB" sz="800" b="1" kern="0" dirty="0" smtClean="0">
                <a:latin typeface="Arial" pitchFamily="34" charset="0"/>
                <a:cs typeface="Arial" pitchFamily="34" charset="0"/>
              </a:rPr>
              <a:t> MOTION PICTURE PROD PARTNERS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RENTAL – HOUSE FURNITURE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WORTHLESS ACCOUNTS</a:t>
            </a:r>
            <a:endParaRPr kumimoji="0" lang="en-GB" sz="800" b="1" i="0" u="none" strike="noStrike" kern="0" cap="none" spc="0" normalizeH="0" noProof="0" dirty="0" smtClean="0">
              <a:ln>
                <a:noFill/>
              </a:ln>
              <a:uLnTx/>
              <a:uFillTx/>
              <a:latin typeface="Arial" pitchFamily="34" charset="0"/>
              <a:cs typeface="Arial" pitchFamily="34" charset="0"/>
            </a:endParaRPr>
          </a:p>
          <a:p>
            <a:pPr marL="342900" lvl="0" indent="-342900">
              <a:spcBef>
                <a:spcPts val="0"/>
              </a:spcBef>
              <a:buClr>
                <a:schemeClr val="tx2"/>
              </a:buClr>
              <a:buSzPct val="80000"/>
              <a:tabLst>
                <a:tab pos="2227263" algn="l"/>
                <a:tab pos="4351338" algn="l"/>
                <a:tab pos="6637338" algn="l"/>
              </a:tabLst>
              <a:defRPr/>
            </a:pPr>
            <a:r>
              <a:rPr lang="en-GB" sz="800" b="1" kern="0" dirty="0" smtClean="0">
                <a:latin typeface="Arial" pitchFamily="34" charset="0"/>
                <a:cs typeface="Arial" pitchFamily="34" charset="0"/>
              </a:rPr>
              <a:t>FOOD PRODUCTS	 MOTION PICTURE PROD SVCS 	 RENTAL – LINEN SUPPLIES 	 YOUTH ORGANIZATIONS</a:t>
            </a:r>
          </a:p>
          <a:p>
            <a:pPr marL="342900" lvl="0" indent="-342900">
              <a:spcBef>
                <a:spcPts val="0"/>
              </a:spcBef>
              <a:buClr>
                <a:schemeClr val="tx2"/>
              </a:buClr>
              <a:buSzPct val="80000"/>
              <a:tabLst>
                <a:tab pos="2227263" algn="l"/>
                <a:tab pos="4351338" algn="l"/>
                <a:tab pos="6637338" algn="l"/>
              </a:tabLst>
              <a:defRPr/>
            </a:pPr>
            <a:r>
              <a:rPr kumimoji="0" lang="en-GB" sz="800" b="1" i="0" u="none" strike="noStrike" kern="0" cap="none" spc="0" normalizeH="0" noProof="0" dirty="0" smtClean="0">
                <a:ln>
                  <a:noFill/>
                </a:ln>
                <a:uLnTx/>
                <a:uFillTx/>
                <a:latin typeface="Arial" pitchFamily="34" charset="0"/>
                <a:cs typeface="Arial" pitchFamily="34" charset="0"/>
              </a:rPr>
              <a:t>FOOD – VENDING MACHINES	</a:t>
            </a:r>
            <a:r>
              <a:rPr lang="en-GB" sz="800" b="1" kern="0" dirty="0" smtClean="0">
                <a:latin typeface="Arial" pitchFamily="34" charset="0"/>
                <a:cs typeface="Arial" pitchFamily="34" charset="0"/>
              </a:rPr>
              <a:t> MOTOR VEHICLE FUEL </a:t>
            </a:r>
            <a:r>
              <a:rPr kumimoji="0" lang="en-GB" sz="800" b="1" i="0" u="none" strike="noStrike" kern="0" cap="none" spc="0" normalizeH="0" noProof="0" dirty="0" smtClean="0">
                <a:ln>
                  <a:noFill/>
                </a:ln>
                <a:uLnTx/>
                <a:uFillTx/>
                <a:latin typeface="Arial" pitchFamily="34" charset="0"/>
                <a:cs typeface="Arial" pitchFamily="34" charset="0"/>
              </a:rPr>
              <a:t>	</a:t>
            </a:r>
            <a:r>
              <a:rPr lang="en-GB" sz="800" b="1" kern="0" dirty="0" smtClean="0">
                <a:latin typeface="Arial" pitchFamily="34" charset="0"/>
                <a:cs typeface="Arial" pitchFamily="34" charset="0"/>
              </a:rPr>
              <a:t> RETURNED MERCHANDISE </a:t>
            </a:r>
            <a:r>
              <a:rPr kumimoji="0" lang="en-GB" sz="900" b="0" i="0" u="none" strike="noStrike" kern="0" cap="none" spc="0" normalizeH="0" noProof="0" dirty="0" smtClean="0">
                <a:ln>
                  <a:noFill/>
                </a:ln>
                <a:solidFill>
                  <a:schemeClr val="accent1">
                    <a:lumMod val="20000"/>
                    <a:lumOff val="80000"/>
                  </a:schemeClr>
                </a:solidFill>
                <a:effectLst>
                  <a:outerShdw blurRad="38100" dist="38100" dir="2700000" algn="tl">
                    <a:srgbClr val="000000"/>
                  </a:outerShdw>
                </a:effectLst>
                <a:uLnTx/>
                <a:uFillTx/>
                <a:latin typeface="Arial" pitchFamily="34" charset="0"/>
                <a:cs typeface="Arial" pitchFamily="34" charset="0"/>
              </a:rPr>
              <a:t>		</a:t>
            </a:r>
            <a:endParaRPr kumimoji="0" lang="en-GB" sz="900" b="0" i="0" u="none" strike="noStrike" kern="0" cap="none" spc="0" normalizeH="0" baseline="0" noProof="0" dirty="0" smtClean="0">
              <a:ln>
                <a:noFill/>
              </a:ln>
              <a:solidFill>
                <a:schemeClr val="accent1">
                  <a:lumMod val="20000"/>
                  <a:lumOff val="80000"/>
                </a:schemeClr>
              </a:solidFill>
              <a:effectLst>
                <a:outerShdw blurRad="38100" dist="38100" dir="2700000" algn="tl">
                  <a:srgbClr val="000000"/>
                </a:outerShdw>
              </a:effectLst>
              <a:uLnTx/>
              <a:uFillTx/>
              <a:latin typeface="Arial" pitchFamily="34" charset="0"/>
              <a:cs typeface="Arial"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4101" y="6062688"/>
            <a:ext cx="983443" cy="465244"/>
          </a:xfrm>
          <a:prstGeom prst="rect">
            <a:avLst/>
          </a:prstGeom>
        </p:spPr>
      </p:pic>
    </p:spTree>
    <p:extLst>
      <p:ext uri="{BB962C8B-B14F-4D97-AF65-F5344CB8AC3E}">
        <p14:creationId xmlns:p14="http://schemas.microsoft.com/office/powerpoint/2010/main" val="2534239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52600" y="914400"/>
            <a:ext cx="5867399" cy="1143000"/>
          </a:xfrm>
          <a:prstGeom prst="rect">
            <a:avLst/>
          </a:prstGeom>
        </p:spPr>
        <p:txBody>
          <a:bodyPr/>
          <a:lstStyle>
            <a:lvl1pPr algn="ctr" defTabSz="914400" rtl="0" eaLnBrk="1" latinLnBrk="0" hangingPunct="1">
              <a:spcBef>
                <a:spcPct val="0"/>
              </a:spcBef>
              <a:buNone/>
              <a:defRPr sz="4400" kern="1200">
                <a:solidFill>
                  <a:srgbClr val="008080"/>
                </a:solidFill>
                <a:latin typeface="+mj-lt"/>
                <a:ea typeface="+mj-ea"/>
                <a:cs typeface="+mj-cs"/>
              </a:defRPr>
            </a:lvl1pPr>
          </a:lstStyle>
          <a:p>
            <a:r>
              <a:rPr lang="en-US" sz="3200" b="1" dirty="0" smtClean="0">
                <a:solidFill>
                  <a:srgbClr val="FFC000"/>
                </a:solidFill>
                <a:effectLst>
                  <a:outerShdw blurRad="38100" dist="38100" dir="2700000" algn="tl">
                    <a:srgbClr val="000000">
                      <a:alpha val="43137"/>
                    </a:srgbClr>
                  </a:outerShdw>
                </a:effectLst>
                <a:latin typeface="+mn-lt"/>
              </a:rPr>
              <a:t>	     SALES TAX KICKBACKS  &amp;	     THE SHRINKING PIE…..</a:t>
            </a:r>
            <a:endParaRPr lang="en-US" sz="3200" b="1" dirty="0">
              <a:solidFill>
                <a:srgbClr val="FFC000"/>
              </a:solidFill>
              <a:effectLst>
                <a:outerShdw blurRad="38100" dist="38100" dir="2700000" algn="tl">
                  <a:srgbClr val="000000">
                    <a:alpha val="43137"/>
                  </a:srgbClr>
                </a:outerShdw>
              </a:effectLst>
              <a:latin typeface="+mn-lt"/>
            </a:endParaRPr>
          </a:p>
        </p:txBody>
      </p:sp>
      <p:sp>
        <p:nvSpPr>
          <p:cNvPr id="5" name="Content Placeholder 2"/>
          <p:cNvSpPr txBox="1">
            <a:spLocks/>
          </p:cNvSpPr>
          <p:nvPr/>
        </p:nvSpPr>
        <p:spPr>
          <a:xfrm>
            <a:off x="547255" y="2565757"/>
            <a:ext cx="7769225" cy="38846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Blip>
                <a:blip r:embed="rId3"/>
              </a:buBlip>
            </a:pPr>
            <a:r>
              <a:rPr lang="en-US" sz="2400" b="1" dirty="0" smtClean="0"/>
              <a:t>Bidding of kickbacks for “points of sale” at an all time high… 85% To Owens &amp; Minor,  80% to Kohl’s, 70% to Office Depot, 65% to CDW, 50% to Target Stores, 50% to CEMEX, etc., etc</a:t>
            </a:r>
            <a:r>
              <a:rPr lang="en-US" sz="2400" b="1" dirty="0"/>
              <a:t>.</a:t>
            </a:r>
            <a:endParaRPr lang="en-US" sz="2400" b="1" dirty="0" smtClean="0"/>
          </a:p>
          <a:p>
            <a:pPr>
              <a:buBlip>
                <a:blip r:embed="rId3"/>
              </a:buBlip>
            </a:pPr>
            <a:r>
              <a:rPr lang="en-US" sz="2400" b="1" dirty="0" smtClean="0"/>
              <a:t>20% to 30% of Bradley-Burns revenue pie rebated back to corporate bottom lines.</a:t>
            </a:r>
          </a:p>
          <a:p>
            <a:pPr>
              <a:buBlip>
                <a:blip r:embed="rId3"/>
              </a:buBlip>
            </a:pPr>
            <a:r>
              <a:rPr lang="en-US" sz="2400" b="1" dirty="0" smtClean="0"/>
              <a:t>The smaller the pie, the more desperate the bidding….expect sales tax to shrink even more.</a:t>
            </a:r>
            <a:endParaRPr lang="en-US" sz="2400" b="1"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5829" y="5939908"/>
            <a:ext cx="1081299" cy="51046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597834"/>
            <a:ext cx="1607344" cy="1607344"/>
          </a:xfrm>
          <a:prstGeom prst="rect">
            <a:avLst/>
          </a:prstGeom>
        </p:spPr>
      </p:pic>
    </p:spTree>
    <p:extLst>
      <p:ext uri="{BB962C8B-B14F-4D97-AF65-F5344CB8AC3E}">
        <p14:creationId xmlns:p14="http://schemas.microsoft.com/office/powerpoint/2010/main" val="2891287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304800"/>
            <a:ext cx="6781801" cy="1143000"/>
          </a:xfrm>
          <a:prstGeom prst="rect">
            <a:avLst/>
          </a:prstGeom>
        </p:spPr>
        <p:txBody>
          <a:bodyPr/>
          <a:lstStyle>
            <a:lvl1pPr algn="ctr" defTabSz="914400" rtl="0" eaLnBrk="1" latinLnBrk="0" hangingPunct="1">
              <a:spcBef>
                <a:spcPct val="0"/>
              </a:spcBef>
              <a:buNone/>
              <a:defRPr sz="4400" kern="1200">
                <a:solidFill>
                  <a:srgbClr val="008080"/>
                </a:solidFill>
                <a:latin typeface="+mj-lt"/>
                <a:ea typeface="+mj-ea"/>
                <a:cs typeface="+mj-cs"/>
              </a:defRPr>
            </a:lvl1pPr>
          </a:lstStyle>
          <a:p>
            <a:r>
              <a:rPr lang="en-US" sz="3200" b="1" dirty="0" smtClean="0">
                <a:solidFill>
                  <a:srgbClr val="FFC000"/>
                </a:solidFill>
                <a:effectLst>
                  <a:outerShdw blurRad="38100" dist="38100" dir="2700000" algn="tl">
                    <a:srgbClr val="000000">
                      <a:alpha val="43137"/>
                    </a:srgbClr>
                  </a:outerShdw>
                </a:effectLst>
              </a:rPr>
              <a:t>CITIES WITH TRANSACTIONS TAX DISTRICTS—APRIL 2013              </a:t>
            </a:r>
            <a:endParaRPr lang="en-US" sz="3200" b="1" dirty="0">
              <a:solidFill>
                <a:srgbClr val="FFC000"/>
              </a:solidFill>
              <a:effectLst>
                <a:outerShdw blurRad="38100" dist="38100" dir="2700000" algn="tl">
                  <a:srgbClr val="000000">
                    <a:alpha val="43137"/>
                  </a:srgbClr>
                </a:outerShdw>
              </a:effectLst>
            </a:endParaRPr>
          </a:p>
        </p:txBody>
      </p:sp>
      <p:sp>
        <p:nvSpPr>
          <p:cNvPr id="5" name="Title 38"/>
          <p:cNvSpPr txBox="1">
            <a:spLocks/>
          </p:cNvSpPr>
          <p:nvPr/>
        </p:nvSpPr>
        <p:spPr bwMode="auto">
          <a:xfrm>
            <a:off x="990600" y="1973344"/>
            <a:ext cx="7769225" cy="38846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n-US"/>
            </a:defPPr>
            <a:lvl1pPr marL="342900" indent="-342900" algn="l" defTabSz="914400" rtl="0" eaLnBrk="1" fontAlgn="base" latinLnBrk="0" hangingPunct="1">
              <a:spcBef>
                <a:spcPct val="0"/>
              </a:spcBef>
              <a:spcAft>
                <a:spcPct val="0"/>
              </a:spcAft>
              <a:buFont typeface="Arial" pitchFamily="34" charset="0"/>
              <a:buChar char="•"/>
              <a:defRPr sz="1600" b="1" kern="1200">
                <a:solidFill>
                  <a:srgbClr val="FFFF00"/>
                </a:solidFill>
                <a:latin typeface="Arial" charset="0"/>
                <a:ea typeface="+mn-ea"/>
                <a:cs typeface="+mn-cs"/>
              </a:defRPr>
            </a:lvl1pPr>
            <a:lvl2pPr marL="457200" indent="-285750" algn="l" defTabSz="914400" rtl="0" eaLnBrk="1" fontAlgn="base" latinLnBrk="0" hangingPunct="1">
              <a:spcBef>
                <a:spcPct val="0"/>
              </a:spcBef>
              <a:spcAft>
                <a:spcPct val="0"/>
              </a:spcAft>
              <a:buFont typeface="Arial" pitchFamily="34" charset="0"/>
              <a:buChar char="–"/>
              <a:defRPr sz="1600" b="1" kern="1200">
                <a:solidFill>
                  <a:srgbClr val="FFFF00"/>
                </a:solidFill>
                <a:latin typeface="Arial" charset="0"/>
                <a:ea typeface="+mn-ea"/>
                <a:cs typeface="+mn-cs"/>
              </a:defRPr>
            </a:lvl2pPr>
            <a:lvl3pPr marL="914400" indent="-228600" algn="l" defTabSz="914400" rtl="0" eaLnBrk="1" fontAlgn="base" latinLnBrk="0" hangingPunct="1">
              <a:spcBef>
                <a:spcPct val="0"/>
              </a:spcBef>
              <a:spcAft>
                <a:spcPct val="0"/>
              </a:spcAft>
              <a:buFont typeface="Arial" pitchFamily="34" charset="0"/>
              <a:buChar char="•"/>
              <a:defRPr sz="1600" b="1" kern="1200">
                <a:solidFill>
                  <a:srgbClr val="FFFF00"/>
                </a:solidFill>
                <a:latin typeface="Arial" charset="0"/>
                <a:ea typeface="+mn-ea"/>
                <a:cs typeface="+mn-cs"/>
              </a:defRPr>
            </a:lvl3pPr>
            <a:lvl4pPr marL="1371600" indent="-228600" algn="l" defTabSz="914400" rtl="0" eaLnBrk="1" fontAlgn="base" latinLnBrk="0" hangingPunct="1">
              <a:spcBef>
                <a:spcPct val="0"/>
              </a:spcBef>
              <a:spcAft>
                <a:spcPct val="0"/>
              </a:spcAft>
              <a:buFont typeface="Arial" pitchFamily="34" charset="0"/>
              <a:buChar char="–"/>
              <a:defRPr sz="1600" b="1" kern="1200">
                <a:solidFill>
                  <a:srgbClr val="FFFF00"/>
                </a:solidFill>
                <a:latin typeface="Arial" charset="0"/>
                <a:ea typeface="+mn-ea"/>
                <a:cs typeface="+mn-cs"/>
              </a:defRPr>
            </a:lvl4pPr>
            <a:lvl5pPr marL="1828800" indent="-228600" algn="l" defTabSz="914400" rtl="0" eaLnBrk="1" fontAlgn="base" latinLnBrk="0" hangingPunct="1">
              <a:spcBef>
                <a:spcPct val="0"/>
              </a:spcBef>
              <a:spcAft>
                <a:spcPct val="0"/>
              </a:spcAft>
              <a:buFont typeface="Arial" pitchFamily="34" charset="0"/>
              <a:buChar char="»"/>
              <a:defRPr sz="1600" b="1" kern="1200">
                <a:solidFill>
                  <a:srgbClr val="FFFF00"/>
                </a:solidFill>
                <a:latin typeface="Arial" charset="0"/>
                <a:ea typeface="+mn-ea"/>
                <a:cs typeface="+mn-cs"/>
              </a:defRPr>
            </a:lvl5pPr>
            <a:lvl6pPr marL="2286000" indent="-228600" algn="l" defTabSz="914400" rtl="0" eaLnBrk="1" latinLnBrk="0" hangingPunct="1">
              <a:spcBef>
                <a:spcPct val="20000"/>
              </a:spcBef>
              <a:buFont typeface="Arial" pitchFamily="34" charset="0"/>
              <a:buChar char="•"/>
              <a:defRPr sz="1600" b="1" kern="1200">
                <a:solidFill>
                  <a:srgbClr val="FFFF00"/>
                </a:solidFill>
                <a:latin typeface="Arial" charset="0"/>
                <a:ea typeface="+mn-ea"/>
                <a:cs typeface="+mn-cs"/>
              </a:defRPr>
            </a:lvl6pPr>
            <a:lvl7pPr marL="2743200" indent="-228600" algn="l" defTabSz="914400" rtl="0" eaLnBrk="1" latinLnBrk="0" hangingPunct="1">
              <a:spcBef>
                <a:spcPct val="20000"/>
              </a:spcBef>
              <a:buFont typeface="Arial" pitchFamily="34" charset="0"/>
              <a:buChar char="•"/>
              <a:defRPr sz="1600" b="1" kern="1200">
                <a:solidFill>
                  <a:srgbClr val="FFFF00"/>
                </a:solidFill>
                <a:latin typeface="Arial" charset="0"/>
                <a:ea typeface="+mn-ea"/>
                <a:cs typeface="+mn-cs"/>
              </a:defRPr>
            </a:lvl7pPr>
            <a:lvl8pPr marL="3200400" indent="-228600" algn="l" defTabSz="914400" rtl="0" eaLnBrk="1" latinLnBrk="0" hangingPunct="1">
              <a:spcBef>
                <a:spcPct val="20000"/>
              </a:spcBef>
              <a:buFont typeface="Arial" pitchFamily="34" charset="0"/>
              <a:buChar char="•"/>
              <a:defRPr sz="1600" b="1" kern="1200">
                <a:solidFill>
                  <a:srgbClr val="FFFF00"/>
                </a:solidFill>
                <a:latin typeface="Arial" charset="0"/>
                <a:ea typeface="+mn-ea"/>
                <a:cs typeface="+mn-cs"/>
              </a:defRPr>
            </a:lvl8pPr>
            <a:lvl9pPr marL="3657600" indent="-228600" algn="l" defTabSz="914400" rtl="0" eaLnBrk="1" latinLnBrk="0" hangingPunct="1">
              <a:spcBef>
                <a:spcPct val="20000"/>
              </a:spcBef>
              <a:buFont typeface="Arial" pitchFamily="34" charset="0"/>
              <a:buChar char="•"/>
              <a:defRPr sz="1600" b="1" kern="1200">
                <a:solidFill>
                  <a:srgbClr val="FFFF00"/>
                </a:solidFill>
                <a:latin typeface="Arial" charset="0"/>
                <a:ea typeface="+mn-ea"/>
                <a:cs typeface="+mn-cs"/>
              </a:defRPr>
            </a:lvl9pPr>
          </a:lstStyle>
          <a:p>
            <a:pPr marL="0" indent="0">
              <a:buFont typeface="Arial" pitchFamily="34" charset="0"/>
              <a:buNone/>
            </a:pPr>
            <a:endParaRPr lang="en-US" sz="1100" dirty="0" smtClean="0">
              <a:solidFill>
                <a:schemeClr val="tx1"/>
              </a:solidFill>
            </a:endParaRPr>
          </a:p>
          <a:p>
            <a:pPr marL="0" indent="0">
              <a:buFont typeface="Arial" pitchFamily="34" charset="0"/>
              <a:buNone/>
            </a:pPr>
            <a:r>
              <a:rPr lang="en-US" sz="1100" dirty="0" smtClean="0">
                <a:solidFill>
                  <a:schemeClr val="tx1"/>
                </a:solidFill>
              </a:rPr>
              <a:t>	</a:t>
            </a:r>
            <a:endParaRPr lang="en-US" sz="1100" dirty="0">
              <a:solidFill>
                <a:schemeClr val="tx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6662" y="5945213"/>
            <a:ext cx="1081299" cy="510461"/>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680013439"/>
              </p:ext>
            </p:extLst>
          </p:nvPr>
        </p:nvGraphicFramePr>
        <p:xfrm>
          <a:off x="533400" y="1939360"/>
          <a:ext cx="8153400" cy="3699440"/>
        </p:xfrm>
        <a:graphic>
          <a:graphicData uri="http://schemas.openxmlformats.org/drawingml/2006/table">
            <a:tbl>
              <a:tblPr>
                <a:tableStyleId>{5C22544A-7EE6-4342-B048-85BDC9FD1C3A}</a:tableStyleId>
              </a:tblPr>
              <a:tblGrid>
                <a:gridCol w="1358900"/>
                <a:gridCol w="1358900"/>
                <a:gridCol w="1358900"/>
                <a:gridCol w="1358900"/>
                <a:gridCol w="1358900"/>
                <a:gridCol w="1358900"/>
              </a:tblGrid>
              <a:tr h="184972">
                <a:tc>
                  <a:txBody>
                    <a:bodyPr/>
                    <a:lstStyle/>
                    <a:p>
                      <a:pPr algn="l" rtl="0" fontAlgn="b"/>
                      <a:r>
                        <a:rPr lang="en-US" sz="1100" b="1" u="none" strike="noStrike" dirty="0">
                          <a:solidFill>
                            <a:schemeClr val="tx1"/>
                          </a:solidFill>
                          <a:effectLst/>
                        </a:rPr>
                        <a:t>Albany</a:t>
                      </a:r>
                      <a:endParaRPr lang="en-US" sz="1100" b="1" i="0" u="none" strike="noStrike" dirty="0">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El Cajon</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La Mirada</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Paso Robles</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San Luis Obispo</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Tracy</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4972">
                <a:tc>
                  <a:txBody>
                    <a:bodyPr/>
                    <a:lstStyle/>
                    <a:p>
                      <a:pPr algn="l" rtl="0" fontAlgn="ctr"/>
                      <a:r>
                        <a:rPr lang="en-US" sz="1100" b="1" u="none" strike="noStrike">
                          <a:solidFill>
                            <a:schemeClr val="tx1"/>
                          </a:solidFill>
                          <a:effectLst/>
                        </a:rPr>
                        <a:t>Arcata</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El Cerrito</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Lakeport</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Pico Rivera</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San Mateo</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Trinidad</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4972">
                <a:tc>
                  <a:txBody>
                    <a:bodyPr/>
                    <a:lstStyle/>
                    <a:p>
                      <a:pPr algn="l" rtl="0" fontAlgn="ctr"/>
                      <a:r>
                        <a:rPr lang="en-US" sz="1100" b="1" u="none" strike="noStrike">
                          <a:solidFill>
                            <a:schemeClr val="tx1"/>
                          </a:solidFill>
                          <a:effectLst/>
                        </a:rPr>
                        <a:t>Arroyo Grande</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El Monte</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Lathrop</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Pinole</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San Pablo</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Truckee</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4972">
                <a:tc>
                  <a:txBody>
                    <a:bodyPr/>
                    <a:lstStyle/>
                    <a:p>
                      <a:pPr algn="l" rtl="0" fontAlgn="ctr"/>
                      <a:r>
                        <a:rPr lang="en-US" sz="1100" b="1" u="none" strike="noStrike">
                          <a:solidFill>
                            <a:schemeClr val="tx1"/>
                          </a:solidFill>
                          <a:effectLst/>
                        </a:rPr>
                        <a:t>Arvin</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Eureka</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Los Banos</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Pismo Beach</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San Rafael</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Tulare</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4972">
                <a:tc>
                  <a:txBody>
                    <a:bodyPr/>
                    <a:lstStyle/>
                    <a:p>
                      <a:pPr algn="l" rtl="0" fontAlgn="ctr"/>
                      <a:r>
                        <a:rPr lang="en-US" sz="1100" b="1" u="none" strike="noStrike">
                          <a:solidFill>
                            <a:schemeClr val="tx1"/>
                          </a:solidFill>
                          <a:effectLst/>
                        </a:rPr>
                        <a:t>Avalon</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Fairfax</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Mammoth Lakes</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Pittsburg</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Sand City</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Ukiah</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4972">
                <a:tc>
                  <a:txBody>
                    <a:bodyPr/>
                    <a:lstStyle/>
                    <a:p>
                      <a:pPr algn="l" rtl="0" fontAlgn="ctr"/>
                      <a:r>
                        <a:rPr lang="en-US" sz="1100" b="1" u="none" strike="noStrike">
                          <a:solidFill>
                            <a:schemeClr val="tx1"/>
                          </a:solidFill>
                          <a:effectLst/>
                        </a:rPr>
                        <a:t>Calexico</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Fairfield</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Manteca</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Placerville</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Sanger</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Union City</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4972">
                <a:tc>
                  <a:txBody>
                    <a:bodyPr/>
                    <a:lstStyle/>
                    <a:p>
                      <a:pPr algn="l" rtl="0" fontAlgn="ctr"/>
                      <a:r>
                        <a:rPr lang="en-US" sz="1100" b="1" u="none" strike="noStrike">
                          <a:solidFill>
                            <a:schemeClr val="tx1"/>
                          </a:solidFill>
                          <a:effectLst/>
                        </a:rPr>
                        <a:t>Campbell</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Farmersville</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Marina</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Point Arena</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Santa Cruz</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Vacaville</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4972">
                <a:tc>
                  <a:txBody>
                    <a:bodyPr/>
                    <a:lstStyle/>
                    <a:p>
                      <a:pPr algn="l" rtl="0" fontAlgn="ctr"/>
                      <a:r>
                        <a:rPr lang="en-US" sz="1100" b="1" u="none" strike="noStrike">
                          <a:solidFill>
                            <a:schemeClr val="tx1"/>
                          </a:solidFill>
                          <a:effectLst/>
                        </a:rPr>
                        <a:t>Capitola</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Fort Bragg</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Merced</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Port Hueneme</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dirty="0">
                          <a:solidFill>
                            <a:schemeClr val="tx1"/>
                          </a:solidFill>
                          <a:effectLst/>
                        </a:rPr>
                        <a:t>Santa Maria</a:t>
                      </a:r>
                      <a:endParaRPr lang="en-US" sz="1100" b="1" i="0" u="none" strike="noStrike" dirty="0">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Vallejo</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4972">
                <a:tc>
                  <a:txBody>
                    <a:bodyPr/>
                    <a:lstStyle/>
                    <a:p>
                      <a:pPr algn="l" rtl="0" fontAlgn="b"/>
                      <a:r>
                        <a:rPr lang="en-US" sz="1100" b="1" u="none" strike="noStrike">
                          <a:solidFill>
                            <a:schemeClr val="tx1"/>
                          </a:solidFill>
                          <a:effectLst/>
                        </a:rPr>
                        <a:t>Carmel</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Galt</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Montclair</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Porterville</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Santa Monica</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Visalia</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4972">
                <a:tc>
                  <a:txBody>
                    <a:bodyPr/>
                    <a:lstStyle/>
                    <a:p>
                      <a:pPr algn="l" rtl="0" fontAlgn="ctr"/>
                      <a:r>
                        <a:rPr lang="en-US" sz="1100" b="1" u="none" strike="noStrike">
                          <a:solidFill>
                            <a:schemeClr val="tx1"/>
                          </a:solidFill>
                          <a:effectLst/>
                        </a:rPr>
                        <a:t>Cathedral City</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Grass Valley</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Moraga</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Reedley</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Santa Rosa</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Vista</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4972">
                <a:tc>
                  <a:txBody>
                    <a:bodyPr/>
                    <a:lstStyle/>
                    <a:p>
                      <a:pPr algn="l" rtl="0" fontAlgn="ctr"/>
                      <a:r>
                        <a:rPr lang="en-US" sz="1100" b="1" u="none" strike="noStrike">
                          <a:solidFill>
                            <a:schemeClr val="tx1"/>
                          </a:solidFill>
                          <a:effectLst/>
                        </a:rPr>
                        <a:t>Ceres</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Greenfield</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Morro Bay</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dirty="0">
                          <a:solidFill>
                            <a:schemeClr val="tx1"/>
                          </a:solidFill>
                          <a:effectLst/>
                        </a:rPr>
                        <a:t>Richmond</a:t>
                      </a:r>
                      <a:endParaRPr lang="en-US" sz="1100" b="1" i="0" u="none" strike="noStrike" dirty="0">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Seaside</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Watsonville</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4972">
                <a:tc>
                  <a:txBody>
                    <a:bodyPr/>
                    <a:lstStyle/>
                    <a:p>
                      <a:pPr algn="l" rtl="0" fontAlgn="ctr"/>
                      <a:r>
                        <a:rPr lang="en-US" sz="1100" b="1" u="none" strike="noStrike">
                          <a:solidFill>
                            <a:schemeClr val="tx1"/>
                          </a:solidFill>
                          <a:effectLst/>
                        </a:rPr>
                        <a:t>Clearlake</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Grover Beach</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Mount Shasta</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Ridgecrest</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Sebastopol</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West Sacramento</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4972">
                <a:tc>
                  <a:txBody>
                    <a:bodyPr/>
                    <a:lstStyle/>
                    <a:p>
                      <a:pPr algn="l" rtl="0" fontAlgn="b"/>
                      <a:r>
                        <a:rPr lang="en-US" sz="1100" b="1" u="none" strike="noStrike">
                          <a:solidFill>
                            <a:schemeClr val="tx1"/>
                          </a:solidFill>
                          <a:effectLst/>
                        </a:rPr>
                        <a:t>Commerce</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Gustine</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National City</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Rio Vista</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Selma</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Wheatland</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4972">
                <a:tc>
                  <a:txBody>
                    <a:bodyPr/>
                    <a:lstStyle/>
                    <a:p>
                      <a:pPr algn="l" rtl="0" fontAlgn="ctr"/>
                      <a:r>
                        <a:rPr lang="en-US" sz="1100" b="1" u="none" strike="noStrike">
                          <a:solidFill>
                            <a:schemeClr val="tx1"/>
                          </a:solidFill>
                          <a:effectLst/>
                        </a:rPr>
                        <a:t>Concord</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Half Moon Bay</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Nevada City</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Rohnert Park</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Soledad</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Williams</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4972">
                <a:tc>
                  <a:txBody>
                    <a:bodyPr/>
                    <a:lstStyle/>
                    <a:p>
                      <a:pPr algn="l" rtl="0" fontAlgn="ctr"/>
                      <a:r>
                        <a:rPr lang="en-US" sz="1100" b="1" u="none" strike="noStrike">
                          <a:solidFill>
                            <a:schemeClr val="tx1"/>
                          </a:solidFill>
                          <a:effectLst/>
                        </a:rPr>
                        <a:t>Cotati</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Healdsburg</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Novato</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Sacramento</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Sonoma</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Willits</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4972">
                <a:tc>
                  <a:txBody>
                    <a:bodyPr/>
                    <a:lstStyle/>
                    <a:p>
                      <a:pPr algn="l" rtl="0" fontAlgn="b"/>
                      <a:r>
                        <a:rPr lang="en-US" sz="1100" b="1" u="none" strike="noStrike">
                          <a:solidFill>
                            <a:schemeClr val="tx1"/>
                          </a:solidFill>
                          <a:effectLst/>
                        </a:rPr>
                        <a:t>Culver City</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Hercules</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Oakdale</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Salinas</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Sonora</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dirty="0">
                          <a:solidFill>
                            <a:schemeClr val="tx1"/>
                          </a:solidFill>
                          <a:effectLst/>
                        </a:rPr>
                        <a:t>Woodland</a:t>
                      </a:r>
                      <a:endParaRPr lang="en-US" sz="1100" b="1" i="0" u="none" strike="noStrike" dirty="0">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4972">
                <a:tc>
                  <a:txBody>
                    <a:bodyPr/>
                    <a:lstStyle/>
                    <a:p>
                      <a:pPr algn="l" rtl="0" fontAlgn="ctr"/>
                      <a:r>
                        <a:rPr lang="en-US" sz="1100" b="1" u="none" strike="noStrike">
                          <a:solidFill>
                            <a:schemeClr val="tx1"/>
                          </a:solidFill>
                          <a:effectLst/>
                        </a:rPr>
                        <a:t>Davis</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Hollister</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Orinda</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San Bernardino</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South El Monte</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100" b="1" i="0" u="none" strike="noStrike" dirty="0">
                        <a:solidFill>
                          <a:srgbClr val="000000"/>
                        </a:solidFill>
                        <a:effectLst/>
                        <a:latin typeface="Calibri"/>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4972">
                <a:tc>
                  <a:txBody>
                    <a:bodyPr/>
                    <a:lstStyle/>
                    <a:p>
                      <a:pPr algn="l" rtl="0" fontAlgn="ctr"/>
                      <a:r>
                        <a:rPr lang="en-US" sz="1100" b="1" u="none" strike="noStrike">
                          <a:solidFill>
                            <a:schemeClr val="tx1"/>
                          </a:solidFill>
                          <a:effectLst/>
                        </a:rPr>
                        <a:t>Del Rey Oaks  </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Inglewood</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Oxnard</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San Francisco</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South Gate</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100" b="1" i="0" u="none" strike="noStrike" dirty="0">
                        <a:solidFill>
                          <a:srgbClr val="000000"/>
                        </a:solidFill>
                        <a:effectLst/>
                        <a:latin typeface="Calibri"/>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4972">
                <a:tc>
                  <a:txBody>
                    <a:bodyPr/>
                    <a:lstStyle/>
                    <a:p>
                      <a:pPr algn="l" rtl="0" fontAlgn="ctr"/>
                      <a:r>
                        <a:rPr lang="en-US" sz="1100" b="1" u="none" strike="noStrike">
                          <a:solidFill>
                            <a:schemeClr val="tx1"/>
                          </a:solidFill>
                          <a:effectLst/>
                        </a:rPr>
                        <a:t>Delano</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La Habra</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Pacific Grove</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San Juan Bautista</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South Lake Tahoe</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100" b="1" i="0" u="none" strike="noStrike" dirty="0">
                        <a:solidFill>
                          <a:srgbClr val="000000"/>
                        </a:solidFill>
                        <a:effectLst/>
                        <a:latin typeface="Calibri"/>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4972">
                <a:tc>
                  <a:txBody>
                    <a:bodyPr/>
                    <a:lstStyle/>
                    <a:p>
                      <a:pPr algn="l" rtl="0" fontAlgn="ctr"/>
                      <a:r>
                        <a:rPr lang="en-US" sz="1100" b="1" u="none" strike="noStrike">
                          <a:solidFill>
                            <a:schemeClr val="tx1"/>
                          </a:solidFill>
                          <a:effectLst/>
                        </a:rPr>
                        <a:t>Dinuba</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La Mesa</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100" b="1" u="none" strike="noStrike">
                          <a:solidFill>
                            <a:schemeClr val="tx1"/>
                          </a:solidFill>
                          <a:effectLst/>
                        </a:rPr>
                        <a:t>Palm Springs</a:t>
                      </a:r>
                      <a:endParaRPr lang="en-US" sz="1100" b="1" i="0" u="none" strike="noStrike">
                        <a:solidFill>
                          <a:schemeClr val="tx1"/>
                        </a:solidFill>
                        <a:effectLst/>
                        <a:latin typeface="Arial"/>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a:solidFill>
                            <a:schemeClr val="tx1"/>
                          </a:solidFill>
                          <a:effectLst/>
                        </a:rPr>
                        <a:t>San Leandro</a:t>
                      </a:r>
                      <a:endParaRPr lang="en-US" sz="1100" b="1" i="0" u="none" strike="noStrike">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1" u="none" strike="noStrike" dirty="0">
                          <a:solidFill>
                            <a:schemeClr val="tx1"/>
                          </a:solidFill>
                          <a:effectLst/>
                        </a:rPr>
                        <a:t>Stockton</a:t>
                      </a:r>
                      <a:endParaRPr lang="en-US" sz="1100" b="1" i="0" u="none" strike="noStrike" dirty="0">
                        <a:solidFill>
                          <a:schemeClr val="tx1"/>
                        </a:solidFill>
                        <a:effectLst/>
                        <a:latin typeface="Arial"/>
                      </a:endParaRPr>
                    </a:p>
                  </a:txBody>
                  <a:tcPr marL="9352" marR="9352" marT="935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100" b="1" i="0" u="none" strike="noStrike" dirty="0">
                        <a:solidFill>
                          <a:srgbClr val="000000"/>
                        </a:solidFill>
                        <a:effectLst/>
                        <a:latin typeface="Calibri"/>
                      </a:endParaRPr>
                    </a:p>
                  </a:txBody>
                  <a:tcPr marL="9352" marR="9352" marT="935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109125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172825"/>
            <a:ext cx="8458200" cy="1905000"/>
          </a:xfrm>
          <a:prstGeom prst="rect">
            <a:avLst/>
          </a:prstGeom>
        </p:spPr>
        <p:txBody>
          <a:bodyPr/>
          <a:lstStyle>
            <a:lvl1pPr algn="ctr" defTabSz="914400" rtl="0" eaLnBrk="1" latinLnBrk="0" hangingPunct="1">
              <a:spcBef>
                <a:spcPct val="0"/>
              </a:spcBef>
              <a:buNone/>
              <a:defRPr sz="4400" kern="1200">
                <a:solidFill>
                  <a:srgbClr val="008080"/>
                </a:solidFill>
                <a:latin typeface="+mj-lt"/>
                <a:ea typeface="+mj-ea"/>
                <a:cs typeface="+mj-cs"/>
              </a:defRPr>
            </a:lvl1pPr>
          </a:lstStyle>
          <a:p>
            <a:r>
              <a:rPr lang="en-GB" dirty="0" smtClean="0">
                <a:solidFill>
                  <a:srgbClr val="FFC000"/>
                </a:solidFill>
                <a:effectLst>
                  <a:outerShdw blurRad="38100" dist="38100" dir="2700000" algn="tl">
                    <a:srgbClr val="000000">
                      <a:alpha val="43137"/>
                    </a:srgbClr>
                  </a:outerShdw>
                </a:effectLst>
              </a:rPr>
              <a:t>         </a:t>
            </a:r>
            <a:r>
              <a:rPr lang="en-GB" sz="3200" b="1" dirty="0" smtClean="0">
                <a:solidFill>
                  <a:srgbClr val="FFC000"/>
                </a:solidFill>
                <a:effectLst>
                  <a:outerShdw blurRad="38100" dist="38100" dir="2700000" algn="tl">
                    <a:srgbClr val="000000">
                      <a:alpha val="43137"/>
                    </a:srgbClr>
                  </a:outerShdw>
                </a:effectLst>
              </a:rPr>
              <a:t>THE PROBLEM THAT NO ONE </a:t>
            </a:r>
          </a:p>
          <a:p>
            <a:r>
              <a:rPr lang="en-GB" sz="3200" b="1" dirty="0" smtClean="0">
                <a:solidFill>
                  <a:srgbClr val="FFC000"/>
                </a:solidFill>
                <a:effectLst>
                  <a:outerShdw blurRad="38100" dist="38100" dir="2700000" algn="tl">
                    <a:srgbClr val="000000">
                      <a:alpha val="43137"/>
                    </a:srgbClr>
                  </a:outerShdw>
                </a:effectLst>
              </a:rPr>
              <a:t>              IS TALKING ABOUT…</a:t>
            </a:r>
          </a:p>
          <a:p>
            <a:endParaRPr lang="en-GB" sz="800" b="1" dirty="0" smtClean="0">
              <a:effectLst>
                <a:outerShdw blurRad="38100" dist="38100" dir="2700000" algn="tl">
                  <a:srgbClr val="000000">
                    <a:alpha val="43137"/>
                  </a:srgbClr>
                </a:outerShdw>
              </a:effectLst>
            </a:endParaRPr>
          </a:p>
          <a:p>
            <a:r>
              <a:rPr lang="en-GB" sz="2000" b="1" dirty="0" smtClean="0"/>
              <a:t>                        </a:t>
            </a:r>
            <a:r>
              <a:rPr lang="en-GB" sz="2000" b="1" dirty="0" smtClean="0">
                <a:solidFill>
                  <a:schemeClr val="tx1"/>
                </a:solidFill>
              </a:rPr>
              <a:t>Sales Tax Collections as a Percentage of Personal Income</a:t>
            </a:r>
            <a:endParaRPr lang="en-GB" sz="2000" b="1" dirty="0">
              <a:solidFill>
                <a:schemeClr val="tx1"/>
              </a:solidFill>
            </a:endParaRPr>
          </a:p>
        </p:txBody>
      </p:sp>
      <p:sp>
        <p:nvSpPr>
          <p:cNvPr id="6" name="TextBox 5"/>
          <p:cNvSpPr txBox="1"/>
          <p:nvPr/>
        </p:nvSpPr>
        <p:spPr>
          <a:xfrm>
            <a:off x="457200" y="1600201"/>
            <a:ext cx="615553" cy="4571999"/>
          </a:xfrm>
          <a:prstGeom prst="rect">
            <a:avLst/>
          </a:prstGeom>
          <a:noFill/>
        </p:spPr>
        <p:txBody>
          <a:bodyPr vert="vert270" wrap="square" rtlCol="0">
            <a:spAutoFit/>
          </a:bodyPr>
          <a:lstStyle/>
          <a:p>
            <a:pPr algn="ctr"/>
            <a:r>
              <a:rPr lang="en-US" sz="1400" b="1" dirty="0" smtClean="0">
                <a:solidFill>
                  <a:schemeClr val="tx2">
                    <a:lumMod val="60000"/>
                    <a:lumOff val="40000"/>
                  </a:schemeClr>
                </a:solidFill>
              </a:rPr>
              <a:t>Revenue From a 1% Sales Tax Rate as a </a:t>
            </a:r>
          </a:p>
          <a:p>
            <a:pPr algn="ctr"/>
            <a:r>
              <a:rPr lang="en-US" sz="1400" b="1" dirty="0" smtClean="0">
                <a:solidFill>
                  <a:schemeClr val="tx2">
                    <a:lumMod val="60000"/>
                    <a:lumOff val="40000"/>
                  </a:schemeClr>
                </a:solidFill>
              </a:rPr>
              <a:t>Percentage of Personal Income</a:t>
            </a:r>
            <a:endParaRPr lang="en-US" sz="1400" b="1" dirty="0">
              <a:solidFill>
                <a:schemeClr val="tx2">
                  <a:lumMod val="60000"/>
                  <a:lumOff val="40000"/>
                </a:schemeClr>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3261772726"/>
              </p:ext>
            </p:extLst>
          </p:nvPr>
        </p:nvGraphicFramePr>
        <p:xfrm>
          <a:off x="1072752" y="1905000"/>
          <a:ext cx="7385447" cy="457200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p:cNvCxnSpPr/>
          <p:nvPr/>
        </p:nvCxnSpPr>
        <p:spPr>
          <a:xfrm>
            <a:off x="7315200" y="4038600"/>
            <a:ext cx="1143000" cy="762000"/>
          </a:xfrm>
          <a:prstGeom prst="line">
            <a:avLst/>
          </a:prstGeom>
          <a:ln w="38100" cap="flat">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07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46380" y="392523"/>
            <a:ext cx="8229600" cy="5851525"/>
          </a:xfrm>
        </p:spPr>
        <p:txBody>
          <a:bodyPr>
            <a:normAutofit fontScale="25000" lnSpcReduction="20000"/>
          </a:bodyPr>
          <a:lstStyle/>
          <a:p>
            <a:pPr marL="0" indent="0">
              <a:buNone/>
            </a:pPr>
            <a:endParaRPr lang="en-US" sz="3600" dirty="0" smtClean="0">
              <a:solidFill>
                <a:srgbClr val="FFC000"/>
              </a:solidFill>
            </a:endParaRPr>
          </a:p>
          <a:p>
            <a:pPr marL="0" indent="0">
              <a:buNone/>
            </a:pPr>
            <a:endParaRPr lang="en-US" sz="3600" dirty="0" smtClean="0">
              <a:solidFill>
                <a:srgbClr val="FFC000"/>
              </a:solidFill>
            </a:endParaRPr>
          </a:p>
          <a:p>
            <a:pPr marL="0" indent="0">
              <a:buNone/>
            </a:pPr>
            <a:r>
              <a:rPr lang="en-US" sz="14400" dirty="0" smtClean="0">
                <a:solidFill>
                  <a:srgbClr val="FFC000"/>
                </a:solidFill>
                <a:latin typeface="+mj-lt"/>
              </a:rPr>
              <a:t>THE BOTTOM LINE…………….</a:t>
            </a:r>
          </a:p>
          <a:p>
            <a:pPr marL="0" indent="0">
              <a:buNone/>
            </a:pPr>
            <a:endParaRPr lang="en-US" sz="3600" dirty="0" smtClean="0">
              <a:solidFill>
                <a:srgbClr val="FFC000"/>
              </a:solidFill>
            </a:endParaRPr>
          </a:p>
          <a:p>
            <a:r>
              <a:rPr lang="en-US" sz="11200" dirty="0" smtClean="0"/>
              <a:t>Demographics and social changes reducing amount of tangible purchases.</a:t>
            </a:r>
          </a:p>
          <a:p>
            <a:r>
              <a:rPr lang="en-US" sz="11200" dirty="0" smtClean="0"/>
              <a:t>Technology converting purchases from tangible to non-taxable intangible goods.</a:t>
            </a:r>
          </a:p>
          <a:p>
            <a:r>
              <a:rPr lang="en-US" sz="11200" dirty="0" smtClean="0"/>
              <a:t>Prices of remaining tangible goods declining.</a:t>
            </a:r>
          </a:p>
          <a:p>
            <a:r>
              <a:rPr lang="en-US" sz="11200" dirty="0" smtClean="0"/>
              <a:t>Future tax growth shifting to Distribution Centers.</a:t>
            </a:r>
          </a:p>
          <a:p>
            <a:r>
              <a:rPr lang="en-US" sz="11200" dirty="0" smtClean="0"/>
              <a:t>Majority of taxes from distribution centers kicked back to corporations instead of public services.</a:t>
            </a:r>
          </a:p>
          <a:p>
            <a:endParaRPr lang="en-US" sz="11200" dirty="0" smtClean="0"/>
          </a:p>
          <a:p>
            <a:pPr marL="0" indent="0">
              <a:buNone/>
            </a:pPr>
            <a:r>
              <a:rPr lang="en-US" sz="3600" dirty="0" smtClean="0">
                <a:solidFill>
                  <a:srgbClr val="FFC000"/>
                </a:solidFill>
              </a:rPr>
              <a:t>               ..</a:t>
            </a:r>
            <a:r>
              <a:rPr lang="en-US" sz="14400" dirty="0" smtClean="0">
                <a:solidFill>
                  <a:srgbClr val="FFC000"/>
                </a:solidFill>
              </a:rPr>
              <a:t>                               </a:t>
            </a:r>
          </a:p>
          <a:p>
            <a:pPr marL="0" indent="0">
              <a:buNone/>
            </a:pPr>
            <a:r>
              <a:rPr lang="en-US" sz="14400" dirty="0">
                <a:solidFill>
                  <a:srgbClr val="FFC000"/>
                </a:solidFill>
              </a:rPr>
              <a:t> </a:t>
            </a:r>
            <a:r>
              <a:rPr lang="en-US" sz="14400" dirty="0" smtClean="0">
                <a:solidFill>
                  <a:srgbClr val="FFC000"/>
                </a:solidFill>
              </a:rPr>
              <a:t>                                  ………….. </a:t>
            </a:r>
            <a:r>
              <a:rPr lang="en-US" sz="14400" dirty="0" smtClean="0">
                <a:solidFill>
                  <a:srgbClr val="FFC000"/>
                </a:solidFill>
                <a:latin typeface="+mj-lt"/>
              </a:rPr>
              <a:t>NOW WHAT?           </a:t>
            </a:r>
            <a:endParaRPr lang="en-US" sz="14400" dirty="0">
              <a:solidFill>
                <a:srgbClr val="FFC000"/>
              </a:solidFill>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553" y="1524000"/>
            <a:ext cx="214598" cy="21459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33" y="2286000"/>
            <a:ext cx="214598" cy="21459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553" y="3505200"/>
            <a:ext cx="214598" cy="21459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553" y="3048000"/>
            <a:ext cx="214598" cy="21459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553" y="3886200"/>
            <a:ext cx="214598" cy="21459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800" y="4953000"/>
            <a:ext cx="2072640" cy="1287304"/>
          </a:xfrm>
          <a:prstGeom prst="rect">
            <a:avLst/>
          </a:prstGeom>
        </p:spPr>
      </p:pic>
    </p:spTree>
    <p:extLst>
      <p:ext uri="{BB962C8B-B14F-4D97-AF65-F5344CB8AC3E}">
        <p14:creationId xmlns:p14="http://schemas.microsoft.com/office/powerpoint/2010/main" val="2783255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smtClean="0">
                <a:solidFill>
                  <a:srgbClr val="FFC000"/>
                </a:solidFill>
              </a:rPr>
              <a:t>21</a:t>
            </a:r>
            <a:r>
              <a:rPr lang="en-US" baseline="30000" dirty="0" smtClean="0">
                <a:solidFill>
                  <a:srgbClr val="FFC000"/>
                </a:solidFill>
              </a:rPr>
              <a:t>st</a:t>
            </a:r>
            <a:r>
              <a:rPr lang="en-US" dirty="0" smtClean="0">
                <a:solidFill>
                  <a:srgbClr val="FFC000"/>
                </a:solidFill>
              </a:rPr>
              <a:t> Century</a:t>
            </a:r>
            <a:br>
              <a:rPr lang="en-US" dirty="0" smtClean="0">
                <a:solidFill>
                  <a:srgbClr val="FFC000"/>
                </a:solidFill>
              </a:rPr>
            </a:br>
            <a:r>
              <a:rPr lang="en-US" dirty="0" smtClean="0">
                <a:solidFill>
                  <a:srgbClr val="FFC000"/>
                </a:solidFill>
              </a:rPr>
              <a:t> Sales and Use Tax Structure</a:t>
            </a:r>
            <a:endParaRPr lang="en-US" dirty="0">
              <a:solidFill>
                <a:srgbClr val="FFC000"/>
              </a:solidFill>
            </a:endParaRPr>
          </a:p>
        </p:txBody>
      </p:sp>
      <p:sp>
        <p:nvSpPr>
          <p:cNvPr id="3" name="Content Placeholder 2"/>
          <p:cNvSpPr>
            <a:spLocks noGrp="1"/>
          </p:cNvSpPr>
          <p:nvPr>
            <p:ph idx="1"/>
          </p:nvPr>
        </p:nvSpPr>
        <p:spPr>
          <a:xfrm>
            <a:off x="457200" y="2057400"/>
            <a:ext cx="8229600" cy="4525963"/>
          </a:xfrm>
        </p:spPr>
        <p:txBody>
          <a:bodyPr/>
          <a:lstStyle/>
          <a:p>
            <a:r>
              <a:rPr lang="en-US" sz="2800" dirty="0" smtClean="0"/>
              <a:t>Lower rates and more economic flexibility from taxing services.</a:t>
            </a:r>
          </a:p>
          <a:p>
            <a:r>
              <a:rPr lang="en-US" sz="2800" dirty="0" smtClean="0"/>
              <a:t>Correct the Nexus deficiency in Transactions Tax Override Districts.</a:t>
            </a:r>
          </a:p>
          <a:p>
            <a:r>
              <a:rPr lang="en-US" sz="2800" dirty="0" smtClean="0"/>
              <a:t>Limitations and standards for Sales Tax Sharing Agreements.</a:t>
            </a:r>
          </a:p>
          <a:p>
            <a:r>
              <a:rPr lang="en-US" sz="2800" dirty="0" smtClean="0"/>
              <a:t>Consider destination based sales tax distribution.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5715000"/>
            <a:ext cx="1290112" cy="61137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2209800"/>
            <a:ext cx="214598" cy="2145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124200"/>
            <a:ext cx="214598" cy="2145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4114800"/>
            <a:ext cx="214598" cy="21459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5029200"/>
            <a:ext cx="214598" cy="214598"/>
          </a:xfrm>
          <a:prstGeom prst="rect">
            <a:avLst/>
          </a:prstGeom>
        </p:spPr>
      </p:pic>
    </p:spTree>
    <p:extLst>
      <p:ext uri="{BB962C8B-B14F-4D97-AF65-F5344CB8AC3E}">
        <p14:creationId xmlns:p14="http://schemas.microsoft.com/office/powerpoint/2010/main" val="1552974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solidFill>
                  <a:srgbClr val="FFC000"/>
                </a:solidFill>
              </a:rPr>
              <a:t>21</a:t>
            </a:r>
            <a:r>
              <a:rPr lang="en-US" baseline="30000" dirty="0" smtClean="0">
                <a:solidFill>
                  <a:srgbClr val="FFC000"/>
                </a:solidFill>
              </a:rPr>
              <a:t>st</a:t>
            </a:r>
            <a:r>
              <a:rPr lang="en-US" dirty="0" smtClean="0">
                <a:solidFill>
                  <a:srgbClr val="FFC000"/>
                </a:solidFill>
              </a:rPr>
              <a:t> Century</a:t>
            </a:r>
            <a:br>
              <a:rPr lang="en-US" dirty="0" smtClean="0">
                <a:solidFill>
                  <a:srgbClr val="FFC000"/>
                </a:solidFill>
              </a:rPr>
            </a:br>
            <a:r>
              <a:rPr lang="en-US" dirty="0" smtClean="0">
                <a:solidFill>
                  <a:srgbClr val="FFC000"/>
                </a:solidFill>
              </a:rPr>
              <a:t>Economic Strategies</a:t>
            </a:r>
            <a:endParaRPr lang="en-US" dirty="0">
              <a:solidFill>
                <a:srgbClr val="FFC000"/>
              </a:solidFill>
            </a:endParaRPr>
          </a:p>
        </p:txBody>
      </p:sp>
      <p:sp>
        <p:nvSpPr>
          <p:cNvPr id="3" name="Content Placeholder 2"/>
          <p:cNvSpPr>
            <a:spLocks noGrp="1"/>
          </p:cNvSpPr>
          <p:nvPr>
            <p:ph idx="1"/>
          </p:nvPr>
        </p:nvSpPr>
        <p:spPr>
          <a:xfrm>
            <a:off x="422195" y="2111517"/>
            <a:ext cx="8229600" cy="4525963"/>
          </a:xfrm>
        </p:spPr>
        <p:txBody>
          <a:bodyPr/>
          <a:lstStyle/>
          <a:p>
            <a:r>
              <a:rPr lang="en-US" dirty="0" smtClean="0"/>
              <a:t>Updated commercial/retail standards.</a:t>
            </a:r>
          </a:p>
          <a:p>
            <a:r>
              <a:rPr lang="en-US" dirty="0" smtClean="0"/>
              <a:t>Mixed Use – Hotel/Retail, residential/retail, entertainment.</a:t>
            </a:r>
          </a:p>
          <a:p>
            <a:r>
              <a:rPr lang="en-US" dirty="0" smtClean="0"/>
              <a:t>More focus on business and industry.</a:t>
            </a:r>
          </a:p>
          <a:p>
            <a:r>
              <a:rPr lang="en-US" dirty="0" smtClean="0"/>
              <a:t>Diversification, diversification, diversification.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1" y="5638805"/>
            <a:ext cx="1290112" cy="61137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487" y="2895600"/>
            <a:ext cx="214598" cy="2145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997" y="2348198"/>
            <a:ext cx="214598" cy="2145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981" y="3962400"/>
            <a:ext cx="214598" cy="21459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077" y="4572000"/>
            <a:ext cx="214598" cy="214598"/>
          </a:xfrm>
          <a:prstGeom prst="rect">
            <a:avLst/>
          </a:prstGeom>
        </p:spPr>
      </p:pic>
    </p:spTree>
    <p:extLst>
      <p:ext uri="{BB962C8B-B14F-4D97-AF65-F5344CB8AC3E}">
        <p14:creationId xmlns:p14="http://schemas.microsoft.com/office/powerpoint/2010/main" val="1765913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685800"/>
            <a:ext cx="8229600" cy="5851525"/>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solidFill>
                  <a:srgbClr val="339966"/>
                </a:solidFill>
              </a:rPr>
              <a:t>                          </a:t>
            </a:r>
          </a:p>
          <a:p>
            <a:pPr marL="0" indent="0">
              <a:buNone/>
            </a:pPr>
            <a:r>
              <a:rPr lang="en-US" sz="2400" dirty="0">
                <a:solidFill>
                  <a:srgbClr val="339966"/>
                </a:solidFill>
              </a:rPr>
              <a:t> </a:t>
            </a:r>
            <a:r>
              <a:rPr lang="en-US" sz="2400" dirty="0" smtClean="0">
                <a:solidFill>
                  <a:srgbClr val="339966"/>
                </a:solidFill>
              </a:rPr>
              <a:t>                                      </a:t>
            </a:r>
            <a:r>
              <a:rPr lang="en-US" sz="2800" dirty="0" smtClean="0">
                <a:solidFill>
                  <a:srgbClr val="92D050"/>
                </a:solidFill>
              </a:rPr>
              <a:t>(909) 861-4335</a:t>
            </a:r>
          </a:p>
          <a:p>
            <a:pPr marL="0" indent="0">
              <a:buNone/>
            </a:pPr>
            <a:r>
              <a:rPr lang="en-US" dirty="0" smtClean="0">
                <a:solidFill>
                  <a:srgbClr val="FFCC66"/>
                </a:solidFill>
              </a:rPr>
              <a:t>                    </a:t>
            </a:r>
            <a:r>
              <a:rPr lang="en-US" dirty="0" smtClean="0">
                <a:solidFill>
                  <a:srgbClr val="92D050"/>
                </a:solidFill>
              </a:rPr>
              <a:t>www.hdlcompanies.com</a:t>
            </a:r>
          </a:p>
          <a:p>
            <a:pPr marL="0" indent="0">
              <a:buNone/>
            </a:pPr>
            <a:endParaRPr lang="en-US" dirty="0">
              <a:solidFill>
                <a:srgbClr val="FFCC66"/>
              </a:solidFill>
            </a:endParaRPr>
          </a:p>
          <a:p>
            <a:pPr marL="0" indent="0">
              <a:buNone/>
            </a:pPr>
            <a:endParaRPr lang="en-US" dirty="0" smtClean="0">
              <a:solidFill>
                <a:srgbClr val="FFCC66"/>
              </a:solidFill>
            </a:endParaRPr>
          </a:p>
          <a:p>
            <a:pPr marL="0" indent="0">
              <a:buNone/>
            </a:pPr>
            <a:r>
              <a:rPr lang="en-US" sz="1600" dirty="0"/>
              <a:t> </a:t>
            </a:r>
            <a:r>
              <a:rPr lang="en-US" sz="1600" dirty="0" smtClean="0"/>
              <a:t>                                                                                                                               Lloyd de Llamas   2/21/13</a:t>
            </a:r>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095430"/>
            <a:ext cx="3035558" cy="1438538"/>
          </a:xfrm>
          <a:prstGeom prst="rect">
            <a:avLst/>
          </a:prstGeom>
        </p:spPr>
      </p:pic>
    </p:spTree>
    <p:extLst>
      <p:ext uri="{BB962C8B-B14F-4D97-AF65-F5344CB8AC3E}">
        <p14:creationId xmlns:p14="http://schemas.microsoft.com/office/powerpoint/2010/main" val="3852370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907" y="2057400"/>
            <a:ext cx="7769225" cy="38846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Blip>
                <a:blip r:embed="rId3"/>
              </a:buBlip>
            </a:pPr>
            <a:r>
              <a:rPr lang="en-US" sz="2400" b="1" dirty="0" smtClean="0"/>
              <a:t>27% Increase in Household Spending 2000 -2010:</a:t>
            </a:r>
          </a:p>
          <a:p>
            <a:pPr lvl="1">
              <a:buClr>
                <a:srgbClr val="7030A0"/>
              </a:buClr>
              <a:buFont typeface="Wingdings" pitchFamily="2" charset="2"/>
              <a:buChar char="ü"/>
            </a:pPr>
            <a:r>
              <a:rPr lang="en-US" sz="2400" b="1" dirty="0" smtClean="0"/>
              <a:t>Housing</a:t>
            </a:r>
          </a:p>
          <a:p>
            <a:pPr lvl="1">
              <a:buClr>
                <a:srgbClr val="7030A0"/>
              </a:buClr>
              <a:buFont typeface="Wingdings" pitchFamily="2" charset="2"/>
              <a:buChar char="ü"/>
            </a:pPr>
            <a:r>
              <a:rPr lang="en-US" sz="2400" b="1" dirty="0" smtClean="0"/>
              <a:t>Healthcare</a:t>
            </a:r>
          </a:p>
          <a:p>
            <a:pPr lvl="1">
              <a:buClr>
                <a:srgbClr val="7030A0"/>
              </a:buClr>
              <a:buFont typeface="Wingdings" pitchFamily="2" charset="2"/>
              <a:buChar char="ü"/>
            </a:pPr>
            <a:r>
              <a:rPr lang="en-US" sz="2400" b="1" dirty="0" smtClean="0"/>
              <a:t>Food</a:t>
            </a:r>
          </a:p>
          <a:p>
            <a:pPr lvl="1">
              <a:buClr>
                <a:srgbClr val="7030A0"/>
              </a:buClr>
              <a:buFont typeface="Wingdings" pitchFamily="2" charset="2"/>
              <a:buChar char="ü"/>
            </a:pPr>
            <a:r>
              <a:rPr lang="en-US" sz="2400" b="1" dirty="0" smtClean="0"/>
              <a:t>Entertainment</a:t>
            </a:r>
          </a:p>
          <a:p>
            <a:pPr lvl="1">
              <a:buClr>
                <a:srgbClr val="7030A0"/>
              </a:buClr>
              <a:buFont typeface="Wingdings" pitchFamily="2" charset="2"/>
              <a:buChar char="ü"/>
            </a:pPr>
            <a:r>
              <a:rPr lang="en-US" sz="2400" b="1" dirty="0" smtClean="0"/>
              <a:t>Education</a:t>
            </a:r>
          </a:p>
          <a:p>
            <a:pPr>
              <a:buBlip>
                <a:blip r:embed="rId3"/>
              </a:buBlip>
            </a:pPr>
            <a:r>
              <a:rPr lang="en-US" sz="2400" b="1" dirty="0" smtClean="0"/>
              <a:t>Entire gain by top 20% income Households – Household spending by remaining 80% declined</a:t>
            </a:r>
            <a:r>
              <a:rPr lang="en-US" dirty="0" smtClean="0"/>
              <a:t>.</a:t>
            </a:r>
          </a:p>
          <a:p>
            <a:pPr lvl="1">
              <a:buClr>
                <a:srgbClr val="7030A0"/>
              </a:buClr>
              <a:buFont typeface="Wingdings" pitchFamily="2" charset="2"/>
              <a:buChar char="Ø"/>
            </a:pPr>
            <a:endParaRPr lang="en-US" dirty="0" smtClean="0"/>
          </a:p>
        </p:txBody>
      </p:sp>
      <p:sp>
        <p:nvSpPr>
          <p:cNvPr id="5" name="Title 1"/>
          <p:cNvSpPr txBox="1">
            <a:spLocks/>
          </p:cNvSpPr>
          <p:nvPr/>
        </p:nvSpPr>
        <p:spPr>
          <a:xfrm>
            <a:off x="1143000" y="381000"/>
            <a:ext cx="6400800" cy="1143000"/>
          </a:xfrm>
          <a:prstGeom prst="rect">
            <a:avLst/>
          </a:prstGeom>
        </p:spPr>
        <p:txBody>
          <a:bodyPr/>
          <a:lstStyle>
            <a:lvl1pPr algn="ctr" defTabSz="914400" rtl="0" eaLnBrk="1" latinLnBrk="0" hangingPunct="1">
              <a:spcBef>
                <a:spcPct val="0"/>
              </a:spcBef>
              <a:buNone/>
              <a:defRPr sz="4400" kern="1200">
                <a:solidFill>
                  <a:srgbClr val="008080"/>
                </a:solidFill>
                <a:latin typeface="+mj-lt"/>
                <a:ea typeface="+mj-ea"/>
                <a:cs typeface="+mj-cs"/>
              </a:defRPr>
            </a:lvl1pPr>
          </a:lstStyle>
          <a:p>
            <a:r>
              <a:rPr lang="en-US" dirty="0" smtClean="0">
                <a:solidFill>
                  <a:srgbClr val="FFC000"/>
                </a:solidFill>
                <a:latin typeface="+mn-lt"/>
              </a:rPr>
              <a:t> </a:t>
            </a:r>
            <a:r>
              <a:rPr lang="en-US" sz="3200" b="1" dirty="0" smtClean="0">
                <a:solidFill>
                  <a:srgbClr val="FFC000"/>
                </a:solidFill>
                <a:effectLst>
                  <a:outerShdw blurRad="38100" dist="38100" dir="2700000" algn="tl">
                    <a:srgbClr val="000000">
                      <a:alpha val="43137"/>
                    </a:srgbClr>
                  </a:outerShdw>
                </a:effectLst>
                <a:latin typeface="+mn-lt"/>
              </a:rPr>
              <a:t>SPENDING PRIORITIES ARE MOVING AWAY FROM TAXABLE GOODS</a:t>
            </a:r>
            <a:r>
              <a:rPr lang="en-US" sz="3600" dirty="0" smtClean="0">
                <a:solidFill>
                  <a:srgbClr val="FFC000"/>
                </a:solidFill>
                <a:latin typeface="+mn-lt"/>
              </a:rPr>
              <a:t>…..</a:t>
            </a:r>
            <a:endParaRPr lang="en-US" sz="3600" dirty="0">
              <a:solidFill>
                <a:srgbClr val="FFC000"/>
              </a:solidFill>
              <a:latin typeface="+mn-lt"/>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7554" y="5960302"/>
            <a:ext cx="1080707" cy="511257"/>
          </a:xfrm>
          <a:prstGeom prst="rect">
            <a:avLst/>
          </a:prstGeom>
        </p:spPr>
      </p:pic>
    </p:spTree>
    <p:extLst>
      <p:ext uri="{BB962C8B-B14F-4D97-AF65-F5344CB8AC3E}">
        <p14:creationId xmlns:p14="http://schemas.microsoft.com/office/powerpoint/2010/main" val="3168393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96" y="381000"/>
            <a:ext cx="8838207" cy="6014165"/>
          </a:xfrm>
          <a:prstGeom prst="rect">
            <a:avLst/>
          </a:prstGeom>
        </p:spPr>
      </p:pic>
    </p:spTree>
    <p:extLst>
      <p:ext uri="{BB962C8B-B14F-4D97-AF65-F5344CB8AC3E}">
        <p14:creationId xmlns:p14="http://schemas.microsoft.com/office/powerpoint/2010/main" val="3767103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solidFill>
                  <a:srgbClr val="FFC000"/>
                </a:solidFill>
              </a:rPr>
              <a:t>Declining Prices of Tangible Goods</a:t>
            </a:r>
            <a:endParaRPr lang="en-US" dirty="0">
              <a:solidFill>
                <a:srgbClr val="FFC000"/>
              </a:solidFill>
            </a:endParaRPr>
          </a:p>
        </p:txBody>
      </p:sp>
      <p:sp>
        <p:nvSpPr>
          <p:cNvPr id="3" name="Content Placeholder 2"/>
          <p:cNvSpPr>
            <a:spLocks noGrp="1"/>
          </p:cNvSpPr>
          <p:nvPr>
            <p:ph idx="1"/>
          </p:nvPr>
        </p:nvSpPr>
        <p:spPr>
          <a:xfrm>
            <a:off x="457200" y="2332037"/>
            <a:ext cx="8229600" cy="4525963"/>
          </a:xfrm>
        </p:spPr>
        <p:txBody>
          <a:bodyPr>
            <a:normAutofit/>
          </a:bodyPr>
          <a:lstStyle/>
          <a:p>
            <a:r>
              <a:rPr lang="en-US" sz="2800" dirty="0" smtClean="0"/>
              <a:t>Technology reducing cost of goods – autos, apparel, electronics.</a:t>
            </a:r>
          </a:p>
          <a:p>
            <a:r>
              <a:rPr lang="en-US" sz="2800" dirty="0" smtClean="0"/>
              <a:t>On-line shopping forcing increased price competition.</a:t>
            </a:r>
          </a:p>
          <a:p>
            <a:r>
              <a:rPr lang="en-US" sz="2800" dirty="0" smtClean="0"/>
              <a:t>Shopping Habits of Affluent shifting downward.</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1" y="5562605"/>
            <a:ext cx="1290112" cy="61137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2438400"/>
            <a:ext cx="214598" cy="2145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799" y="3429000"/>
            <a:ext cx="214598" cy="2145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399" y="4419600"/>
            <a:ext cx="214598" cy="214598"/>
          </a:xfrm>
          <a:prstGeom prst="rect">
            <a:avLst/>
          </a:prstGeom>
        </p:spPr>
      </p:pic>
    </p:spTree>
    <p:extLst>
      <p:ext uri="{BB962C8B-B14F-4D97-AF65-F5344CB8AC3E}">
        <p14:creationId xmlns:p14="http://schemas.microsoft.com/office/powerpoint/2010/main" val="1506211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762000" y="168057"/>
            <a:ext cx="6858000" cy="1138773"/>
          </a:xfrm>
          <a:prstGeom prst="rect">
            <a:avLst/>
          </a:prstGeom>
          <a:noFill/>
          <a:ln w="9525">
            <a:noFill/>
            <a:miter lim="800000"/>
            <a:headEnd/>
            <a:tailEnd/>
          </a:ln>
          <a:effectLst/>
        </p:spPr>
        <p:txBody>
          <a:bodyPr wrap="square">
            <a:spAutoFit/>
          </a:bodyPr>
          <a:lstStyle/>
          <a:p>
            <a:pPr algn="ctr">
              <a:spcBef>
                <a:spcPct val="50000"/>
              </a:spcBef>
              <a:defRPr/>
            </a:pPr>
            <a:r>
              <a:rPr lang="en-US" sz="3200" b="1" dirty="0" smtClean="0">
                <a:solidFill>
                  <a:srgbClr val="FFC000"/>
                </a:solidFill>
                <a:effectLst>
                  <a:outerShdw blurRad="38100" dist="38100" dir="2700000" algn="tl">
                    <a:srgbClr val="000000"/>
                  </a:outerShdw>
                </a:effectLst>
              </a:rPr>
              <a:t>CALIFORNIA’S POPULATION IS AGING</a:t>
            </a:r>
          </a:p>
          <a:p>
            <a:pPr algn="ctr">
              <a:spcBef>
                <a:spcPct val="50000"/>
              </a:spcBef>
              <a:defRPr/>
            </a:pPr>
            <a:r>
              <a:rPr lang="en-US" sz="2400" b="1" dirty="0" smtClean="0"/>
              <a:t>Percentage of Those 65 or Older</a:t>
            </a:r>
            <a:endParaRPr lang="en-US" sz="24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524000"/>
            <a:ext cx="7391400" cy="4133292"/>
          </a:xfrm>
          <a:prstGeom prst="rect">
            <a:avLst/>
          </a:prstGeom>
          <a:solidFill>
            <a:schemeClr val="tx1"/>
          </a:solidFill>
          <a:ln>
            <a:noFill/>
          </a:ln>
          <a:effectLst>
            <a:outerShdw blurRad="292100" dist="139700" dir="2700000" algn="tl" rotWithShape="0">
              <a:srgbClr val="333333">
                <a:alpha val="65000"/>
              </a:srgbClr>
            </a:outerShdw>
          </a:effectLst>
        </p:spPr>
      </p:pic>
      <p:sp>
        <p:nvSpPr>
          <p:cNvPr id="6" name="TextBox 5"/>
          <p:cNvSpPr txBox="1"/>
          <p:nvPr/>
        </p:nvSpPr>
        <p:spPr>
          <a:xfrm>
            <a:off x="1278466" y="5933051"/>
            <a:ext cx="5825068" cy="523220"/>
          </a:xfrm>
          <a:prstGeom prst="rect">
            <a:avLst/>
          </a:prstGeom>
          <a:noFill/>
        </p:spPr>
        <p:txBody>
          <a:bodyPr wrap="square" rtlCol="0">
            <a:spAutoFit/>
          </a:bodyPr>
          <a:lstStyle/>
          <a:p>
            <a:r>
              <a:rPr lang="en-US" sz="1000" dirty="0">
                <a:solidFill>
                  <a:schemeClr val="tx1"/>
                </a:solidFill>
              </a:rPr>
              <a:t>Data Sources: California Department of Finance 2012; U.S. Census Bureau </a:t>
            </a:r>
            <a:r>
              <a:rPr lang="en-US" sz="1000" dirty="0" smtClean="0">
                <a:solidFill>
                  <a:schemeClr val="tx1"/>
                </a:solidFill>
              </a:rPr>
              <a:t>2008</a:t>
            </a:r>
            <a:r>
              <a:rPr lang="en-US" sz="1000" dirty="0">
                <a:solidFill>
                  <a:schemeClr val="tx1"/>
                </a:solidFill>
              </a:rPr>
              <a:t/>
            </a:r>
            <a:br>
              <a:rPr lang="en-US" sz="1000" dirty="0">
                <a:solidFill>
                  <a:schemeClr val="tx1"/>
                </a:solidFill>
              </a:rPr>
            </a:br>
            <a:r>
              <a:rPr lang="en-US" sz="1000" dirty="0">
                <a:solidFill>
                  <a:schemeClr val="tx1"/>
                </a:solidFill>
              </a:rPr>
              <a:t>Analysis: Stanford Center on Longevity</a:t>
            </a:r>
          </a:p>
          <a:p>
            <a:endParaRPr lang="en-US" sz="800" dirty="0">
              <a:solidFill>
                <a:schemeClr val="tx1"/>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599" y="5975685"/>
            <a:ext cx="1081299" cy="510461"/>
          </a:xfrm>
          <a:prstGeom prst="rect">
            <a:avLst/>
          </a:prstGeom>
        </p:spPr>
      </p:pic>
    </p:spTree>
    <p:extLst>
      <p:ext uri="{BB962C8B-B14F-4D97-AF65-F5344CB8AC3E}">
        <p14:creationId xmlns:p14="http://schemas.microsoft.com/office/powerpoint/2010/main" val="468433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905000" y="228600"/>
            <a:ext cx="4800600" cy="1200329"/>
          </a:xfrm>
          <a:prstGeom prst="rect">
            <a:avLst/>
          </a:prstGeom>
          <a:noFill/>
          <a:ln w="9525">
            <a:noFill/>
            <a:miter lim="800000"/>
            <a:headEnd/>
            <a:tailEnd/>
          </a:ln>
          <a:effectLst/>
        </p:spPr>
        <p:txBody>
          <a:bodyPr wrap="square">
            <a:spAutoFit/>
          </a:bodyPr>
          <a:lstStyle/>
          <a:p>
            <a:pPr algn="ctr">
              <a:defRPr/>
            </a:pPr>
            <a:r>
              <a:rPr lang="en-US" sz="3600" b="1" dirty="0" smtClean="0">
                <a:solidFill>
                  <a:srgbClr val="FFC000"/>
                </a:solidFill>
                <a:effectLst>
                  <a:outerShdw blurRad="38100" dist="38100" dir="2700000" algn="tl">
                    <a:srgbClr val="000000"/>
                  </a:outerShdw>
                </a:effectLst>
              </a:rPr>
              <a:t>TAXABLE</a:t>
            </a:r>
            <a:r>
              <a:rPr lang="en-US" sz="3600" dirty="0" smtClean="0">
                <a:solidFill>
                  <a:srgbClr val="FFC000"/>
                </a:solidFill>
                <a:effectLst>
                  <a:outerShdw blurRad="38100" dist="38100" dir="2700000" algn="tl">
                    <a:srgbClr val="000000"/>
                  </a:outerShdw>
                </a:effectLst>
              </a:rPr>
              <a:t> </a:t>
            </a:r>
            <a:r>
              <a:rPr lang="en-US" sz="3600" b="1" dirty="0" smtClean="0">
                <a:solidFill>
                  <a:srgbClr val="FFC000"/>
                </a:solidFill>
                <a:effectLst>
                  <a:outerShdw blurRad="38100" dist="38100" dir="2700000" algn="tl">
                    <a:srgbClr val="000000"/>
                  </a:outerShdw>
                </a:effectLst>
              </a:rPr>
              <a:t>SPENDING </a:t>
            </a:r>
          </a:p>
          <a:p>
            <a:pPr algn="ctr">
              <a:defRPr/>
            </a:pPr>
            <a:r>
              <a:rPr lang="en-US" sz="3600" b="1" dirty="0" smtClean="0">
                <a:solidFill>
                  <a:srgbClr val="FFC000"/>
                </a:solidFill>
                <a:effectLst>
                  <a:outerShdw blurRad="38100" dist="38100" dir="2700000" algn="tl">
                    <a:srgbClr val="000000"/>
                  </a:outerShdw>
                </a:effectLst>
              </a:rPr>
              <a:t>DECLINES WITH AGE</a:t>
            </a:r>
            <a:endParaRPr lang="en-US" sz="3600" b="1" dirty="0">
              <a:solidFill>
                <a:srgbClr val="FFC000"/>
              </a:solidFill>
              <a:effectLst>
                <a:outerShdw blurRad="38100" dist="38100" dir="2700000" algn="tl">
                  <a:srgbClr val="000000"/>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04" y="1428929"/>
            <a:ext cx="7467600" cy="4548447"/>
          </a:xfrm>
          <a:prstGeom prst="rect">
            <a:avLst/>
          </a:prstGeom>
          <a:solidFill>
            <a:schemeClr val="tx1"/>
          </a:solidFill>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4101" y="6052345"/>
            <a:ext cx="1081299" cy="510461"/>
          </a:xfrm>
          <a:prstGeom prst="rect">
            <a:avLst/>
          </a:prstGeom>
        </p:spPr>
      </p:pic>
    </p:spTree>
    <p:extLst>
      <p:ext uri="{BB962C8B-B14F-4D97-AF65-F5344CB8AC3E}">
        <p14:creationId xmlns:p14="http://schemas.microsoft.com/office/powerpoint/2010/main" val="934304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496" y="2438400"/>
            <a:ext cx="8229600" cy="1143000"/>
          </a:xfrm>
        </p:spPr>
        <p:txBody>
          <a:bodyPr>
            <a:normAutofit fontScale="90000"/>
          </a:bodyPr>
          <a:lstStyle/>
          <a:p>
            <a:r>
              <a:rPr lang="en-US" sz="2400" dirty="0" smtClean="0">
                <a:solidFill>
                  <a:srgbClr val="FFFF00"/>
                </a:solidFill>
              </a:rPr>
              <a:t>After the Aging Baby Boomers Come the Cheapskates………….</a:t>
            </a:r>
            <a:br>
              <a:rPr lang="en-US" sz="2400" dirty="0" smtClean="0">
                <a:solidFill>
                  <a:srgbClr val="FFFF00"/>
                </a:solidFill>
              </a:rPr>
            </a:br>
            <a:r>
              <a:rPr lang="en-US" sz="5300" dirty="0" smtClean="0">
                <a:solidFill>
                  <a:srgbClr val="FFC000"/>
                </a:solidFill>
              </a:rPr>
              <a:t>The Millennials (Generation Y)</a:t>
            </a:r>
            <a:endParaRPr lang="en-US" sz="5300" dirty="0">
              <a:solidFill>
                <a:srgbClr val="FFC000"/>
              </a:solidFill>
            </a:endParaRPr>
          </a:p>
        </p:txBody>
      </p:sp>
      <p:sp>
        <p:nvSpPr>
          <p:cNvPr id="3" name="Content Placeholder 2"/>
          <p:cNvSpPr>
            <a:spLocks noGrp="1"/>
          </p:cNvSpPr>
          <p:nvPr>
            <p:ph idx="1"/>
          </p:nvPr>
        </p:nvSpPr>
        <p:spPr>
          <a:xfrm>
            <a:off x="642779" y="3555619"/>
            <a:ext cx="8229600" cy="4525963"/>
          </a:xfrm>
          <a:ln>
            <a:noFill/>
          </a:ln>
        </p:spPr>
        <p:txBody>
          <a:bodyPr/>
          <a:lstStyle/>
          <a:p>
            <a:pPr>
              <a:buFont typeface="Courier New" pitchFamily="49" charset="0"/>
              <a:buChar char="o"/>
            </a:pPr>
            <a:r>
              <a:rPr lang="en-US" dirty="0" smtClean="0"/>
              <a:t>Lower Financial Expectations</a:t>
            </a:r>
          </a:p>
          <a:p>
            <a:pPr>
              <a:buFont typeface="Courier New" pitchFamily="49" charset="0"/>
              <a:buChar char="o"/>
            </a:pPr>
            <a:r>
              <a:rPr lang="en-US" dirty="0" smtClean="0"/>
              <a:t>Urban Dwellers </a:t>
            </a:r>
          </a:p>
          <a:p>
            <a:pPr>
              <a:buFont typeface="Courier New" pitchFamily="49" charset="0"/>
              <a:buChar char="o"/>
            </a:pPr>
            <a:r>
              <a:rPr lang="en-US" dirty="0" smtClean="0"/>
              <a:t>Education  &amp; Social Networking over Stuff</a:t>
            </a:r>
          </a:p>
          <a:p>
            <a:pPr>
              <a:buFont typeface="Courier New" pitchFamily="49" charset="0"/>
              <a:buChar char="o"/>
            </a:pPr>
            <a:r>
              <a:rPr lang="en-US" dirty="0" smtClean="0"/>
              <a:t>Traders, Renters, Borrowers, Recyclers</a:t>
            </a:r>
          </a:p>
          <a:p>
            <a:pPr>
              <a:buFont typeface="Courier New" pitchFamily="49" charset="0"/>
              <a:buChar char="o"/>
            </a:pP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999" y="4372876"/>
            <a:ext cx="214598" cy="21459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098" y="3756172"/>
            <a:ext cx="214598" cy="21459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549" y="4972093"/>
            <a:ext cx="214598" cy="21459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549" y="5562600"/>
            <a:ext cx="214598" cy="21459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381000"/>
            <a:ext cx="2667000" cy="177641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0" y="6019800"/>
            <a:ext cx="1138334" cy="539452"/>
          </a:xfrm>
          <a:prstGeom prst="rect">
            <a:avLst/>
          </a:prstGeom>
        </p:spPr>
      </p:pic>
    </p:spTree>
    <p:extLst>
      <p:ext uri="{BB962C8B-B14F-4D97-AF65-F5344CB8AC3E}">
        <p14:creationId xmlns:p14="http://schemas.microsoft.com/office/powerpoint/2010/main" val="4218244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00200"/>
            <a:ext cx="8458200" cy="3352800"/>
          </a:xfrm>
          <a:prstGeom prst="rect">
            <a:avLst/>
          </a:prstGeom>
          <a:solidFill>
            <a:schemeClr val="tx1"/>
          </a:solidFill>
        </p:spPr>
      </p:pic>
      <p:sp>
        <p:nvSpPr>
          <p:cNvPr id="3" name="Rectangle 2"/>
          <p:cNvSpPr/>
          <p:nvPr/>
        </p:nvSpPr>
        <p:spPr bwMode="auto">
          <a:xfrm>
            <a:off x="1066800" y="1371600"/>
            <a:ext cx="914400" cy="9144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1" i="0" u="none" strike="noStrike" cap="none" normalizeH="0" baseline="0" smtClean="0">
              <a:ln>
                <a:noFill/>
              </a:ln>
              <a:solidFill>
                <a:srgbClr val="FFFF00"/>
              </a:solidFill>
              <a:effectLst>
                <a:outerShdw blurRad="38100" dist="38100" dir="2700000" algn="tl">
                  <a:srgbClr val="000000">
                    <a:alpha val="43137"/>
                  </a:srgbClr>
                </a:outerShdw>
              </a:effectLst>
              <a:latin typeface="Arial" charset="0"/>
            </a:endParaRPr>
          </a:p>
        </p:txBody>
      </p:sp>
      <p:sp>
        <p:nvSpPr>
          <p:cNvPr id="5" name="TextBox 4"/>
          <p:cNvSpPr txBox="1"/>
          <p:nvPr/>
        </p:nvSpPr>
        <p:spPr>
          <a:xfrm>
            <a:off x="381000" y="6096000"/>
            <a:ext cx="5825068" cy="338554"/>
          </a:xfrm>
          <a:prstGeom prst="rect">
            <a:avLst/>
          </a:prstGeom>
          <a:noFill/>
        </p:spPr>
        <p:txBody>
          <a:bodyPr wrap="square" rtlCol="0">
            <a:spAutoFit/>
          </a:bodyPr>
          <a:lstStyle/>
          <a:p>
            <a:r>
              <a:rPr lang="en-US" sz="800" dirty="0" smtClean="0">
                <a:solidFill>
                  <a:schemeClr val="tx1"/>
                </a:solidFill>
              </a:rPr>
              <a:t>Sources: Boston Consulting Group, Fast Company Design</a:t>
            </a:r>
            <a:endParaRPr lang="en-US" sz="800" dirty="0">
              <a:solidFill>
                <a:schemeClr val="tx1"/>
              </a:solidFill>
            </a:endParaRPr>
          </a:p>
          <a:p>
            <a:endParaRPr lang="en-US" sz="800" dirty="0">
              <a:solidFill>
                <a:schemeClr val="tx1"/>
              </a:solidFill>
            </a:endParaRPr>
          </a:p>
        </p:txBody>
      </p:sp>
      <p:sp>
        <p:nvSpPr>
          <p:cNvPr id="6" name="Text Box 3"/>
          <p:cNvSpPr txBox="1">
            <a:spLocks noChangeArrowheads="1"/>
          </p:cNvSpPr>
          <p:nvPr/>
        </p:nvSpPr>
        <p:spPr bwMode="auto">
          <a:xfrm>
            <a:off x="-1412343" y="533400"/>
            <a:ext cx="9144000" cy="707886"/>
          </a:xfrm>
          <a:prstGeom prst="rect">
            <a:avLst/>
          </a:prstGeom>
          <a:noFill/>
          <a:ln w="9525">
            <a:noFill/>
            <a:miter lim="800000"/>
            <a:headEnd/>
            <a:tailEnd/>
          </a:ln>
          <a:effectLst/>
        </p:spPr>
        <p:txBody>
          <a:bodyPr wrap="square">
            <a:spAutoFit/>
          </a:bodyPr>
          <a:lstStyle/>
          <a:p>
            <a:pPr algn="ctr">
              <a:spcBef>
                <a:spcPct val="50000"/>
              </a:spcBef>
              <a:defRPr/>
            </a:pPr>
            <a:r>
              <a:rPr lang="en-US" sz="4000" b="1" dirty="0" smtClean="0">
                <a:solidFill>
                  <a:srgbClr val="FFC000"/>
                </a:solidFill>
                <a:effectLst>
                  <a:outerShdw blurRad="38100" dist="38100" dir="2700000" algn="tl">
                    <a:srgbClr val="000000"/>
                  </a:outerShdw>
                </a:effectLst>
              </a:rPr>
              <a:t>    THEIR FUTURE IS ONLINE…...</a:t>
            </a:r>
            <a:endParaRPr lang="en-US" sz="4000" b="1" dirty="0">
              <a:solidFill>
                <a:srgbClr val="FFC000"/>
              </a:solidFill>
              <a:effectLst>
                <a:outerShdw blurRad="38100" dist="38100" dir="2700000" algn="tl">
                  <a:srgbClr val="000000"/>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1" y="5715290"/>
            <a:ext cx="1290112" cy="611379"/>
          </a:xfrm>
          <a:prstGeom prst="rect">
            <a:avLst/>
          </a:prstGeom>
        </p:spPr>
      </p:pic>
    </p:spTree>
    <p:extLst>
      <p:ext uri="{BB962C8B-B14F-4D97-AF65-F5344CB8AC3E}">
        <p14:creationId xmlns:p14="http://schemas.microsoft.com/office/powerpoint/2010/main" val="2063775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1862</TotalTime>
  <Words>4358</Words>
  <Application>Microsoft Office PowerPoint</Application>
  <PresentationFormat>On-screen Show (4:3)</PresentationFormat>
  <Paragraphs>441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Declining Prices of Tangible Goods</vt:lpstr>
      <vt:lpstr>PowerPoint Presentation</vt:lpstr>
      <vt:lpstr>PowerPoint Presentation</vt:lpstr>
      <vt:lpstr>After the Aging Baby Boomers Come the Cheapskates…………. The Millennials (Generation Y)</vt:lpstr>
      <vt:lpstr>PowerPoint Presentation</vt:lpstr>
      <vt:lpstr>PowerPoint Presentation</vt:lpstr>
      <vt:lpstr>The Future Is Here  and Accelerating….</vt:lpstr>
      <vt:lpstr> On The Way…</vt:lpstr>
      <vt:lpstr>Percentage Growth in E-commerce Sales versus Total Retail Sales (Billions of Dollars)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21st Century  Sales and Use Tax Structure</vt:lpstr>
      <vt:lpstr>21st Century Economic Strategies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Pierce</dc:creator>
  <cp:lastModifiedBy>Janet</cp:lastModifiedBy>
  <cp:revision>147</cp:revision>
  <cp:lastPrinted>2013-02-05T00:54:06Z</cp:lastPrinted>
  <dcterms:created xsi:type="dcterms:W3CDTF">2012-10-22T23:25:52Z</dcterms:created>
  <dcterms:modified xsi:type="dcterms:W3CDTF">2013-02-21T19:09:14Z</dcterms:modified>
</cp:coreProperties>
</file>