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11" r:id="rId4"/>
  </p:sldMasterIdLst>
  <p:notesMasterIdLst>
    <p:notesMasterId r:id="rId45"/>
  </p:notesMasterIdLst>
  <p:handoutMasterIdLst>
    <p:handoutMasterId r:id="rId46"/>
  </p:handoutMasterIdLst>
  <p:sldIdLst>
    <p:sldId id="256" r:id="rId5"/>
    <p:sldId id="271" r:id="rId6"/>
    <p:sldId id="272" r:id="rId7"/>
    <p:sldId id="275" r:id="rId8"/>
    <p:sldId id="276" r:id="rId9"/>
    <p:sldId id="277" r:id="rId10"/>
    <p:sldId id="340" r:id="rId11"/>
    <p:sldId id="278" r:id="rId12"/>
    <p:sldId id="281" r:id="rId13"/>
    <p:sldId id="282" r:id="rId14"/>
    <p:sldId id="284" r:id="rId15"/>
    <p:sldId id="286" r:id="rId16"/>
    <p:sldId id="288" r:id="rId17"/>
    <p:sldId id="292" r:id="rId18"/>
    <p:sldId id="331" r:id="rId19"/>
    <p:sldId id="291" r:id="rId20"/>
    <p:sldId id="290" r:id="rId21"/>
    <p:sldId id="293" r:id="rId22"/>
    <p:sldId id="298" r:id="rId23"/>
    <p:sldId id="299" r:id="rId24"/>
    <p:sldId id="300" r:id="rId25"/>
    <p:sldId id="337" r:id="rId26"/>
    <p:sldId id="301" r:id="rId27"/>
    <p:sldId id="334" r:id="rId28"/>
    <p:sldId id="303" r:id="rId29"/>
    <p:sldId id="345" r:id="rId30"/>
    <p:sldId id="348" r:id="rId31"/>
    <p:sldId id="342" r:id="rId32"/>
    <p:sldId id="343" r:id="rId33"/>
    <p:sldId id="302" r:id="rId34"/>
    <p:sldId id="304" r:id="rId35"/>
    <p:sldId id="344" r:id="rId36"/>
    <p:sldId id="305" r:id="rId37"/>
    <p:sldId id="307" r:id="rId38"/>
    <p:sldId id="283" r:id="rId39"/>
    <p:sldId id="280" r:id="rId40"/>
    <p:sldId id="310" r:id="rId41"/>
    <p:sldId id="309" r:id="rId42"/>
    <p:sldId id="341" r:id="rId43"/>
    <p:sldId id="311" r:id="rId4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6BA8"/>
    <a:srgbClr val="CE7019"/>
    <a:srgbClr val="AD0C64"/>
    <a:srgbClr val="5B8F34"/>
    <a:srgbClr val="929F2A"/>
    <a:srgbClr val="8D9510"/>
    <a:srgbClr val="9CA61D"/>
    <a:srgbClr val="0A52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74348" autoAdjust="0"/>
  </p:normalViewPr>
  <p:slideViewPr>
    <p:cSldViewPr snapToGrid="0" snapToObjects="1">
      <p:cViewPr>
        <p:scale>
          <a:sx n="61" d="100"/>
          <a:sy n="61" d="100"/>
        </p:scale>
        <p:origin x="-955" y="-24"/>
      </p:cViewPr>
      <p:guideLst>
        <p:guide orient="horz" pos="2160"/>
        <p:guide pos="542"/>
      </p:guideLst>
    </p:cSldViewPr>
  </p:slideViewPr>
  <p:outlineViewPr>
    <p:cViewPr>
      <p:scale>
        <a:sx n="33" d="100"/>
        <a:sy n="33" d="100"/>
      </p:scale>
      <p:origin x="0" y="57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4" charset="0"/>
              </a:defRPr>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4" charset="0"/>
              </a:defRPr>
            </a:lvl1pPr>
          </a:lstStyle>
          <a:p>
            <a:fld id="{57C9F6C1-53BA-4BBB-97B4-B6244B5CD8B8}" type="datetime1">
              <a:rPr lang="en-US"/>
              <a:pPr/>
              <a:t>2/21/2013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4" charset="0"/>
              </a:defRPr>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4" charset="0"/>
              </a:defRPr>
            </a:lvl1pPr>
          </a:lstStyle>
          <a:p>
            <a:fld id="{D978487A-58C4-48C3-A38B-F2E104474A4E}" type="slidenum">
              <a:rPr lang="en-US"/>
              <a:pPr/>
              <a:t>‹#›</a:t>
            </a:fld>
            <a:endParaRPr lang="en-US" dirty="0"/>
          </a:p>
        </p:txBody>
      </p:sp>
    </p:spTree>
    <p:extLst>
      <p:ext uri="{BB962C8B-B14F-4D97-AF65-F5344CB8AC3E}">
        <p14:creationId xmlns:p14="http://schemas.microsoft.com/office/powerpoint/2010/main" val="31341943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4" charset="0"/>
              </a:defRPr>
            </a:lvl1pPr>
          </a:lstStyle>
          <a:p>
            <a:fld id="{810991C2-7CC6-4B45-BA6D-F6DE92D001D0}" type="datetime1">
              <a:rPr lang="en-US"/>
              <a:pPr/>
              <a:t>2/21/2013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4" charset="0"/>
              </a:defRPr>
            </a:lvl1pPr>
          </a:lstStyle>
          <a:p>
            <a:fld id="{829599AC-CD18-4F14-B469-B034D02387DF}" type="slidenum">
              <a:rPr lang="en-US"/>
              <a:pPr/>
              <a:t>‹#›</a:t>
            </a:fld>
            <a:endParaRPr lang="en-US" dirty="0"/>
          </a:p>
        </p:txBody>
      </p:sp>
    </p:spTree>
    <p:extLst>
      <p:ext uri="{BB962C8B-B14F-4D97-AF65-F5344CB8AC3E}">
        <p14:creationId xmlns:p14="http://schemas.microsoft.com/office/powerpoint/2010/main" val="413275105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3pPr>
    <a:lvl4pPr marL="13716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Geneva"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7C9B81F-C347-4BEF-BFDF-29C42F48304A}" type="datetimeFigureOut">
              <a:rPr lang="en-US" smtClean="0"/>
              <a:pPr/>
              <a:t>2/21/2013</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Date Placeholder 6"/>
          <p:cNvSpPr>
            <a:spLocks noGrp="1"/>
          </p:cNvSpPr>
          <p:nvPr>
            <p:ph type="dt" sz="half" idx="14"/>
          </p:nvPr>
        </p:nvSpPr>
        <p:spPr/>
        <p:txBody>
          <a:bodyPr rtlCol="0"/>
          <a:lstStyle/>
          <a:p>
            <a:fld id="{47C9B81F-C347-4BEF-BFDF-29C42F48304A}" type="datetimeFigureOut">
              <a:rPr lang="en-US" smtClean="0"/>
              <a:pPr/>
              <a:t>2/21/2013</a:t>
            </a:fld>
            <a:endParaRPr lang="en-US" dirty="0"/>
          </a:p>
        </p:txBody>
      </p:sp>
      <p:sp>
        <p:nvSpPr>
          <p:cNvPr id="10" name="Footer Placeholder 9"/>
          <p:cNvSpPr>
            <a:spLocks noGrp="1"/>
          </p:cNvSpPr>
          <p:nvPr>
            <p:ph type="ftr" sz="quarter" idx="16"/>
          </p:nvPr>
        </p:nvSpPr>
        <p:spPr/>
        <p:txBody>
          <a:bodyPr rtlCol="0"/>
          <a:lstStyle/>
          <a:p>
            <a:endParaRPr kumimoji="0" lang="en-US" dirty="0"/>
          </a:p>
        </p:txBody>
      </p:sp>
      <p:pic>
        <p:nvPicPr>
          <p:cNvPr id="11" name="Picture 10" descr="AICPA Web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57" y="6599238"/>
            <a:ext cx="660849" cy="222250"/>
          </a:xfrm>
          <a:prstGeom prst="rect">
            <a:avLst/>
          </a:prstGeom>
        </p:spPr>
      </p:pic>
      <p:sp>
        <p:nvSpPr>
          <p:cNvPr id="12" name="Slide Number Placeholder 7"/>
          <p:cNvSpPr txBox="1">
            <a:spLocks/>
          </p:cNvSpPr>
          <p:nvPr userDrawn="1"/>
        </p:nvSpPr>
        <p:spPr>
          <a:xfrm>
            <a:off x="5854138" y="6509288"/>
            <a:ext cx="2133600" cy="365125"/>
          </a:xfrm>
          <a:prstGeom prst="rect">
            <a:avLst/>
          </a:prstGeom>
        </p:spPr>
        <p:txBody>
          <a:bodyPr vert="horz" lIns="91440" tIns="45720" rIns="91440" bIns="45720" rtlCol="0" anchor="ctr"/>
          <a:lstStyle>
            <a:defPPr>
              <a:defRPr lang="en-US"/>
            </a:defPPr>
            <a:lvl1pPr algn="r" defTabSz="457200" rtl="0" fontAlgn="base">
              <a:spcBef>
                <a:spcPct val="0"/>
              </a:spcBef>
              <a:spcAft>
                <a:spcPct val="0"/>
              </a:spcAft>
              <a:defRPr sz="1200" kern="1200">
                <a:solidFill>
                  <a:srgbClr val="FFFFFF"/>
                </a:solidFill>
                <a:latin typeface="Arial" pitchFamily="-64" charset="0"/>
                <a:ea typeface="ＭＳ Ｐゴシック" pitchFamily="-64" charset="-128"/>
                <a:cs typeface="ＭＳ Ｐゴシック" pitchFamily="-64" charset="-128"/>
              </a:defRPr>
            </a:lvl1pPr>
            <a:lvl2pPr marL="4572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2pPr>
            <a:lvl3pPr marL="9144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3pPr>
            <a:lvl4pPr marL="13716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4pPr>
            <a:lvl5pPr marL="1828800" algn="l" defTabSz="457200" rtl="0" fontAlgn="base">
              <a:spcBef>
                <a:spcPct val="0"/>
              </a:spcBef>
              <a:spcAft>
                <a:spcPct val="0"/>
              </a:spcAft>
              <a:defRPr kern="1200">
                <a:solidFill>
                  <a:schemeClr val="tx1"/>
                </a:solidFill>
                <a:latin typeface="Arial" pitchFamily="-64" charset="0"/>
                <a:ea typeface="ＭＳ Ｐゴシック" pitchFamily="-64" charset="-128"/>
                <a:cs typeface="ＭＳ Ｐゴシック" pitchFamily="-64" charset="-128"/>
              </a:defRPr>
            </a:lvl5pPr>
            <a:lvl6pPr marL="22860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6pPr>
            <a:lvl7pPr marL="27432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7pPr>
            <a:lvl8pPr marL="32004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8pPr>
            <a:lvl9pPr marL="3657600" algn="l" defTabSz="457200" rtl="0" eaLnBrk="1" latinLnBrk="0" hangingPunct="1">
              <a:defRPr kern="1200">
                <a:solidFill>
                  <a:schemeClr val="tx1"/>
                </a:solidFill>
                <a:latin typeface="Arial" pitchFamily="-64" charset="0"/>
                <a:ea typeface="ＭＳ Ｐゴシック" pitchFamily="-64" charset="-128"/>
                <a:cs typeface="ＭＳ Ｐゴシック" pitchFamily="-64" charset="-128"/>
              </a:defRPr>
            </a:lvl9pPr>
          </a:lstStyle>
          <a:p>
            <a:endParaRPr lang="en-US" sz="1400" dirty="0"/>
          </a:p>
        </p:txBody>
      </p:sp>
      <p:sp>
        <p:nvSpPr>
          <p:cNvPr id="13" name="Slide Number Placeholder 22"/>
          <p:cNvSpPr>
            <a:spLocks noGrp="1"/>
          </p:cNvSpPr>
          <p:nvPr>
            <p:ph type="sldNum" sz="quarter" idx="4"/>
          </p:nvPr>
        </p:nvSpPr>
        <p:spPr>
          <a:xfrm>
            <a:off x="8110728"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7C9B81F-C347-4BEF-BFDF-29C42F48304A}" type="datetimeFigureOut">
              <a:rPr lang="en-US" smtClean="0"/>
              <a:pPr/>
              <a:t>2/21/2013</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2D86A998-937C-C345-9749-9154D609CA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sp>
        <p:nvSpPr>
          <p:cNvPr id="5" name="TextBox 4"/>
          <p:cNvSpPr txBox="1"/>
          <p:nvPr userDrawn="1"/>
        </p:nvSpPr>
        <p:spPr>
          <a:xfrm>
            <a:off x="857250" y="3071813"/>
            <a:ext cx="185738" cy="369887"/>
          </a:xfrm>
          <a:prstGeom prst="rect">
            <a:avLst/>
          </a:prstGeom>
          <a:noFill/>
        </p:spPr>
        <p:txBody>
          <a:bodyPr wrap="none">
            <a:prstTxWarp prst="textNoShape">
              <a:avLst/>
            </a:prstTxWarp>
            <a:spAutoFit/>
          </a:bodyPr>
          <a:lstStyle/>
          <a:p>
            <a:endParaRPr lang="en-US" dirty="0">
              <a:latin typeface="Calibri" pitchFamily="-64" charset="0"/>
            </a:endParaRPr>
          </a:p>
        </p:txBody>
      </p:sp>
      <p:sp>
        <p:nvSpPr>
          <p:cNvPr id="2" name="Title 1"/>
          <p:cNvSpPr>
            <a:spLocks noGrp="1"/>
          </p:cNvSpPr>
          <p:nvPr>
            <p:ph type="ctrTitle"/>
          </p:nvPr>
        </p:nvSpPr>
        <p:spPr>
          <a:xfrm>
            <a:off x="759560" y="2054931"/>
            <a:ext cx="6704967" cy="1508924"/>
          </a:xfrm>
          <a:prstGeom prst="rect">
            <a:avLst/>
          </a:prstGeom>
        </p:spPr>
        <p:txBody>
          <a:bodyPr anchor="ctr">
            <a:noAutofit/>
          </a:bodyPr>
          <a:lstStyle>
            <a:lvl1pPr algn="l">
              <a:defRPr kumimoji="0" lang="en-US" sz="4600" b="0" i="0" u="none" strike="noStrike" kern="0" cap="none" spc="0" normalizeH="0" baseline="0" noProof="0" smtClean="0">
                <a:ln>
                  <a:noFill/>
                </a:ln>
                <a:solidFill>
                  <a:schemeClr val="tx1"/>
                </a:solidFill>
                <a:effectLst/>
                <a:uLnTx/>
                <a:uFillTx/>
                <a:latin typeface="Arial"/>
                <a:ea typeface="ヒラギノ角ゴ Pro W3" charset="-128"/>
                <a:cs typeface="Arial"/>
              </a:defRPr>
            </a:lvl1pPr>
          </a:lstStyle>
          <a:p>
            <a:r>
              <a:rPr lang="en-US" smtClean="0"/>
              <a:t>Click to edit Master title style</a:t>
            </a:r>
            <a:endParaRPr lang="en-US" dirty="0"/>
          </a:p>
        </p:txBody>
      </p:sp>
      <p:pic>
        <p:nvPicPr>
          <p:cNvPr id="11" name="Picture 10" descr="AICPA Web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57" y="6599238"/>
            <a:ext cx="660849" cy="222250"/>
          </a:xfrm>
          <a:prstGeom prst="rect">
            <a:avLst/>
          </a:prstGeom>
        </p:spPr>
      </p:pic>
      <p:sp>
        <p:nvSpPr>
          <p:cNvPr id="7" name="Slide Number Placeholder 22"/>
          <p:cNvSpPr>
            <a:spLocks noGrp="1"/>
          </p:cNvSpPr>
          <p:nvPr>
            <p:ph type="sldNum" sz="quarter" idx="4"/>
          </p:nvPr>
        </p:nvSpPr>
        <p:spPr>
          <a:xfrm>
            <a:off x="8110728"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Title 1"/>
          <p:cNvSpPr>
            <a:spLocks noGrp="1"/>
          </p:cNvSpPr>
          <p:nvPr>
            <p:ph type="title"/>
          </p:nvPr>
        </p:nvSpPr>
        <p:spPr>
          <a:xfrm>
            <a:off x="508680" y="353786"/>
            <a:ext cx="8178120" cy="901011"/>
          </a:xfrm>
          <a:prstGeom prst="rect">
            <a:avLst/>
          </a:prstGeom>
        </p:spPr>
        <p:txBody>
          <a:bodyPr anchor="ctr">
            <a:normAutofit/>
          </a:bodyPr>
          <a:lstStyle>
            <a:lvl1pPr algn="l">
              <a:defRPr sz="3200" b="1"/>
            </a:lvl1pPr>
          </a:lstStyle>
          <a:p>
            <a:r>
              <a:rPr lang="en-US" smtClean="0"/>
              <a:t>Click to edit Master title style</a:t>
            </a:r>
            <a:endParaRPr lang="en-US" dirty="0"/>
          </a:p>
        </p:txBody>
      </p:sp>
      <p:sp>
        <p:nvSpPr>
          <p:cNvPr id="7" name="Content Placeholder 2"/>
          <p:cNvSpPr>
            <a:spLocks noGrp="1"/>
          </p:cNvSpPr>
          <p:nvPr>
            <p:ph idx="1"/>
          </p:nvPr>
        </p:nvSpPr>
        <p:spPr>
          <a:xfrm>
            <a:off x="508680" y="1500323"/>
            <a:ext cx="8178120" cy="4766661"/>
          </a:xfrm>
          <a:prstGeom prst="rect">
            <a:avLst/>
          </a:prstGeom>
        </p:spPr>
        <p:txBody>
          <a:bodyPr/>
          <a:lstStyle>
            <a:lvl1pPr>
              <a:buClr>
                <a:schemeClr val="accent2"/>
              </a:buClr>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descr="AICPA Web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57" y="6599238"/>
            <a:ext cx="660849" cy="222250"/>
          </a:xfrm>
          <a:prstGeom prst="rect">
            <a:avLst/>
          </a:prstGeom>
        </p:spPr>
      </p:pic>
      <p:sp>
        <p:nvSpPr>
          <p:cNvPr id="14" name="Slide Number Placeholder 22"/>
          <p:cNvSpPr>
            <a:spLocks noGrp="1"/>
          </p:cNvSpPr>
          <p:nvPr>
            <p:ph type="sldNum" sz="quarter" idx="4"/>
          </p:nvPr>
        </p:nvSpPr>
        <p:spPr>
          <a:xfrm>
            <a:off x="8110728"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505580" y="1494846"/>
            <a:ext cx="4063320" cy="4855496"/>
          </a:xfrm>
          <a:prstGeom prst="rect">
            <a:avLst/>
          </a:prstGeom>
        </p:spPr>
        <p:txBody>
          <a:bodyPr/>
          <a:lstStyle>
            <a:lvl1pPr>
              <a:buClr>
                <a:schemeClr val="accent2"/>
              </a:buClr>
              <a:defRPr sz="2400">
                <a:solidFill>
                  <a:schemeClr val="accent1"/>
                </a:solidFill>
              </a:defRPr>
            </a:lvl1pPr>
            <a:lvl2pPr>
              <a:defRPr sz="2000">
                <a:solidFill>
                  <a:schemeClr val="tx1"/>
                </a:solidFill>
              </a:defRPr>
            </a:lvl2pPr>
            <a:lvl3pPr>
              <a:defRPr sz="2000">
                <a:solidFill>
                  <a:schemeClr val="tx1"/>
                </a:solidFill>
              </a:defRPr>
            </a:lvl3pPr>
            <a:lvl4pPr>
              <a:defRPr sz="2000">
                <a:solidFill>
                  <a:schemeClr val="tx1"/>
                </a:solidFill>
              </a:defRPr>
            </a:lvl4pPr>
            <a:lvl5pPr>
              <a:defRPr sz="20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3"/>
          <p:cNvSpPr>
            <a:spLocks noGrp="1"/>
          </p:cNvSpPr>
          <p:nvPr>
            <p:ph sz="half" idx="2"/>
          </p:nvPr>
        </p:nvSpPr>
        <p:spPr>
          <a:xfrm>
            <a:off x="4594302" y="1494846"/>
            <a:ext cx="4063320" cy="4855496"/>
          </a:xfrm>
          <a:prstGeom prst="rect">
            <a:avLst/>
          </a:prstGeom>
        </p:spPr>
        <p:txBody>
          <a:bodyPr/>
          <a:lstStyle>
            <a:lvl1pPr>
              <a:buClr>
                <a:schemeClr val="accent2"/>
              </a:buClr>
              <a:defRPr sz="2400">
                <a:solidFill>
                  <a:srgbClr val="005BBF"/>
                </a:solidFill>
              </a:defRPr>
            </a:lvl1pPr>
            <a:lvl2pPr>
              <a:defRPr sz="2000">
                <a:solidFill>
                  <a:srgbClr val="000000"/>
                </a:solidFill>
              </a:defRPr>
            </a:lvl2pPr>
            <a:lvl3pPr>
              <a:defRPr sz="2000">
                <a:solidFill>
                  <a:srgbClr val="000000"/>
                </a:solidFill>
              </a:defRPr>
            </a:lvl3pPr>
            <a:lvl4pPr>
              <a:defRPr sz="2000">
                <a:solidFill>
                  <a:srgbClr val="000000"/>
                </a:solidFill>
              </a:defRPr>
            </a:lvl4pPr>
            <a:lvl5pPr>
              <a:defRPr sz="2000">
                <a:solidFill>
                  <a:srgbClr val="0000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508680" y="353786"/>
            <a:ext cx="8178120" cy="901011"/>
          </a:xfrm>
          <a:prstGeom prst="rect">
            <a:avLst/>
          </a:prstGeom>
        </p:spPr>
        <p:txBody>
          <a:bodyPr anchor="ctr">
            <a:normAutofit/>
          </a:bodyPr>
          <a:lstStyle>
            <a:lvl1pPr algn="l">
              <a:defRPr sz="3200" b="1"/>
            </a:lvl1pPr>
          </a:lstStyle>
          <a:p>
            <a:r>
              <a:rPr lang="en-US" smtClean="0"/>
              <a:t>Click to edit Master title style</a:t>
            </a:r>
            <a:endParaRPr lang="en-US" dirty="0"/>
          </a:p>
        </p:txBody>
      </p:sp>
      <p:pic>
        <p:nvPicPr>
          <p:cNvPr id="13" name="Picture 12" descr="AICPA Web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57" y="6599238"/>
            <a:ext cx="660849" cy="222250"/>
          </a:xfrm>
          <a:prstGeom prst="rect">
            <a:avLst/>
          </a:prstGeom>
        </p:spPr>
      </p:pic>
      <p:sp>
        <p:nvSpPr>
          <p:cNvPr id="11" name="Slide Number Placeholder 22"/>
          <p:cNvSpPr>
            <a:spLocks noGrp="1"/>
          </p:cNvSpPr>
          <p:nvPr>
            <p:ph type="sldNum" sz="quarter" idx="4"/>
          </p:nvPr>
        </p:nvSpPr>
        <p:spPr>
          <a:xfrm>
            <a:off x="8138160"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9" name="Picture 8" descr="AICPA Web_w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57" y="6599238"/>
            <a:ext cx="660849" cy="222250"/>
          </a:xfrm>
          <a:prstGeom prst="rect">
            <a:avLst/>
          </a:prstGeom>
        </p:spPr>
      </p:pic>
      <p:sp>
        <p:nvSpPr>
          <p:cNvPr id="11" name="Slide Number Placeholder 22"/>
          <p:cNvSpPr>
            <a:spLocks noGrp="1"/>
          </p:cNvSpPr>
          <p:nvPr>
            <p:ph type="sldNum" sz="quarter" idx="4"/>
          </p:nvPr>
        </p:nvSpPr>
        <p:spPr>
          <a:xfrm>
            <a:off x="8110728"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7C9B81F-C347-4BEF-BFDF-29C42F48304A}" type="datetimeFigureOut">
              <a:rPr lang="en-US" smtClean="0"/>
              <a:pPr/>
              <a:t>2/21/2013</a:t>
            </a:fld>
            <a:endParaRPr lang="en-US" dirty="0">
              <a:solidFill>
                <a:schemeClr val="tx2">
                  <a:shade val="90000"/>
                </a:schemeClr>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hade val="90000"/>
                </a:schemeClr>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33186" y="6199632"/>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10728" y="6199632"/>
            <a:ext cx="609600" cy="521208"/>
          </a:xfrm>
          <a:prstGeom prst="rect">
            <a:avLst/>
          </a:prstGeom>
        </p:spPr>
        <p:txBody>
          <a:bodyPr vert="horz" anchor="ctr"/>
          <a:lstStyle>
            <a:lvl1pPr algn="ctr" eaLnBrk="1" latinLnBrk="0" hangingPunct="1">
              <a:defRPr kumimoji="0" sz="1400" b="1">
                <a:solidFill>
                  <a:srgbClr val="FFFFFF"/>
                </a:solidFill>
              </a:defRPr>
            </a:lvl1pPr>
          </a:lstStyle>
          <a:p>
            <a:fld id="{2D86A998-937C-C345-9749-9154D609CA6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23" r:id="rId4"/>
    <p:sldLayoutId id="2147483856" r:id="rId5"/>
    <p:sldLayoutId id="2147483857" r:id="rId6"/>
    <p:sldLayoutId id="2147483858" r:id="rId7"/>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GASB’s New Pension Statements</a:t>
            </a:r>
            <a:endParaRPr lang="en-US" dirty="0"/>
          </a:p>
        </p:txBody>
      </p:sp>
      <p:sp>
        <p:nvSpPr>
          <p:cNvPr id="7" name="Subtitle 6"/>
          <p:cNvSpPr>
            <a:spLocks noGrp="1"/>
          </p:cNvSpPr>
          <p:nvPr>
            <p:ph type="subTitle" idx="1"/>
          </p:nvPr>
        </p:nvSpPr>
        <p:spPr/>
        <p:txBody>
          <a:bodyPr/>
          <a:lstStyle/>
          <a:p>
            <a:pPr>
              <a:spcBef>
                <a:spcPts val="0"/>
              </a:spcBef>
            </a:pPr>
            <a:r>
              <a:rPr lang="en-US" sz="1400" dirty="0" smtClean="0">
                <a:latin typeface="Arial" pitchFamily="-64" charset="0"/>
                <a:ea typeface="ＭＳ Ｐゴシック" pitchFamily="-64" charset="-128"/>
              </a:rPr>
              <a:t>California Society of Municipal Finance Officers</a:t>
            </a:r>
          </a:p>
          <a:p>
            <a:pPr>
              <a:spcBef>
                <a:spcPts val="0"/>
              </a:spcBef>
            </a:pPr>
            <a:r>
              <a:rPr lang="en-US" sz="1400" dirty="0" smtClean="0">
                <a:latin typeface="Arial" pitchFamily="-64" charset="0"/>
                <a:ea typeface="ＭＳ Ｐゴシック" pitchFamily="-64" charset="-128"/>
              </a:rPr>
              <a:t>February 21, 2013</a:t>
            </a:r>
          </a:p>
          <a:p>
            <a:pPr>
              <a:spcBef>
                <a:spcPts val="0"/>
              </a:spcBef>
            </a:pPr>
            <a:endParaRPr lang="en-US" sz="1600" dirty="0" smtClean="0">
              <a:latin typeface="Arial" pitchFamily="-64" charset="0"/>
              <a:ea typeface="ＭＳ Ｐゴシック" pitchFamily="-64" charset="-128"/>
            </a:endParaRPr>
          </a:p>
          <a:p>
            <a:r>
              <a:rPr lang="en-US" sz="1400" dirty="0" smtClean="0">
                <a:latin typeface="Arial" pitchFamily="-64" charset="0"/>
                <a:ea typeface="ＭＳ Ｐゴシック" pitchFamily="-64" charset="-128"/>
              </a:rPr>
              <a:t>Michelle Czerkawski, GASB Project Manager</a:t>
            </a:r>
          </a:p>
          <a:p>
            <a:endParaRPr lang="en-US" dirty="0"/>
          </a:p>
        </p:txBody>
      </p:sp>
      <p:sp>
        <p:nvSpPr>
          <p:cNvPr id="5" name="TextBox 4"/>
          <p:cNvSpPr txBox="1"/>
          <p:nvPr/>
        </p:nvSpPr>
        <p:spPr>
          <a:xfrm>
            <a:off x="1831428" y="397133"/>
            <a:ext cx="7007772" cy="461665"/>
          </a:xfrm>
          <a:prstGeom prst="rect">
            <a:avLst/>
          </a:prstGeom>
          <a:noFill/>
          <a:ln>
            <a:solidFill>
              <a:schemeClr val="accent1"/>
            </a:solidFill>
          </a:ln>
        </p:spPr>
        <p:txBody>
          <a:bodyPr wrap="square" rtlCol="0" anchor="ctr">
            <a:spAutoFit/>
          </a:bodyPr>
          <a:lstStyle/>
          <a:p>
            <a:pPr algn="ctr"/>
            <a:r>
              <a:rPr lang="en-US" sz="1200" dirty="0" smtClean="0">
                <a:solidFill>
                  <a:schemeClr val="tx2"/>
                </a:solidFill>
              </a:rPr>
              <a:t>The views expressed in this presentation are those of the speaker. </a:t>
            </a:r>
          </a:p>
          <a:p>
            <a:pPr algn="ctr"/>
            <a:r>
              <a:rPr lang="en-US" sz="1200" dirty="0" smtClean="0">
                <a:solidFill>
                  <a:schemeClr val="tx2"/>
                </a:solidFill>
              </a:rPr>
              <a:t>Official positions of the GASB are determined only after extensive due process and deliberation.</a:t>
            </a:r>
            <a:endParaRPr lang="en-US" sz="12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Measurement—projection</a:t>
            </a:r>
            <a:endParaRPr lang="en-US" dirty="0"/>
          </a:p>
        </p:txBody>
      </p:sp>
      <p:sp>
        <p:nvSpPr>
          <p:cNvPr id="3" name="Content Placeholder 2"/>
          <p:cNvSpPr>
            <a:spLocks noGrp="1"/>
          </p:cNvSpPr>
          <p:nvPr>
            <p:ph sz="quarter" idx="1"/>
          </p:nvPr>
        </p:nvSpPr>
        <p:spPr/>
        <p:txBody>
          <a:bodyPr/>
          <a:lstStyle/>
          <a:p>
            <a:r>
              <a:rPr lang="en-US" dirty="0" smtClean="0"/>
              <a:t>Benefit terms/agreements at measurement date</a:t>
            </a:r>
          </a:p>
          <a:p>
            <a:r>
              <a:rPr lang="en-US" dirty="0" smtClean="0"/>
              <a:t>Current active and inactive employees</a:t>
            </a:r>
          </a:p>
          <a:p>
            <a:r>
              <a:rPr lang="en-US" dirty="0" smtClean="0"/>
              <a:t>Incorporate expectations of:</a:t>
            </a:r>
          </a:p>
          <a:p>
            <a:pPr lvl="1"/>
            <a:r>
              <a:rPr lang="en-US" dirty="0" smtClean="0"/>
              <a:t>Salary changes</a:t>
            </a:r>
          </a:p>
          <a:p>
            <a:pPr lvl="1"/>
            <a:r>
              <a:rPr lang="en-US" dirty="0" smtClean="0"/>
              <a:t>Service credits</a:t>
            </a:r>
          </a:p>
          <a:p>
            <a:pPr lvl="1"/>
            <a:r>
              <a:rPr lang="en-US" dirty="0" smtClean="0"/>
              <a:t>Automatic postemployment benefit changes (including COLAs)</a:t>
            </a:r>
          </a:p>
          <a:p>
            <a:pPr lvl="1"/>
            <a:r>
              <a:rPr lang="en-US" dirty="0" smtClean="0"/>
              <a:t>Ad hoc postemployment benefit changes </a:t>
            </a:r>
            <a:r>
              <a:rPr lang="en-US" i="1" dirty="0" smtClean="0"/>
              <a:t>if substantively automatic</a:t>
            </a:r>
            <a:endParaRPr lang="en-US" dirty="0" smtClean="0"/>
          </a:p>
          <a:p>
            <a:endParaRPr lang="en-US" dirty="0" smtClean="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Measurement—discounting</a:t>
            </a:r>
            <a:endParaRPr lang="en-US" dirty="0"/>
          </a:p>
        </p:txBody>
      </p:sp>
      <p:sp>
        <p:nvSpPr>
          <p:cNvPr id="3" name="Content Placeholder 2"/>
          <p:cNvSpPr>
            <a:spLocks noGrp="1"/>
          </p:cNvSpPr>
          <p:nvPr>
            <p:ph sz="quarter" idx="1"/>
          </p:nvPr>
        </p:nvSpPr>
        <p:spPr/>
        <p:txBody>
          <a:bodyPr/>
          <a:lstStyle/>
          <a:p>
            <a:r>
              <a:rPr lang="en-US" dirty="0" smtClean="0"/>
              <a:t>Single discount rate</a:t>
            </a:r>
          </a:p>
          <a:p>
            <a:pPr lvl="1"/>
            <a:r>
              <a:rPr lang="en-US" dirty="0" smtClean="0"/>
              <a:t>Reflects:</a:t>
            </a:r>
          </a:p>
          <a:p>
            <a:pPr lvl="2"/>
            <a:r>
              <a:rPr lang="en-US" dirty="0" smtClean="0"/>
              <a:t>LTeRoR on pension plan investments, to extent that plan net position:</a:t>
            </a:r>
          </a:p>
          <a:p>
            <a:pPr lvl="3"/>
            <a:r>
              <a:rPr lang="en-US" dirty="0" smtClean="0"/>
              <a:t>Projected to be sufficient to pay benefits</a:t>
            </a:r>
          </a:p>
          <a:p>
            <a:pPr lvl="3"/>
            <a:r>
              <a:rPr lang="en-US" dirty="0" smtClean="0"/>
              <a:t>Plan assets expected to be invested using a strategy to achieve that return</a:t>
            </a:r>
          </a:p>
          <a:p>
            <a:pPr lvl="2"/>
            <a:r>
              <a:rPr lang="en-US" dirty="0" smtClean="0"/>
              <a:t>Yield or index rate for 20-year, tax-exempt general obligation municipal bond rate to extent that conditions for LTeRoR not met</a:t>
            </a:r>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Discount rate—determining the single rate</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Compare projected benefit payments to plan’s projected fiduciary net position in each period</a:t>
            </a:r>
          </a:p>
          <a:p>
            <a:pPr lvl="1"/>
            <a:r>
              <a:rPr lang="en-US" dirty="0" smtClean="0"/>
              <a:t>Includes: </a:t>
            </a:r>
          </a:p>
          <a:p>
            <a:pPr lvl="2"/>
            <a:r>
              <a:rPr lang="en-US" dirty="0" smtClean="0"/>
              <a:t>Employer contributions for current and former employees</a:t>
            </a:r>
          </a:p>
          <a:p>
            <a:pPr lvl="2"/>
            <a:r>
              <a:rPr lang="en-US" dirty="0" smtClean="0"/>
              <a:t>Contributions from current employees</a:t>
            </a:r>
          </a:p>
          <a:p>
            <a:pPr lvl="2"/>
            <a:r>
              <a:rPr lang="en-US" dirty="0" smtClean="0"/>
              <a:t>Projected earnings on plan investments</a:t>
            </a:r>
          </a:p>
          <a:p>
            <a:pPr lvl="2"/>
            <a:r>
              <a:rPr lang="en-US" dirty="0" smtClean="0"/>
              <a:t>Projected benefit payments and administrative expenses</a:t>
            </a:r>
          </a:p>
          <a:p>
            <a:pPr lvl="1"/>
            <a:r>
              <a:rPr lang="en-US" dirty="0" smtClean="0"/>
              <a:t>Does not include:</a:t>
            </a:r>
          </a:p>
          <a:p>
            <a:pPr lvl="2"/>
            <a:r>
              <a:rPr lang="en-US" dirty="0" smtClean="0"/>
              <a:t>Employer contributions for service costs of future employees </a:t>
            </a:r>
          </a:p>
          <a:p>
            <a:pPr lvl="2"/>
            <a:r>
              <a:rPr lang="en-US" dirty="0" smtClean="0"/>
              <a:t>Contributions of future employees, unless expected to exceed their own service cost</a:t>
            </a:r>
          </a:p>
          <a:p>
            <a:r>
              <a:rPr lang="en-US" dirty="0" smtClean="0"/>
              <a:t>Apply relevant rate to each period’s projected benefit payments</a:t>
            </a:r>
          </a:p>
          <a:p>
            <a:r>
              <a:rPr lang="en-US" dirty="0" smtClean="0"/>
              <a:t>Total the present values of all projected benefit payments</a:t>
            </a:r>
          </a:p>
          <a:p>
            <a:r>
              <a:rPr lang="en-US" dirty="0" smtClean="0"/>
              <a:t>Calculate single discount rate that results in same present value (if applied to all projected benefit payments) as use of the two rates</a:t>
            </a:r>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Measurement—attribution</a:t>
            </a:r>
            <a:endParaRPr lang="en-US" dirty="0"/>
          </a:p>
        </p:txBody>
      </p:sp>
      <p:sp>
        <p:nvSpPr>
          <p:cNvPr id="3" name="Content Placeholder 2"/>
          <p:cNvSpPr>
            <a:spLocks noGrp="1"/>
          </p:cNvSpPr>
          <p:nvPr>
            <p:ph sz="quarter" idx="1"/>
          </p:nvPr>
        </p:nvSpPr>
        <p:spPr/>
        <p:txBody>
          <a:bodyPr/>
          <a:lstStyle/>
          <a:p>
            <a:r>
              <a:rPr lang="en-US" dirty="0" smtClean="0"/>
              <a:t>Single method</a:t>
            </a:r>
          </a:p>
          <a:p>
            <a:pPr lvl="1"/>
            <a:r>
              <a:rPr lang="en-US" dirty="0" smtClean="0"/>
              <a:t>Entry age actuarial cost method</a:t>
            </a:r>
          </a:p>
          <a:p>
            <a:pPr lvl="1"/>
            <a:r>
              <a:rPr lang="en-US" dirty="0" smtClean="0"/>
              <a:t>Level percentage of pay</a:t>
            </a:r>
          </a:p>
          <a:p>
            <a:r>
              <a:rPr lang="en-US" dirty="0" smtClean="0"/>
              <a:t>Individually applied</a:t>
            </a:r>
          </a:p>
          <a:p>
            <a:r>
              <a:rPr lang="en-US" dirty="0" smtClean="0"/>
              <a:t>Beginning = 1</a:t>
            </a:r>
            <a:r>
              <a:rPr lang="en-US" baseline="30000" dirty="0" smtClean="0"/>
              <a:t>st</a:t>
            </a:r>
            <a:r>
              <a:rPr lang="en-US" dirty="0" smtClean="0"/>
              <a:t> period of benefit accrual</a:t>
            </a:r>
          </a:p>
          <a:p>
            <a:r>
              <a:rPr lang="en-US" dirty="0" smtClean="0"/>
              <a:t>Ending = Expected retirement</a:t>
            </a:r>
          </a:p>
          <a:p>
            <a:pPr lvl="1"/>
            <a:r>
              <a:rPr lang="en-US" dirty="0" smtClean="0"/>
              <a:t>DROPs—entry date into DROP = retirement date</a:t>
            </a:r>
          </a:p>
          <a:p>
            <a:r>
              <a:rPr lang="en-US" dirty="0" smtClean="0"/>
              <a:t>Same benefit terms to determine service cost as to determine actuarial present value of projected benefit payments</a:t>
            </a:r>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NPL</a:t>
            </a:r>
            <a:endParaRPr lang="en-US" dirty="0"/>
          </a:p>
        </p:txBody>
      </p:sp>
      <p:sp>
        <p:nvSpPr>
          <p:cNvPr id="3" name="Content Placeholder 2"/>
          <p:cNvSpPr>
            <a:spLocks noGrp="1"/>
          </p:cNvSpPr>
          <p:nvPr>
            <p:ph sz="quarter" idx="1"/>
          </p:nvPr>
        </p:nvSpPr>
        <p:spPr/>
        <p:txBody>
          <a:bodyPr/>
          <a:lstStyle/>
          <a:p>
            <a:pPr lvl="1">
              <a:buNone/>
            </a:pPr>
            <a:endParaRPr lang="en-US" sz="200" dirty="0" smtClean="0"/>
          </a:p>
          <a:p>
            <a:r>
              <a:rPr lang="en-US" dirty="0" smtClean="0"/>
              <a:t>Calculated from measurement date to measurement date (“measurement period”)</a:t>
            </a:r>
          </a:p>
          <a:p>
            <a:endParaRPr lang="en-US" dirty="0" smtClean="0"/>
          </a:p>
          <a:p>
            <a:pPr lvl="1">
              <a:buNone/>
            </a:pPr>
            <a:r>
              <a:rPr lang="en-US" b="1" dirty="0" smtClean="0">
                <a:solidFill>
                  <a:schemeClr val="accent2"/>
                </a:solidFill>
              </a:rPr>
              <a:t>	 NPL recognized in current reporting period</a:t>
            </a:r>
          </a:p>
          <a:p>
            <a:pPr lvl="1">
              <a:buNone/>
            </a:pPr>
            <a:r>
              <a:rPr lang="en-US" b="1" dirty="0" smtClean="0">
                <a:solidFill>
                  <a:schemeClr val="accent2"/>
                </a:solidFill>
              </a:rPr>
              <a:t>	</a:t>
            </a:r>
            <a:r>
              <a:rPr lang="en-US" b="1" u="sng" dirty="0" smtClean="0">
                <a:solidFill>
                  <a:schemeClr val="accent2"/>
                </a:solidFill>
              </a:rPr>
              <a:t>(NPL recognized in prior reporting period) </a:t>
            </a:r>
            <a:r>
              <a:rPr lang="en-US" b="1" u="sng" dirty="0" smtClean="0">
                <a:solidFill>
                  <a:schemeClr val="accent2"/>
                </a:solidFill>
                <a:uFill>
                  <a:solidFill>
                    <a:schemeClr val="accent2"/>
                  </a:solidFill>
                </a:uFill>
              </a:rPr>
              <a:t> </a:t>
            </a:r>
          </a:p>
          <a:p>
            <a:pPr lvl="1">
              <a:buNone/>
            </a:pPr>
            <a:r>
              <a:rPr lang="en-US" b="1" dirty="0" smtClean="0">
                <a:solidFill>
                  <a:schemeClr val="accent2"/>
                </a:solidFill>
              </a:rPr>
              <a:t>	</a:t>
            </a:r>
            <a:r>
              <a:rPr lang="en-US" b="1" u="dbl" dirty="0" smtClean="0">
                <a:solidFill>
                  <a:schemeClr val="accent2"/>
                </a:solidFill>
              </a:rPr>
              <a:t> Change in NPL for current reporting period</a:t>
            </a:r>
          </a:p>
          <a:p>
            <a:pPr marL="274320" lvl="1">
              <a:spcBef>
                <a:spcPts val="600"/>
              </a:spcBef>
              <a:buSzPct val="70000"/>
              <a:buFont typeface="Wingdings"/>
              <a:buChar char=""/>
            </a:pPr>
            <a:endParaRPr lang="en-US" dirty="0" smtClean="0"/>
          </a:p>
          <a:p>
            <a:pPr marL="274320" lvl="1">
              <a:spcBef>
                <a:spcPts val="600"/>
              </a:spcBef>
              <a:buSzPct val="70000"/>
              <a:buFont typeface="Wingdings"/>
              <a:buChar char=""/>
            </a:pPr>
            <a:r>
              <a:rPr lang="en-US" dirty="0" smtClean="0"/>
              <a:t>Examples: service cost, interest on TPL, earnings on pension plan investments, benefit payments, contributions, effects of benefit changes, effects of assumption changes</a:t>
            </a:r>
          </a:p>
          <a:p>
            <a:endParaRPr lang="en-US" b="1" u="dbl" dirty="0" smtClean="0">
              <a:solidFill>
                <a:schemeClr val="accent2"/>
              </a:solidFill>
            </a:endParaRPr>
          </a:p>
          <a:p>
            <a:pPr>
              <a:buNone/>
            </a:pPr>
            <a:endParaRPr lang="en-US" dirty="0" smtClean="0"/>
          </a:p>
          <a:p>
            <a:endParaRPr lang="en-US" dirty="0" smtClean="0"/>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NPL</a:t>
            </a:r>
            <a:endParaRPr lang="en-US" dirty="0"/>
          </a:p>
        </p:txBody>
      </p:sp>
      <p:sp>
        <p:nvSpPr>
          <p:cNvPr id="3" name="Content Placeholder 2"/>
          <p:cNvSpPr>
            <a:spLocks noGrp="1"/>
          </p:cNvSpPr>
          <p:nvPr>
            <p:ph sz="quarter" idx="1"/>
          </p:nvPr>
        </p:nvSpPr>
        <p:spPr/>
        <p:txBody>
          <a:bodyPr/>
          <a:lstStyle/>
          <a:p>
            <a:r>
              <a:rPr lang="en-US" dirty="0" smtClean="0"/>
              <a:t>Recognize most changes as expense in full in reporting period of change </a:t>
            </a:r>
          </a:p>
          <a:p>
            <a:r>
              <a:rPr lang="en-US" dirty="0" smtClean="0"/>
              <a:t>Exceptions:</a:t>
            </a:r>
          </a:p>
          <a:p>
            <a:pPr lvl="1"/>
            <a:r>
              <a:rPr lang="en-US" dirty="0" smtClean="0"/>
              <a:t>Differences between expected and actual experience (TPL)</a:t>
            </a:r>
          </a:p>
          <a:p>
            <a:pPr lvl="1"/>
            <a:r>
              <a:rPr lang="en-US" dirty="0" smtClean="0"/>
              <a:t>Changes of assumptions (TPL)</a:t>
            </a:r>
          </a:p>
          <a:p>
            <a:pPr lvl="1"/>
            <a:r>
              <a:rPr lang="en-US" dirty="0" smtClean="0"/>
              <a:t>Difference between projected and actual earnings on pension plan investments	</a:t>
            </a:r>
          </a:p>
          <a:p>
            <a:pPr lvl="1"/>
            <a:r>
              <a:rPr lang="en-US" dirty="0" smtClean="0"/>
              <a:t>Employer contributions</a:t>
            </a:r>
          </a:p>
          <a:p>
            <a:endParaRPr lang="en-US" dirty="0" smtClean="0"/>
          </a:p>
          <a:p>
            <a:endParaRPr lang="en-US" dirty="0" smtClean="0"/>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NPL—TPL exceptions</a:t>
            </a:r>
            <a:endParaRPr lang="en-US" dirty="0"/>
          </a:p>
        </p:txBody>
      </p:sp>
      <p:sp>
        <p:nvSpPr>
          <p:cNvPr id="3" name="Content Placeholder 2"/>
          <p:cNvSpPr>
            <a:spLocks noGrp="1"/>
          </p:cNvSpPr>
          <p:nvPr>
            <p:ph sz="quarter" idx="1"/>
          </p:nvPr>
        </p:nvSpPr>
        <p:spPr/>
        <p:txBody>
          <a:bodyPr/>
          <a:lstStyle/>
          <a:p>
            <a:r>
              <a:rPr lang="en-US" dirty="0" smtClean="0"/>
              <a:t>Expense recognized in current and future periods</a:t>
            </a:r>
          </a:p>
          <a:p>
            <a:pPr lvl="1"/>
            <a:r>
              <a:rPr lang="en-US" dirty="0" smtClean="0"/>
              <a:t>Systematic and rational method</a:t>
            </a:r>
          </a:p>
          <a:p>
            <a:pPr lvl="1"/>
            <a:r>
              <a:rPr lang="en-US" dirty="0" smtClean="0"/>
              <a:t>Closed period</a:t>
            </a:r>
          </a:p>
          <a:p>
            <a:pPr lvl="1"/>
            <a:r>
              <a:rPr lang="en-US" dirty="0" smtClean="0"/>
              <a:t>Average of expected remaining service lives of all employees (active and inactive, including retirees)</a:t>
            </a:r>
          </a:p>
          <a:p>
            <a:r>
              <a:rPr lang="en-US" dirty="0" smtClean="0"/>
              <a:t>Portion not recognized in expense = deferred outflow of resources/deferred inflow of resources related to pensions</a:t>
            </a:r>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Changes in NPL—investment earnings exception</a:t>
            </a:r>
            <a:endParaRPr lang="en-US" dirty="0"/>
          </a:p>
        </p:txBody>
      </p:sp>
      <p:sp>
        <p:nvSpPr>
          <p:cNvPr id="5" name="Content Placeholder 4"/>
          <p:cNvSpPr>
            <a:spLocks noGrp="1"/>
          </p:cNvSpPr>
          <p:nvPr>
            <p:ph sz="quarter" idx="1"/>
          </p:nvPr>
        </p:nvSpPr>
        <p:spPr/>
        <p:txBody>
          <a:bodyPr/>
          <a:lstStyle/>
          <a:p>
            <a:r>
              <a:rPr lang="en-US" dirty="0" smtClean="0"/>
              <a:t>Expense recognized in current and future periods</a:t>
            </a:r>
          </a:p>
          <a:p>
            <a:pPr lvl="1"/>
            <a:r>
              <a:rPr lang="en-US" dirty="0" smtClean="0"/>
              <a:t>Systematic and rational method</a:t>
            </a:r>
          </a:p>
          <a:p>
            <a:pPr lvl="1"/>
            <a:r>
              <a:rPr lang="en-US" dirty="0" smtClean="0"/>
              <a:t>Closed, 5-year period</a:t>
            </a:r>
          </a:p>
          <a:p>
            <a:r>
              <a:rPr lang="en-US" dirty="0" smtClean="0"/>
              <a:t>Portion not recognized in expense = deferred outflow of resources/deferred inflow of resources related to pensions</a:t>
            </a:r>
          </a:p>
          <a:p>
            <a:r>
              <a:rPr lang="en-US" dirty="0" smtClean="0"/>
              <a:t>Report </a:t>
            </a:r>
            <a:r>
              <a:rPr lang="en-US" u="sng" dirty="0" smtClean="0"/>
              <a:t>net </a:t>
            </a:r>
            <a:r>
              <a:rPr lang="en-US" dirty="0" smtClean="0"/>
              <a:t>deferred outflow of resources/deferred inflow of resources from this source</a:t>
            </a:r>
          </a:p>
          <a:p>
            <a:pPr lvl="1"/>
            <a:endParaRPr lang="en-US" dirty="0" smtClean="0"/>
          </a:p>
          <a:p>
            <a:endParaRPr lang="en-US" dirty="0"/>
          </a:p>
        </p:txBody>
      </p:sp>
      <p:sp>
        <p:nvSpPr>
          <p:cNvPr id="6" name="Slide Number Placeholder 5"/>
          <p:cNvSpPr>
            <a:spLocks noGrp="1"/>
          </p:cNvSpPr>
          <p:nvPr>
            <p:ph type="sldNum" sz="quarter" idx="4"/>
          </p:nvPr>
        </p:nvSpPr>
        <p:spPr>
          <a:xfrm>
            <a:off x="8106987" y="6210023"/>
            <a:ext cx="609600" cy="521208"/>
          </a:xfrm>
        </p:spPr>
        <p:txBody>
          <a:bodyPr/>
          <a:lstStyle/>
          <a:p>
            <a:fld id="{B678A430-2B5E-9C4F-A94E-0139B75F11B5}"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Employer contributions</a:t>
            </a:r>
            <a:endParaRPr lang="en-US" dirty="0"/>
          </a:p>
        </p:txBody>
      </p:sp>
      <p:sp>
        <p:nvSpPr>
          <p:cNvPr id="3" name="Content Placeholder 2"/>
          <p:cNvSpPr>
            <a:spLocks noGrp="1"/>
          </p:cNvSpPr>
          <p:nvPr>
            <p:ph sz="quarter" idx="1"/>
          </p:nvPr>
        </p:nvSpPr>
        <p:spPr/>
        <p:txBody>
          <a:bodyPr/>
          <a:lstStyle/>
          <a:p>
            <a:r>
              <a:rPr lang="en-US" dirty="0" smtClean="0"/>
              <a:t>During the measurement period</a:t>
            </a:r>
          </a:p>
          <a:p>
            <a:pPr lvl="1"/>
            <a:r>
              <a:rPr lang="en-US" dirty="0" smtClean="0"/>
              <a:t>Directly reduce NPL (no expense impact)</a:t>
            </a:r>
          </a:p>
          <a:p>
            <a:r>
              <a:rPr lang="en-US" dirty="0" smtClean="0"/>
              <a:t>Subsequent to measurement date</a:t>
            </a:r>
          </a:p>
          <a:p>
            <a:pPr lvl="1"/>
            <a:r>
              <a:rPr lang="en-US" dirty="0" smtClean="0"/>
              <a:t>Deferred outflow of resources related to pensions</a:t>
            </a:r>
          </a:p>
          <a:p>
            <a:pPr lvl="1"/>
            <a:r>
              <a:rPr lang="en-US" dirty="0" smtClean="0"/>
              <a:t>Directly reduce NPL in next reporting period (no expense impact)</a:t>
            </a:r>
          </a:p>
          <a:p>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NPL: Note disclosures—employers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Descriptive information</a:t>
            </a:r>
          </a:p>
          <a:p>
            <a:pPr lvl="1"/>
            <a:r>
              <a:rPr lang="en-US" dirty="0" smtClean="0"/>
              <a:t>Type of plan, identification of administrator</a:t>
            </a:r>
          </a:p>
          <a:p>
            <a:pPr lvl="1"/>
            <a:r>
              <a:rPr lang="en-US" dirty="0" smtClean="0"/>
              <a:t>Benefit terms—types of benefits, key elements of benefit formula, classes of employees covered, legal authority</a:t>
            </a:r>
          </a:p>
          <a:p>
            <a:pPr lvl="1"/>
            <a:r>
              <a:rPr lang="en-US" dirty="0" smtClean="0"/>
              <a:t>Contributions—basis, authority, rates ($ or % of pay), contributions in reporting period</a:t>
            </a:r>
          </a:p>
          <a:p>
            <a:pPr lvl="1"/>
            <a:r>
              <a:rPr lang="en-US" dirty="0" smtClean="0"/>
              <a:t>Availability of plan report</a:t>
            </a:r>
          </a:p>
          <a:p>
            <a:r>
              <a:rPr lang="en-US" dirty="0" smtClean="0"/>
              <a:t>Significant assumptions/other inputs in TPL</a:t>
            </a:r>
          </a:p>
          <a:p>
            <a:pPr lvl="1"/>
            <a:r>
              <a:rPr lang="en-US" dirty="0" smtClean="0"/>
              <a:t>Inflation, salary changes, postemployment benefit changes, mortality assumptions, dates of experience studies</a:t>
            </a:r>
          </a:p>
          <a:p>
            <a:pPr lvl="1"/>
            <a:r>
              <a:rPr lang="en-US" dirty="0" smtClean="0"/>
              <a:t>Discount rate, plus</a:t>
            </a:r>
          </a:p>
          <a:p>
            <a:pPr lvl="2"/>
            <a:r>
              <a:rPr lang="en-US" dirty="0" smtClean="0"/>
              <a:t>LTeRoR &amp; how determined</a:t>
            </a:r>
          </a:p>
          <a:p>
            <a:pPr lvl="2"/>
            <a:r>
              <a:rPr lang="en-US" dirty="0" smtClean="0"/>
              <a:t>If applicable, municipal bond rate, assumptions re: cash flows, &amp; periods to which each rate applied</a:t>
            </a:r>
          </a:p>
          <a:p>
            <a:pPr lvl="2"/>
            <a:r>
              <a:rPr lang="en-US" dirty="0" smtClean="0"/>
              <a:t>Assumed asset allocation/expected real rates of return</a:t>
            </a:r>
          </a:p>
          <a:p>
            <a:pPr lvl="2"/>
            <a:r>
              <a:rPr lang="en-US" dirty="0" smtClean="0"/>
              <a:t>NPL at discount rate +/- 1%</a:t>
            </a:r>
            <a:endParaRPr lang="en-US" dirty="0"/>
          </a:p>
        </p:txBody>
      </p:sp>
      <p:sp>
        <p:nvSpPr>
          <p:cNvPr id="4" name="Slide Number Placeholder 3"/>
          <p:cNvSpPr>
            <a:spLocks noGrp="1"/>
          </p:cNvSpPr>
          <p:nvPr>
            <p:ph type="sldNum" sz="quarter" idx="4"/>
          </p:nvPr>
        </p:nvSpPr>
        <p:spPr/>
        <p:txBody>
          <a:bodyPr/>
          <a:lstStyle/>
          <a:p>
            <a:fld id="{B678A430-2B5E-9C4F-A94E-0139B75F11B5}"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session</a:t>
            </a:r>
            <a:endParaRPr lang="en-US" dirty="0"/>
          </a:p>
        </p:txBody>
      </p:sp>
      <p:sp>
        <p:nvSpPr>
          <p:cNvPr id="3" name="Content Placeholder 2"/>
          <p:cNvSpPr>
            <a:spLocks noGrp="1"/>
          </p:cNvSpPr>
          <p:nvPr>
            <p:ph sz="quarter" idx="1"/>
          </p:nvPr>
        </p:nvSpPr>
        <p:spPr/>
        <p:txBody>
          <a:bodyPr/>
          <a:lstStyle/>
          <a:p>
            <a:r>
              <a:rPr lang="en-US" dirty="0" smtClean="0"/>
              <a:t>Statement 68 (employers)</a:t>
            </a:r>
          </a:p>
          <a:p>
            <a:r>
              <a:rPr lang="en-US" dirty="0" smtClean="0"/>
              <a:t>Statement 67 (plans)—highlights</a:t>
            </a:r>
          </a:p>
          <a:p>
            <a:r>
              <a:rPr lang="en-US" dirty="0" smtClean="0"/>
              <a:t>Looking ahead</a:t>
            </a:r>
          </a:p>
        </p:txBody>
      </p:sp>
      <p:sp>
        <p:nvSpPr>
          <p:cNvPr id="4" name="Slide Number Placeholder 3"/>
          <p:cNvSpPr>
            <a:spLocks noGrp="1"/>
          </p:cNvSpPr>
          <p:nvPr>
            <p:ph type="sldNum" sz="quarter" idx="4"/>
          </p:nvPr>
        </p:nvSpPr>
        <p:spPr>
          <a:xfrm>
            <a:off x="8106987" y="6210023"/>
            <a:ext cx="609600" cy="521208"/>
          </a:xfrm>
        </p:spPr>
        <p:txBody>
          <a:bodyPr>
            <a:normAutofit/>
          </a:bodyPr>
          <a:lstStyle/>
          <a:p>
            <a:fld id="{B678A430-2B5E-9C4F-A94E-0139B75F11B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Note disclosures—employers (cont.)</a:t>
            </a:r>
            <a:endParaRPr lang="en-US" dirty="0"/>
          </a:p>
        </p:txBody>
      </p:sp>
      <p:sp>
        <p:nvSpPr>
          <p:cNvPr id="3" name="Content Placeholder 2"/>
          <p:cNvSpPr>
            <a:spLocks noGrp="1"/>
          </p:cNvSpPr>
          <p:nvPr>
            <p:ph sz="quarter" idx="1"/>
          </p:nvPr>
        </p:nvSpPr>
        <p:spPr/>
        <p:txBody>
          <a:bodyPr/>
          <a:lstStyle/>
          <a:p>
            <a:r>
              <a:rPr lang="en-US" dirty="0" smtClean="0"/>
              <a:t>Info re: pension plan’s fiduciary net position or reference to plan report</a:t>
            </a:r>
          </a:p>
          <a:p>
            <a:r>
              <a:rPr lang="en-US" dirty="0" smtClean="0"/>
              <a:t>Measurement date, actuarial valuation date</a:t>
            </a:r>
          </a:p>
          <a:p>
            <a:r>
              <a:rPr lang="en-US" dirty="0" smtClean="0"/>
              <a:t>Changes of assumptions/other inputs and changes of benefit terms</a:t>
            </a:r>
          </a:p>
          <a:p>
            <a:r>
              <a:rPr lang="en-US" dirty="0" smtClean="0"/>
              <a:t>Changes subsequent to measurement date</a:t>
            </a:r>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Note disclosures—employers (cont.)</a:t>
            </a:r>
            <a:endParaRPr lang="en-US" dirty="0"/>
          </a:p>
        </p:txBody>
      </p:sp>
      <p:sp>
        <p:nvSpPr>
          <p:cNvPr id="3" name="Content Placeholder 2"/>
          <p:cNvSpPr>
            <a:spLocks noGrp="1"/>
          </p:cNvSpPr>
          <p:nvPr>
            <p:ph sz="quarter" idx="1"/>
          </p:nvPr>
        </p:nvSpPr>
        <p:spPr/>
        <p:txBody>
          <a:bodyPr/>
          <a:lstStyle/>
          <a:p>
            <a:r>
              <a:rPr lang="en-US" dirty="0" smtClean="0"/>
              <a:t>Pension expense in current reporting period</a:t>
            </a:r>
          </a:p>
          <a:p>
            <a:r>
              <a:rPr lang="en-US" dirty="0" smtClean="0"/>
              <a:t>Deferred outflows/deferred inflows of resources </a:t>
            </a:r>
          </a:p>
          <a:p>
            <a:pPr lvl="1"/>
            <a:r>
              <a:rPr lang="en-US" dirty="0" smtClean="0"/>
              <a:t>Balances by source</a:t>
            </a:r>
          </a:p>
          <a:p>
            <a:pPr lvl="1"/>
            <a:r>
              <a:rPr lang="en-US" dirty="0" smtClean="0"/>
              <a:t>Net impact on pension expense in each of the next 5 years and thereafter in the aggregate</a:t>
            </a:r>
          </a:p>
          <a:p>
            <a:pPr lvl="1"/>
            <a:r>
              <a:rPr lang="en-US" dirty="0" smtClean="0"/>
              <a:t>Amount that will be reduction of NPL </a:t>
            </a:r>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normAutofit fontScale="90000"/>
          </a:bodyPr>
          <a:lstStyle/>
          <a:p>
            <a:r>
              <a:rPr lang="en-US" dirty="0" smtClean="0"/>
              <a:t>Expense and deferred outflows/inflows of resources disclosures—example</a:t>
            </a:r>
            <a:endParaRPr lang="en-US" dirty="0"/>
          </a:p>
        </p:txBody>
      </p:sp>
      <p:graphicFrame>
        <p:nvGraphicFramePr>
          <p:cNvPr id="6" name="Content Placeholder 5"/>
          <p:cNvGraphicFramePr>
            <a:graphicFrameLocks noGrp="1"/>
          </p:cNvGraphicFramePr>
          <p:nvPr>
            <p:ph sz="quarter" idx="1"/>
          </p:nvPr>
        </p:nvGraphicFramePr>
        <p:xfrm>
          <a:off x="609599" y="1961007"/>
          <a:ext cx="7830312" cy="2455545"/>
        </p:xfrm>
        <a:graphic>
          <a:graphicData uri="http://schemas.openxmlformats.org/drawingml/2006/table">
            <a:tbl>
              <a:tblPr firstRow="1" bandRow="1">
                <a:tableStyleId>{2D5ABB26-0587-4C30-8999-92F81FD0307C}</a:tableStyleId>
              </a:tblPr>
              <a:tblGrid>
                <a:gridCol w="928821"/>
                <a:gridCol w="928821"/>
                <a:gridCol w="928821"/>
                <a:gridCol w="928821"/>
                <a:gridCol w="1099301"/>
                <a:gridCol w="61726"/>
                <a:gridCol w="1472590"/>
                <a:gridCol w="211631"/>
                <a:gridCol w="1269780"/>
              </a:tblGrid>
              <a:tr h="660885">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ctr" fontAlgn="b"/>
                      <a:r>
                        <a:rPr lang="en-US" sz="1100" b="1" u="none" strike="noStrike" dirty="0">
                          <a:latin typeface="Arial" pitchFamily="34" charset="0"/>
                          <a:cs typeface="Arial" pitchFamily="34" charset="0"/>
                        </a:rPr>
                        <a:t>Deferred Outflows </a:t>
                      </a:r>
                      <a:endParaRPr lang="en-US" sz="1100" b="1" u="none" strike="noStrike" dirty="0" smtClean="0">
                        <a:latin typeface="Arial" pitchFamily="34" charset="0"/>
                        <a:cs typeface="Arial" pitchFamily="34" charset="0"/>
                      </a:endParaRPr>
                    </a:p>
                    <a:p>
                      <a:pPr algn="ctr" fontAlgn="b"/>
                      <a:r>
                        <a:rPr lang="en-US" sz="1100" b="1" u="sng" strike="noStrike" dirty="0" smtClean="0">
                          <a:latin typeface="Arial" pitchFamily="34" charset="0"/>
                          <a:cs typeface="Arial" pitchFamily="34" charset="0"/>
                        </a:rPr>
                        <a:t>of </a:t>
                      </a:r>
                      <a:r>
                        <a:rPr lang="en-US" sz="1100" b="1" u="sng" strike="noStrike" dirty="0">
                          <a:latin typeface="Arial" pitchFamily="34" charset="0"/>
                          <a:cs typeface="Arial" pitchFamily="34" charset="0"/>
                        </a:rPr>
                        <a:t>Resources</a:t>
                      </a:r>
                      <a:endParaRPr lang="en-US" sz="1100" b="1" i="0" u="sng" strike="noStrike" dirty="0">
                        <a:solidFill>
                          <a:schemeClr val="tx1"/>
                        </a:solidFill>
                        <a:latin typeface="Arial" pitchFamily="34" charset="0"/>
                        <a:cs typeface="Arial" pitchFamily="34" charset="0"/>
                      </a:endParaRPr>
                    </a:p>
                  </a:txBody>
                  <a:tcPr marL="9614" marR="9614" marT="9525" marB="0" anchor="b"/>
                </a:tc>
                <a:tc>
                  <a:txBody>
                    <a:bodyPr/>
                    <a:lstStyle/>
                    <a:p>
                      <a:pPr algn="l" fontAlgn="b"/>
                      <a:endParaRPr lang="en-US" sz="1100" b="1" i="0" u="none" strike="noStrike" dirty="0">
                        <a:solidFill>
                          <a:schemeClr val="tx1"/>
                        </a:solidFill>
                        <a:latin typeface="Arial" pitchFamily="34" charset="0"/>
                        <a:cs typeface="Arial" pitchFamily="34" charset="0"/>
                      </a:endParaRPr>
                    </a:p>
                  </a:txBody>
                  <a:tcPr marL="9614" marR="9614" marT="9525" marB="0" anchor="b"/>
                </a:tc>
                <a:tc>
                  <a:txBody>
                    <a:bodyPr/>
                    <a:lstStyle/>
                    <a:p>
                      <a:pPr algn="ctr" fontAlgn="b"/>
                      <a:r>
                        <a:rPr lang="en-US" sz="1100" b="1" u="none" strike="noStrike" dirty="0">
                          <a:latin typeface="Arial" pitchFamily="34" charset="0"/>
                          <a:cs typeface="Arial" pitchFamily="34" charset="0"/>
                        </a:rPr>
                        <a:t>Deferred Inflows </a:t>
                      </a:r>
                      <a:r>
                        <a:rPr lang="en-US" sz="1100" b="1" u="sng" strike="noStrike" dirty="0">
                          <a:latin typeface="Arial" pitchFamily="34" charset="0"/>
                          <a:cs typeface="Arial" pitchFamily="34" charset="0"/>
                        </a:rPr>
                        <a:t>of Resources</a:t>
                      </a:r>
                      <a:endParaRPr lang="en-US" sz="1100" b="1" i="0" u="sng" strike="noStrike" dirty="0">
                        <a:solidFill>
                          <a:schemeClr val="tx1"/>
                        </a:solidFill>
                        <a:latin typeface="Arial" pitchFamily="34" charset="0"/>
                        <a:cs typeface="Arial" pitchFamily="34" charset="0"/>
                      </a:endParaRPr>
                    </a:p>
                  </a:txBody>
                  <a:tcPr marL="9614" marR="9614" marT="9525" marB="0" anchor="b"/>
                </a:tc>
              </a:tr>
              <a:tr h="226755">
                <a:tc gridSpan="5">
                  <a:txBody>
                    <a:bodyPr/>
                    <a:lstStyle/>
                    <a:p>
                      <a:pPr algn="l" fontAlgn="b">
                        <a:spcAft>
                          <a:spcPts val="0"/>
                        </a:spcAft>
                      </a:pPr>
                      <a:r>
                        <a:rPr lang="en-US" sz="1200" u="none" strike="noStrike" dirty="0">
                          <a:latin typeface="Arial" pitchFamily="34" charset="0"/>
                          <a:cs typeface="Arial" pitchFamily="34" charset="0"/>
                        </a:rPr>
                        <a:t>Differences between expected and actual </a:t>
                      </a:r>
                      <a:r>
                        <a:rPr lang="en-US" sz="1200" u="none" strike="noStrike" dirty="0" smtClean="0">
                          <a:latin typeface="Arial" pitchFamily="34" charset="0"/>
                          <a:cs typeface="Arial" pitchFamily="34" charset="0"/>
                        </a:rPr>
                        <a:t> experience</a:t>
                      </a:r>
                      <a:endParaRPr lang="en-US" sz="1200" b="0" i="0" u="none" strike="noStrike" dirty="0">
                        <a:solidFill>
                          <a:srgbClr val="000000"/>
                        </a:solidFill>
                        <a:latin typeface="Arial" pitchFamily="34" charset="0"/>
                        <a:cs typeface="Arial" pitchFamily="34" charset="0"/>
                      </a:endParaRPr>
                    </a:p>
                  </a:txBody>
                  <a:tcPr marL="9614" marR="961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spcAft>
                          <a:spcPts val="0"/>
                        </a:spcAft>
                      </a:pP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            </a:t>
                      </a:r>
                      <a:r>
                        <a:rPr lang="en-US" sz="1100" u="none" strike="noStrike" dirty="0">
                          <a:latin typeface="Arial" pitchFamily="34" charset="0"/>
                          <a:cs typeface="Arial" pitchFamily="34" charset="0"/>
                        </a:rPr>
                        <a:t>2,657 </a:t>
                      </a: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0"/>
                        </a:spcAft>
                      </a:pP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            </a:t>
                      </a:r>
                      <a:r>
                        <a:rPr lang="en-US" sz="1100" u="none" strike="noStrike" dirty="0">
                          <a:latin typeface="Arial" pitchFamily="34" charset="0"/>
                          <a:cs typeface="Arial" pitchFamily="34" charset="0"/>
                        </a:rPr>
                        <a:t>142 </a:t>
                      </a:r>
                      <a:endParaRPr lang="en-US" sz="1100" b="0" i="0" u="none" strike="noStrike" dirty="0">
                        <a:solidFill>
                          <a:srgbClr val="000000"/>
                        </a:solidFill>
                        <a:latin typeface="Arial" pitchFamily="34" charset="0"/>
                        <a:cs typeface="Arial" pitchFamily="34" charset="0"/>
                      </a:endParaRPr>
                    </a:p>
                  </a:txBody>
                  <a:tcPr marL="9614" marR="9614" marT="9525" marB="0" anchor="b"/>
                </a:tc>
              </a:tr>
              <a:tr h="226755">
                <a:tc gridSpan="5">
                  <a:txBody>
                    <a:bodyPr/>
                    <a:lstStyle/>
                    <a:p>
                      <a:pPr algn="l" fontAlgn="b">
                        <a:spcAft>
                          <a:spcPts val="600"/>
                        </a:spcAft>
                      </a:pPr>
                      <a:r>
                        <a:rPr lang="en-US" sz="1200" u="none" strike="noStrike" dirty="0">
                          <a:latin typeface="Arial" pitchFamily="34" charset="0"/>
                          <a:cs typeface="Arial" pitchFamily="34" charset="0"/>
                        </a:rPr>
                        <a:t>Changes of assumptions</a:t>
                      </a:r>
                      <a:endParaRPr lang="en-US" sz="1200" b="0" i="0" u="none" strike="noStrike" dirty="0">
                        <a:solidFill>
                          <a:srgbClr val="000000"/>
                        </a:solidFill>
                        <a:latin typeface="Arial" pitchFamily="34" charset="0"/>
                        <a:cs typeface="Arial" pitchFamily="34" charset="0"/>
                      </a:endParaRPr>
                    </a:p>
                  </a:txBody>
                  <a:tcPr marL="9614" marR="961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spcAft>
                          <a:spcPts val="600"/>
                        </a:spcAft>
                      </a:pP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dirty="0">
                          <a:latin typeface="Arial" pitchFamily="34" charset="0"/>
                          <a:cs typeface="Arial" pitchFamily="34" charset="0"/>
                        </a:rPr>
                        <a:t>1,714 </a:t>
                      </a: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dirty="0">
                          <a:latin typeface="Arial" pitchFamily="34" charset="0"/>
                          <a:cs typeface="Arial" pitchFamily="34" charset="0"/>
                        </a:rPr>
                        <a:t>130 </a:t>
                      </a:r>
                      <a:endParaRPr lang="en-US" sz="1100" b="0" i="0" u="none" strike="noStrike" dirty="0">
                        <a:solidFill>
                          <a:srgbClr val="000000"/>
                        </a:solidFill>
                        <a:latin typeface="Arial" pitchFamily="34" charset="0"/>
                        <a:cs typeface="Arial" pitchFamily="34" charset="0"/>
                      </a:endParaRPr>
                    </a:p>
                  </a:txBody>
                  <a:tcPr marL="9614" marR="9614" marT="9525" marB="0" anchor="b"/>
                </a:tc>
              </a:tr>
              <a:tr h="443820">
                <a:tc gridSpan="5">
                  <a:txBody>
                    <a:bodyPr/>
                    <a:lstStyle/>
                    <a:p>
                      <a:pPr algn="l" fontAlgn="b">
                        <a:spcAft>
                          <a:spcPts val="1200"/>
                        </a:spcAft>
                      </a:pPr>
                      <a:r>
                        <a:rPr lang="en-US" sz="1200" u="none" strike="noStrike" dirty="0">
                          <a:latin typeface="Arial" pitchFamily="34" charset="0"/>
                          <a:cs typeface="Arial" pitchFamily="34" charset="0"/>
                        </a:rPr>
                        <a:t>Net difference between projected and </a:t>
                      </a:r>
                      <a:r>
                        <a:rPr lang="en-US" sz="1200" u="none" strike="noStrike" dirty="0" smtClean="0">
                          <a:latin typeface="Arial" pitchFamily="34" charset="0"/>
                          <a:cs typeface="Arial" pitchFamily="34" charset="0"/>
                        </a:rPr>
                        <a:t>actual earnings </a:t>
                      </a:r>
                      <a:br>
                        <a:rPr lang="en-US" sz="1200" u="none" strike="noStrike" dirty="0" smtClean="0">
                          <a:latin typeface="Arial" pitchFamily="34" charset="0"/>
                          <a:cs typeface="Arial" pitchFamily="34" charset="0"/>
                        </a:rPr>
                      </a:br>
                      <a:r>
                        <a:rPr lang="en-US" sz="1200" u="none" strike="noStrike" dirty="0" smtClean="0">
                          <a:latin typeface="Arial" pitchFamily="34" charset="0"/>
                          <a:cs typeface="Arial" pitchFamily="34" charset="0"/>
                        </a:rPr>
                        <a:t>    on pension </a:t>
                      </a:r>
                      <a:r>
                        <a:rPr lang="en-US" sz="1200" u="none" strike="noStrike" dirty="0">
                          <a:latin typeface="Arial" pitchFamily="34" charset="0"/>
                          <a:cs typeface="Arial" pitchFamily="34" charset="0"/>
                        </a:rPr>
                        <a:t>plan investments</a:t>
                      </a:r>
                      <a:endParaRPr lang="en-US" sz="1200" b="0" i="0" u="none" strike="noStrike" dirty="0">
                        <a:solidFill>
                          <a:srgbClr val="000000"/>
                        </a:solidFill>
                        <a:latin typeface="Arial" pitchFamily="34" charset="0"/>
                        <a:cs typeface="Arial" pitchFamily="34" charset="0"/>
                      </a:endParaRPr>
                    </a:p>
                  </a:txBody>
                  <a:tcPr marL="9614" marR="961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spcAft>
                          <a:spcPts val="600"/>
                        </a:spcAft>
                      </a:pP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baseline="0" dirty="0" smtClean="0">
                          <a:latin typeface="Arial" pitchFamily="34" charset="0"/>
                          <a:cs typeface="Arial" pitchFamily="34" charset="0"/>
                        </a:rPr>
                        <a:t> —</a:t>
                      </a:r>
                      <a:r>
                        <a:rPr lang="en-US" sz="1100" u="none" strike="noStrike" dirty="0" smtClean="0">
                          <a:latin typeface="Arial" pitchFamily="34" charset="0"/>
                          <a:cs typeface="Arial" pitchFamily="34" charset="0"/>
                        </a:rPr>
                        <a:t> </a:t>
                      </a: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dirty="0">
                          <a:latin typeface="Arial" pitchFamily="34" charset="0"/>
                          <a:cs typeface="Arial" pitchFamily="34" charset="0"/>
                        </a:rPr>
                        <a:t>2,188 </a:t>
                      </a:r>
                      <a:endParaRPr lang="en-US" sz="1100" b="0" i="0" u="none" strike="noStrike" dirty="0">
                        <a:solidFill>
                          <a:srgbClr val="000000"/>
                        </a:solidFill>
                        <a:latin typeface="Arial" pitchFamily="34" charset="0"/>
                        <a:cs typeface="Arial" pitchFamily="34" charset="0"/>
                      </a:endParaRPr>
                    </a:p>
                  </a:txBody>
                  <a:tcPr marL="9614" marR="9614" marT="9525" marB="0" anchor="b"/>
                </a:tc>
              </a:tr>
              <a:tr h="443820">
                <a:tc gridSpan="5">
                  <a:txBody>
                    <a:bodyPr/>
                    <a:lstStyle/>
                    <a:p>
                      <a:pPr algn="l" fontAlgn="b">
                        <a:spcAft>
                          <a:spcPts val="600"/>
                        </a:spcAft>
                      </a:pPr>
                      <a:r>
                        <a:rPr lang="en-US" sz="1200" u="none" strike="noStrike" dirty="0">
                          <a:latin typeface="Arial" pitchFamily="34" charset="0"/>
                          <a:cs typeface="Arial" pitchFamily="34" charset="0"/>
                        </a:rPr>
                        <a:t>Changes in proportion and differences between </a:t>
                      </a:r>
                      <a:r>
                        <a:rPr lang="en-US" sz="1200" u="none" strike="noStrike" dirty="0" smtClean="0">
                          <a:latin typeface="Arial" pitchFamily="34" charset="0"/>
                          <a:cs typeface="Arial" pitchFamily="34" charset="0"/>
                        </a:rPr>
                        <a:t>City </a:t>
                      </a:r>
                      <a:br>
                        <a:rPr lang="en-US" sz="1200" u="none" strike="noStrike" dirty="0" smtClean="0">
                          <a:latin typeface="Arial" pitchFamily="34" charset="0"/>
                          <a:cs typeface="Arial" pitchFamily="34" charset="0"/>
                        </a:rPr>
                      </a:br>
                      <a:r>
                        <a:rPr lang="en-US" sz="1200" u="none" strike="noStrike" dirty="0" smtClean="0">
                          <a:latin typeface="Arial" pitchFamily="34" charset="0"/>
                          <a:cs typeface="Arial" pitchFamily="34" charset="0"/>
                        </a:rPr>
                        <a:t>    contributions </a:t>
                      </a:r>
                      <a:r>
                        <a:rPr lang="en-US" sz="1200" u="none" strike="noStrike" dirty="0">
                          <a:latin typeface="Arial" pitchFamily="34" charset="0"/>
                          <a:cs typeface="Arial" pitchFamily="34" charset="0"/>
                        </a:rPr>
                        <a:t>and proportionate share of contributions</a:t>
                      </a:r>
                      <a:endParaRPr lang="en-US" sz="1200" b="0" i="0" u="none" strike="noStrike" dirty="0">
                        <a:solidFill>
                          <a:srgbClr val="000000"/>
                        </a:solidFill>
                        <a:latin typeface="Arial" pitchFamily="34" charset="0"/>
                        <a:cs typeface="Arial" pitchFamily="34" charset="0"/>
                      </a:endParaRPr>
                    </a:p>
                  </a:txBody>
                  <a:tcPr marL="9614" marR="961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spcAft>
                          <a:spcPts val="600"/>
                        </a:spcAft>
                      </a:pP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dirty="0">
                          <a:latin typeface="Arial" pitchFamily="34" charset="0"/>
                          <a:cs typeface="Arial" pitchFamily="34" charset="0"/>
                        </a:rPr>
                        <a:t>747 </a:t>
                      </a: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none" strike="noStrike" dirty="0">
                          <a:latin typeface="Arial" pitchFamily="34" charset="0"/>
                          <a:cs typeface="Arial" pitchFamily="34" charset="0"/>
                        </a:rPr>
                        <a:t>153 </a:t>
                      </a:r>
                      <a:endParaRPr lang="en-US" sz="1100" b="0" i="0" u="none" strike="noStrike" dirty="0">
                        <a:solidFill>
                          <a:srgbClr val="000000"/>
                        </a:solidFill>
                        <a:latin typeface="Arial" pitchFamily="34" charset="0"/>
                        <a:cs typeface="Arial" pitchFamily="34" charset="0"/>
                      </a:endParaRPr>
                    </a:p>
                  </a:txBody>
                  <a:tcPr marL="9614" marR="9614" marT="9525" marB="0" anchor="b"/>
                </a:tc>
              </a:tr>
              <a:tr h="226755">
                <a:tc gridSpan="5">
                  <a:txBody>
                    <a:bodyPr/>
                    <a:lstStyle/>
                    <a:p>
                      <a:pPr algn="l" fontAlgn="b">
                        <a:spcAft>
                          <a:spcPts val="600"/>
                        </a:spcAft>
                      </a:pPr>
                      <a:r>
                        <a:rPr lang="en-US" sz="1200" u="none" strike="noStrike" dirty="0" smtClean="0">
                          <a:latin typeface="Arial" pitchFamily="34" charset="0"/>
                          <a:cs typeface="Arial" pitchFamily="34" charset="0"/>
                        </a:rPr>
                        <a:t>City contributions </a:t>
                      </a:r>
                      <a:r>
                        <a:rPr lang="en-US" sz="1200" u="none" strike="noStrike" dirty="0">
                          <a:latin typeface="Arial" pitchFamily="34" charset="0"/>
                          <a:cs typeface="Arial" pitchFamily="34" charset="0"/>
                        </a:rPr>
                        <a:t>subsequent to the measurement date</a:t>
                      </a:r>
                      <a:endParaRPr lang="en-US" sz="1200" b="0" i="0" u="none" strike="noStrike" dirty="0">
                        <a:solidFill>
                          <a:srgbClr val="000000"/>
                        </a:solidFill>
                        <a:latin typeface="Arial" pitchFamily="34" charset="0"/>
                        <a:cs typeface="Arial" pitchFamily="34" charset="0"/>
                      </a:endParaRPr>
                    </a:p>
                  </a:txBody>
                  <a:tcPr marL="9614" marR="9614"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spcAft>
                          <a:spcPts val="600"/>
                        </a:spcAft>
                      </a:pP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sng" strike="noStrike" dirty="0" smtClean="0">
                          <a:latin typeface="Arial" pitchFamily="34" charset="0"/>
                          <a:cs typeface="Arial" pitchFamily="34" charset="0"/>
                        </a:rPr>
                        <a:t>              </a:t>
                      </a:r>
                      <a:r>
                        <a:rPr lang="en-US" sz="1100" u="sng" strike="noStrike" dirty="0">
                          <a:latin typeface="Arial" pitchFamily="34" charset="0"/>
                          <a:cs typeface="Arial" pitchFamily="34" charset="0"/>
                        </a:rPr>
                        <a:t>1,065 </a:t>
                      </a:r>
                      <a:endParaRPr lang="en-US" sz="1100" b="0" i="0" u="sng"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endParaRPr lang="en-US" sz="1100" b="0" i="0" u="sng" strike="noStrike" dirty="0">
                        <a:solidFill>
                          <a:srgbClr val="000000"/>
                        </a:solidFill>
                        <a:latin typeface="Arial" pitchFamily="34" charset="0"/>
                        <a:cs typeface="Arial" pitchFamily="34" charset="0"/>
                      </a:endParaRPr>
                    </a:p>
                  </a:txBody>
                  <a:tcPr marL="9614" marR="9614" marT="9525" marB="0" anchor="b"/>
                </a:tc>
                <a:tc>
                  <a:txBody>
                    <a:bodyPr/>
                    <a:lstStyle/>
                    <a:p>
                      <a:pPr algn="l" fontAlgn="b">
                        <a:spcAft>
                          <a:spcPts val="600"/>
                        </a:spcAft>
                      </a:pPr>
                      <a:r>
                        <a:rPr lang="en-US" sz="1100" u="none" strike="noStrike" dirty="0" smtClean="0">
                          <a:latin typeface="Arial" pitchFamily="34" charset="0"/>
                          <a:cs typeface="Arial" pitchFamily="34" charset="0"/>
                        </a:rPr>
                        <a:t>    </a:t>
                      </a:r>
                      <a:r>
                        <a:rPr lang="en-US" sz="1100" u="sng" strike="noStrike" dirty="0" smtClean="0">
                          <a:latin typeface="Arial" pitchFamily="34" charset="0"/>
                          <a:cs typeface="Arial" pitchFamily="34" charset="0"/>
                        </a:rPr>
                        <a:t>                  — </a:t>
                      </a:r>
                      <a:endParaRPr lang="en-US" sz="1100" b="0" i="0" u="sng" strike="noStrike" dirty="0">
                        <a:solidFill>
                          <a:srgbClr val="000000"/>
                        </a:solidFill>
                        <a:latin typeface="Arial" pitchFamily="34" charset="0"/>
                        <a:cs typeface="Arial" pitchFamily="34" charset="0"/>
                      </a:endParaRPr>
                    </a:p>
                  </a:txBody>
                  <a:tcPr marL="9614" marR="9614" marT="9525" marB="0" anchor="b"/>
                </a:tc>
              </a:tr>
              <a:tr h="226755">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r>
                        <a:rPr lang="en-US" sz="1200" u="none" strike="noStrike" dirty="0">
                          <a:latin typeface="Arial" pitchFamily="34" charset="0"/>
                          <a:cs typeface="Arial" pitchFamily="34" charset="0"/>
                        </a:rPr>
                        <a:t>Total</a:t>
                      </a:r>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2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dbl" strike="noStrike" baseline="0" dirty="0" smtClean="0">
                          <a:latin typeface="Arial" pitchFamily="34" charset="0"/>
                          <a:cs typeface="Arial" pitchFamily="34" charset="0"/>
                        </a:rPr>
                        <a:t>$            </a:t>
                      </a:r>
                      <a:r>
                        <a:rPr lang="en-US" sz="1100" u="dbl" strike="noStrike" baseline="0" dirty="0">
                          <a:latin typeface="Arial" pitchFamily="34" charset="0"/>
                          <a:cs typeface="Arial" pitchFamily="34" charset="0"/>
                        </a:rPr>
                        <a:t>6,183 </a:t>
                      </a:r>
                      <a:endParaRPr lang="en-US" sz="1100" b="0" i="0" u="dbl" strike="noStrike" baseline="0" dirty="0">
                        <a:solidFill>
                          <a:srgbClr val="000000"/>
                        </a:solidFill>
                        <a:latin typeface="Arial" pitchFamily="34" charset="0"/>
                        <a:cs typeface="Arial" pitchFamily="34" charset="0"/>
                      </a:endParaRPr>
                    </a:p>
                  </a:txBody>
                  <a:tcPr marL="9614" marR="9614"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614" marR="9614" marT="9525" marB="0" anchor="b"/>
                </a:tc>
                <a:tc>
                  <a:txBody>
                    <a:bodyPr/>
                    <a:lstStyle/>
                    <a:p>
                      <a:pPr algn="l" fontAlgn="b"/>
                      <a:r>
                        <a:rPr lang="en-US" sz="1100" u="none" strike="noStrike" dirty="0">
                          <a:latin typeface="Arial" pitchFamily="34" charset="0"/>
                          <a:cs typeface="Arial" pitchFamily="34" charset="0"/>
                        </a:rPr>
                        <a:t> </a:t>
                      </a:r>
                      <a:r>
                        <a:rPr lang="en-US" sz="1100" u="none" strike="noStrike" dirty="0" smtClean="0">
                          <a:latin typeface="Arial" pitchFamily="34" charset="0"/>
                          <a:cs typeface="Arial" pitchFamily="34" charset="0"/>
                        </a:rPr>
                        <a:t>   </a:t>
                      </a:r>
                      <a:r>
                        <a:rPr lang="en-US" sz="1100" u="dbl" strike="noStrike" baseline="0" dirty="0" smtClean="0">
                          <a:latin typeface="Arial" pitchFamily="34" charset="0"/>
                          <a:cs typeface="Arial" pitchFamily="34" charset="0"/>
                        </a:rPr>
                        <a:t>$          </a:t>
                      </a:r>
                      <a:r>
                        <a:rPr lang="en-US" sz="1100" u="dbl" strike="noStrike" baseline="0" dirty="0">
                          <a:latin typeface="Arial" pitchFamily="34" charset="0"/>
                          <a:cs typeface="Arial" pitchFamily="34" charset="0"/>
                        </a:rPr>
                        <a:t>2,613 </a:t>
                      </a:r>
                      <a:endParaRPr lang="en-US" sz="1100" b="0" i="0" u="dbl" strike="noStrike" baseline="0" dirty="0">
                        <a:solidFill>
                          <a:srgbClr val="000000"/>
                        </a:solidFill>
                        <a:latin typeface="Arial" pitchFamily="34" charset="0"/>
                        <a:cs typeface="Arial" pitchFamily="34" charset="0"/>
                      </a:endParaRPr>
                    </a:p>
                  </a:txBody>
                  <a:tcPr marL="9614" marR="9614" marT="9525" marB="0" anchor="b"/>
                </a:tc>
              </a:tr>
            </a:tbl>
          </a:graphicData>
        </a:graphic>
      </p:graphicFrame>
      <p:sp>
        <p:nvSpPr>
          <p:cNvPr id="5" name="Slide Number Placeholder 4"/>
          <p:cNvSpPr>
            <a:spLocks noGrp="1"/>
          </p:cNvSpPr>
          <p:nvPr>
            <p:ph type="sldNum" sz="quarter" idx="4"/>
          </p:nvPr>
        </p:nvSpPr>
        <p:spPr>
          <a:xfrm>
            <a:off x="8106987" y="6210023"/>
            <a:ext cx="609600" cy="521208"/>
          </a:xfrm>
        </p:spPr>
        <p:txBody>
          <a:bodyPr/>
          <a:lstStyle/>
          <a:p>
            <a:fld id="{62D0CBBB-9537-445F-A9CD-85A74C2FFA64}" type="slidenum">
              <a:rPr lang="en-US" smtClean="0"/>
              <a:pPr/>
              <a:t>22</a:t>
            </a:fld>
            <a:endParaRPr lang="en-US" dirty="0"/>
          </a:p>
        </p:txBody>
      </p:sp>
      <p:sp>
        <p:nvSpPr>
          <p:cNvPr id="7" name="TextBox 6"/>
          <p:cNvSpPr txBox="1"/>
          <p:nvPr/>
        </p:nvSpPr>
        <p:spPr>
          <a:xfrm>
            <a:off x="457200" y="1676400"/>
            <a:ext cx="8229600" cy="492443"/>
          </a:xfrm>
          <a:prstGeom prst="rect">
            <a:avLst/>
          </a:prstGeom>
          <a:noFill/>
        </p:spPr>
        <p:txBody>
          <a:bodyPr wrap="square" rtlCol="0">
            <a:spAutoFit/>
          </a:bodyPr>
          <a:lstStyle/>
          <a:p>
            <a:r>
              <a:rPr lang="en-US" sz="1400" dirty="0" smtClean="0"/>
              <a:t>    </a:t>
            </a:r>
            <a:r>
              <a:rPr lang="en-US" sz="1200" dirty="0" smtClean="0"/>
              <a:t>For the year ended December 31, 20X9, the City recognized pension expense of $2,395. At June 30, 20X9, the City reported deferred outflows of resources and deferred inflows of resource related to pensions from the following sources:</a:t>
            </a:r>
            <a:endParaRPr lang="en-US" sz="1200" dirty="0"/>
          </a:p>
        </p:txBody>
      </p:sp>
      <p:sp>
        <p:nvSpPr>
          <p:cNvPr id="8" name="Rectangle 7"/>
          <p:cNvSpPr/>
          <p:nvPr/>
        </p:nvSpPr>
        <p:spPr>
          <a:xfrm>
            <a:off x="499240" y="1600200"/>
            <a:ext cx="8187560" cy="4584132"/>
          </a:xfrm>
          <a:prstGeom prst="rect">
            <a:avLst/>
          </a:prstGeom>
          <a:noFill/>
          <a:ln cmpd="sng"/>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0" name="Table 9"/>
          <p:cNvGraphicFramePr>
            <a:graphicFrameLocks noGrp="1"/>
          </p:cNvGraphicFramePr>
          <p:nvPr/>
        </p:nvGraphicFramePr>
        <p:xfrm>
          <a:off x="5410200" y="4572000"/>
          <a:ext cx="2895599" cy="1486535"/>
        </p:xfrm>
        <a:graphic>
          <a:graphicData uri="http://schemas.openxmlformats.org/drawingml/2006/table">
            <a:tbl>
              <a:tblPr firstRow="1" bandRow="1">
                <a:tableStyleId>{2D5ABB26-0587-4C30-8999-92F81FD0307C}</a:tableStyleId>
              </a:tblPr>
              <a:tblGrid>
                <a:gridCol w="1809749"/>
                <a:gridCol w="180975"/>
                <a:gridCol w="904875"/>
              </a:tblGrid>
              <a:tr h="370840">
                <a:tc gridSpan="2">
                  <a:txBody>
                    <a:bodyPr/>
                    <a:lstStyle/>
                    <a:p>
                      <a:pPr algn="l" fontAlgn="b"/>
                      <a:r>
                        <a:rPr lang="en-US" sz="1100" b="1" u="none" strike="noStrike" dirty="0">
                          <a:latin typeface="Arial" pitchFamily="34" charset="0"/>
                          <a:cs typeface="Arial" pitchFamily="34" charset="0"/>
                        </a:rPr>
                        <a:t>Year ended </a:t>
                      </a:r>
                      <a:r>
                        <a:rPr lang="en-US" sz="1100" b="1" u="none" strike="noStrike" dirty="0" smtClean="0">
                          <a:latin typeface="Arial" pitchFamily="34" charset="0"/>
                          <a:cs typeface="Arial" pitchFamily="34" charset="0"/>
                        </a:rPr>
                        <a:t>June 30:</a:t>
                      </a:r>
                      <a:endParaRPr lang="en-US" sz="1100" b="1" i="0" u="none" strike="noStrike" dirty="0">
                        <a:solidFill>
                          <a:srgbClr val="000000"/>
                        </a:solidFill>
                        <a:latin typeface="Arial" pitchFamily="34" charset="0"/>
                        <a:cs typeface="Arial" pitchFamily="34" charset="0"/>
                      </a:endParaRPr>
                    </a:p>
                  </a:txBody>
                  <a:tcPr marL="9525" marR="9525" marT="9525" marB="0" anchor="b"/>
                </a:tc>
                <a:tc hMerge="1">
                  <a:txBody>
                    <a:bodyPr/>
                    <a:lstStyle/>
                    <a:p>
                      <a:endParaRPr lang="en-US"/>
                    </a:p>
                  </a:txBody>
                  <a:tcPr/>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r>
              <a:tr h="162560">
                <a:tc>
                  <a:txBody>
                    <a:bodyPr/>
                    <a:lstStyle/>
                    <a:p>
                      <a:pPr algn="l" fontAlgn="b"/>
                      <a:r>
                        <a:rPr lang="en-US" sz="1100" u="none" strike="noStrike" dirty="0">
                          <a:latin typeface="Arial" pitchFamily="34" charset="0"/>
                          <a:cs typeface="Arial" pitchFamily="34" charset="0"/>
                        </a:rPr>
                        <a:t>20Y0</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      (269)</a:t>
                      </a:r>
                      <a:endParaRPr lang="en-US" sz="1100" b="0" i="0" u="none" strike="noStrike" dirty="0">
                        <a:solidFill>
                          <a:srgbClr val="000000"/>
                        </a:solidFill>
                        <a:latin typeface="Arial" pitchFamily="34" charset="0"/>
                        <a:cs typeface="Arial" pitchFamily="34" charset="0"/>
                      </a:endParaRPr>
                    </a:p>
                  </a:txBody>
                  <a:tcPr marL="9525" marR="9525" marT="9525" marB="0" anchor="b"/>
                </a:tc>
              </a:tr>
              <a:tr h="187960">
                <a:tc>
                  <a:txBody>
                    <a:bodyPr/>
                    <a:lstStyle/>
                    <a:p>
                      <a:pPr algn="l" fontAlgn="b"/>
                      <a:r>
                        <a:rPr lang="en-US" sz="1100" u="none" strike="noStrike" dirty="0">
                          <a:latin typeface="Arial" pitchFamily="34" charset="0"/>
                          <a:cs typeface="Arial" pitchFamily="34" charset="0"/>
                        </a:rPr>
                        <a:t>20Y1</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161 </a:t>
                      </a:r>
                      <a:endParaRPr lang="en-US" sz="1100" b="0" i="0" u="none" strike="noStrike" dirty="0">
                        <a:solidFill>
                          <a:srgbClr val="000000"/>
                        </a:solidFill>
                        <a:latin typeface="Arial" pitchFamily="34" charset="0"/>
                        <a:cs typeface="Arial" pitchFamily="34" charset="0"/>
                      </a:endParaRPr>
                    </a:p>
                  </a:txBody>
                  <a:tcPr marL="9525" marR="9525" marT="9525" marB="0" anchor="b"/>
                </a:tc>
              </a:tr>
              <a:tr h="152400">
                <a:tc>
                  <a:txBody>
                    <a:bodyPr/>
                    <a:lstStyle/>
                    <a:p>
                      <a:pPr algn="l" fontAlgn="b"/>
                      <a:r>
                        <a:rPr lang="en-US" sz="1100" u="none" strike="noStrike" dirty="0">
                          <a:latin typeface="Arial" pitchFamily="34" charset="0"/>
                          <a:cs typeface="Arial" pitchFamily="34" charset="0"/>
                        </a:rPr>
                        <a:t>20Y2</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217 </a:t>
                      </a:r>
                      <a:endParaRPr lang="en-US" sz="1100" b="0" i="0" u="none" strike="noStrike" dirty="0">
                        <a:solidFill>
                          <a:srgbClr val="000000"/>
                        </a:solidFill>
                        <a:latin typeface="Arial" pitchFamily="34" charset="0"/>
                        <a:cs typeface="Arial" pitchFamily="34" charset="0"/>
                      </a:endParaRPr>
                    </a:p>
                  </a:txBody>
                  <a:tcPr marL="9525" marR="9525" marT="9525" marB="0" anchor="b"/>
                </a:tc>
              </a:tr>
              <a:tr h="127635">
                <a:tc>
                  <a:txBody>
                    <a:bodyPr/>
                    <a:lstStyle/>
                    <a:p>
                      <a:pPr algn="l" fontAlgn="b"/>
                      <a:r>
                        <a:rPr lang="en-US" sz="1100" u="none" strike="noStrike" dirty="0">
                          <a:latin typeface="Arial" pitchFamily="34" charset="0"/>
                          <a:cs typeface="Arial" pitchFamily="34" charset="0"/>
                        </a:rPr>
                        <a:t>20Y3</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545 </a:t>
                      </a:r>
                      <a:endParaRPr lang="en-US" sz="1100" b="0" i="0" u="none" strike="noStrike" dirty="0">
                        <a:solidFill>
                          <a:srgbClr val="000000"/>
                        </a:solidFill>
                        <a:latin typeface="Arial" pitchFamily="34" charset="0"/>
                        <a:cs typeface="Arial" pitchFamily="34" charset="0"/>
                      </a:endParaRPr>
                    </a:p>
                  </a:txBody>
                  <a:tcPr marL="9525" marR="9525" marT="9525" marB="0" anchor="b"/>
                </a:tc>
              </a:tr>
              <a:tr h="205105">
                <a:tc>
                  <a:txBody>
                    <a:bodyPr/>
                    <a:lstStyle/>
                    <a:p>
                      <a:pPr algn="l" fontAlgn="b"/>
                      <a:r>
                        <a:rPr lang="en-US" sz="1100" u="none" strike="noStrike" dirty="0">
                          <a:latin typeface="Arial" pitchFamily="34" charset="0"/>
                          <a:cs typeface="Arial" pitchFamily="34" charset="0"/>
                        </a:rPr>
                        <a:t>20Y4</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551 </a:t>
                      </a:r>
                      <a:endParaRPr lang="en-US" sz="1100" b="0" i="0" u="none" strike="noStrike" dirty="0">
                        <a:solidFill>
                          <a:srgbClr val="000000"/>
                        </a:solidFill>
                        <a:latin typeface="Arial" pitchFamily="34" charset="0"/>
                        <a:cs typeface="Arial" pitchFamily="34" charset="0"/>
                      </a:endParaRPr>
                    </a:p>
                  </a:txBody>
                  <a:tcPr marL="9525" marR="9525" marT="9525" marB="0" anchor="b"/>
                </a:tc>
              </a:tr>
              <a:tr h="191135">
                <a:tc>
                  <a:txBody>
                    <a:bodyPr/>
                    <a:lstStyle/>
                    <a:p>
                      <a:pPr algn="l" fontAlgn="b"/>
                      <a:r>
                        <a:rPr lang="en-US" sz="1100" u="none" strike="noStrike" dirty="0">
                          <a:latin typeface="Arial" pitchFamily="34" charset="0"/>
                          <a:cs typeface="Arial" pitchFamily="34" charset="0"/>
                        </a:rPr>
                        <a:t>Thereafter</a:t>
                      </a:r>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endParaRPr lang="en-US" sz="11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en-US" sz="1100" u="none" strike="noStrike" dirty="0">
                          <a:latin typeface="Arial" pitchFamily="34" charset="0"/>
                          <a:cs typeface="Arial" pitchFamily="34" charset="0"/>
                        </a:rPr>
                        <a:t>        1,300 </a:t>
                      </a:r>
                      <a:endParaRPr lang="en-US" sz="1100" b="0" i="0" u="none" strike="noStrike" dirty="0">
                        <a:solidFill>
                          <a:srgbClr val="000000"/>
                        </a:solidFill>
                        <a:latin typeface="Arial" pitchFamily="34" charset="0"/>
                        <a:cs typeface="Arial" pitchFamily="34" charset="0"/>
                      </a:endParaRPr>
                    </a:p>
                  </a:txBody>
                  <a:tcPr marL="9525" marR="9525" marT="9525" marB="0" anchor="b"/>
                </a:tc>
              </a:tr>
            </a:tbl>
          </a:graphicData>
        </a:graphic>
      </p:graphicFrame>
      <p:sp>
        <p:nvSpPr>
          <p:cNvPr id="11" name="TextBox 10"/>
          <p:cNvSpPr txBox="1"/>
          <p:nvPr/>
        </p:nvSpPr>
        <p:spPr>
          <a:xfrm>
            <a:off x="457200" y="4614672"/>
            <a:ext cx="4800600" cy="1569660"/>
          </a:xfrm>
          <a:prstGeom prst="rect">
            <a:avLst/>
          </a:prstGeom>
          <a:noFill/>
        </p:spPr>
        <p:txBody>
          <a:bodyPr wrap="square" rtlCol="0">
            <a:spAutoFit/>
          </a:bodyPr>
          <a:lstStyle/>
          <a:p>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$1,065 reported as deferred outflows of resources related to pensions resulting from City contributions subsequent to the measurement date will be recognized as a reduction of the net pension liability in the year ended June 30, 20Y0. Other amounts reported as deferred outflows of resources and deferred inflows of resources related to pensions will be recognized in pension expense as shown at right:</a:t>
            </a:r>
            <a:endParaRPr lang="en-US" sz="1200" dirty="0">
              <a:latin typeface="Arial" pitchFamily="34" charset="0"/>
              <a:cs typeface="Arial" pitchFamily="34" charset="0"/>
            </a:endParaRPr>
          </a:p>
        </p:txBody>
      </p:sp>
      <p:cxnSp>
        <p:nvCxnSpPr>
          <p:cNvPr id="21" name="Straight Connector 20"/>
          <p:cNvCxnSpPr/>
          <p:nvPr/>
        </p:nvCxnSpPr>
        <p:spPr>
          <a:xfrm>
            <a:off x="990600" y="4648200"/>
            <a:ext cx="6553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Note disclosures—employers (cont.)</a:t>
            </a:r>
            <a:endParaRPr lang="en-US" dirty="0"/>
          </a:p>
        </p:txBody>
      </p:sp>
      <p:sp>
        <p:nvSpPr>
          <p:cNvPr id="3" name="Content Placeholder 2"/>
          <p:cNvSpPr>
            <a:spLocks noGrp="1"/>
          </p:cNvSpPr>
          <p:nvPr>
            <p:ph sz="quarter" idx="1"/>
          </p:nvPr>
        </p:nvSpPr>
        <p:spPr/>
        <p:txBody>
          <a:bodyPr/>
          <a:lstStyle/>
          <a:p>
            <a:r>
              <a:rPr lang="en-US" dirty="0" smtClean="0"/>
              <a:t>Single/agent only</a:t>
            </a:r>
          </a:p>
          <a:p>
            <a:pPr lvl="1"/>
            <a:r>
              <a:rPr lang="en-US" dirty="0" smtClean="0"/>
              <a:t>Number of employees covered—inactive receiving benefits, inactive not receiving benefits, active</a:t>
            </a:r>
          </a:p>
          <a:p>
            <a:pPr lvl="1"/>
            <a:r>
              <a:rPr lang="en-US" dirty="0" smtClean="0"/>
              <a:t>Allocated insurance contracts</a:t>
            </a:r>
            <a:endParaRPr lang="en-US" dirty="0" smtClean="0">
              <a:solidFill>
                <a:srgbClr val="FF0000"/>
              </a:solidFill>
            </a:endParaRPr>
          </a:p>
          <a:p>
            <a:pPr lvl="1"/>
            <a:r>
              <a:rPr lang="en-US" dirty="0" smtClean="0"/>
              <a:t>Schedule of changes in NPL by source for current period</a:t>
            </a:r>
          </a:p>
          <a:p>
            <a:pPr lvl="2"/>
            <a:r>
              <a:rPr lang="en-US" dirty="0" smtClean="0"/>
              <a:t>Service cost, interest, benefit changes, contributions by source, plan investment income, etc.</a:t>
            </a:r>
          </a:p>
          <a:p>
            <a:pPr lvl="2">
              <a:buNone/>
            </a:pPr>
            <a:endParaRPr lang="en-US" dirty="0" smtClean="0"/>
          </a:p>
          <a:p>
            <a:pPr lvl="1"/>
            <a:endParaRPr lang="en-US" dirty="0" smtClean="0"/>
          </a:p>
          <a:p>
            <a:pPr lvl="2"/>
            <a:endParaRPr lang="en-US" dirty="0" smtClean="0"/>
          </a:p>
          <a:p>
            <a:pPr lvl="1"/>
            <a:endParaRPr lang="en-US" dirty="0" smtClean="0"/>
          </a:p>
          <a:p>
            <a:pPr lvl="2"/>
            <a:endParaRPr lang="en-US" dirty="0" smtClean="0"/>
          </a:p>
          <a:p>
            <a:pPr lvl="1"/>
            <a:endParaRPr lang="en-US" dirty="0" smtClean="0"/>
          </a:p>
        </p:txBody>
      </p:sp>
      <p:sp>
        <p:nvSpPr>
          <p:cNvPr id="6" name="Slide Number Placeholder 5"/>
          <p:cNvSpPr>
            <a:spLocks noGrp="1"/>
          </p:cNvSpPr>
          <p:nvPr>
            <p:ph type="sldNum" sz="quarter" idx="4"/>
          </p:nvPr>
        </p:nvSpPr>
        <p:spPr>
          <a:xfrm>
            <a:off x="8106987" y="6210023"/>
            <a:ext cx="609600" cy="521208"/>
          </a:xfrm>
        </p:spPr>
        <p:txBody>
          <a:bodyPr/>
          <a:lstStyle/>
          <a:p>
            <a:fld id="{B678A430-2B5E-9C4F-A94E-0139B75F11B5}"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NPL by source—example</a:t>
            </a:r>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24</a:t>
            </a:fld>
            <a:endParaRPr lang="en-US" dirty="0"/>
          </a:p>
        </p:txBody>
      </p:sp>
      <p:pic>
        <p:nvPicPr>
          <p:cNvPr id="5123" name="Picture 3"/>
          <p:cNvPicPr>
            <a:picLocks noChangeAspect="1" noChangeArrowheads="1"/>
          </p:cNvPicPr>
          <p:nvPr/>
        </p:nvPicPr>
        <p:blipFill>
          <a:blip r:embed="rId2"/>
          <a:srcRect/>
          <a:stretch>
            <a:fillRect/>
          </a:stretch>
        </p:blipFill>
        <p:spPr bwMode="auto">
          <a:xfrm>
            <a:off x="427157" y="1500323"/>
            <a:ext cx="8010140" cy="42575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RSI—single/agent employers</a:t>
            </a:r>
            <a:endParaRPr lang="en-US" dirty="0"/>
          </a:p>
        </p:txBody>
      </p:sp>
      <p:sp>
        <p:nvSpPr>
          <p:cNvPr id="3" name="Content Placeholder 2"/>
          <p:cNvSpPr>
            <a:spLocks noGrp="1"/>
          </p:cNvSpPr>
          <p:nvPr>
            <p:ph sz="quarter" idx="1"/>
          </p:nvPr>
        </p:nvSpPr>
        <p:spPr/>
        <p:txBody>
          <a:bodyPr>
            <a:normAutofit/>
          </a:bodyPr>
          <a:lstStyle/>
          <a:p>
            <a:r>
              <a:rPr lang="en-US" dirty="0" smtClean="0"/>
              <a:t>10-year schedules</a:t>
            </a:r>
          </a:p>
          <a:p>
            <a:pPr lvl="1"/>
            <a:r>
              <a:rPr lang="en-US" dirty="0" smtClean="0"/>
              <a:t>Changes in NPL by source</a:t>
            </a:r>
          </a:p>
          <a:p>
            <a:pPr lvl="1"/>
            <a:r>
              <a:rPr lang="en-US" dirty="0" smtClean="0"/>
              <a:t>TPL, pension plan fiduciary net position, NPL, plan net position as % of TPL, covered-employee payroll, NPL as % of covered-employee payroll</a:t>
            </a:r>
          </a:p>
          <a:p>
            <a:pPr lvl="2"/>
            <a:r>
              <a:rPr lang="en-US" dirty="0" smtClean="0"/>
              <a:t>May be presented with changes in NPL by source</a:t>
            </a:r>
          </a:p>
          <a:p>
            <a:pPr lvl="2"/>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1" y="1600200"/>
            <a:ext cx="7136523" cy="5120640"/>
          </a:xfrm>
          <a:prstGeom prst="rect">
            <a:avLst/>
          </a:prstGeom>
          <a:solidFill>
            <a:schemeClr val="accent1">
              <a:lumMod val="60000"/>
              <a:lumOff val="40000"/>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quarter" idx="1"/>
          </p:nvPr>
        </p:nvSpPr>
        <p:spPr>
          <a:xfrm>
            <a:off x="568445" y="1600200"/>
            <a:ext cx="7467600" cy="4873752"/>
          </a:xfrm>
        </p:spPr>
        <p:txBody>
          <a:bodyPr>
            <a:normAutofit/>
          </a:bodyPr>
          <a:lstStyle/>
          <a:p>
            <a:pPr lvl="2"/>
            <a:endParaRPr lang="en-US" dirty="0" smtClean="0"/>
          </a:p>
          <a:p>
            <a:pPr lvl="2"/>
            <a:endParaRPr lang="en-US" dirty="0" smtClean="0"/>
          </a:p>
          <a:p>
            <a:pPr lvl="2"/>
            <a:endParaRPr lang="en-US" dirty="0" smtClean="0"/>
          </a:p>
          <a:p>
            <a:pPr lvl="2"/>
            <a:endParaRPr lang="en-US" dirty="0" smtClean="0"/>
          </a:p>
          <a:p>
            <a:pPr lvl="2"/>
            <a:endParaRPr lang="en-US" dirty="0" smtClean="0"/>
          </a:p>
          <a:p>
            <a:pPr lvl="2"/>
            <a:endParaRPr lang="en-US" dirty="0" smtClean="0"/>
          </a:p>
          <a:p>
            <a:endParaRPr lang="en-US" dirty="0"/>
          </a:p>
        </p:txBody>
      </p:sp>
      <p:sp>
        <p:nvSpPr>
          <p:cNvPr id="2" name="Title 1"/>
          <p:cNvSpPr>
            <a:spLocks noGrp="1"/>
          </p:cNvSpPr>
          <p:nvPr>
            <p:ph type="title"/>
          </p:nvPr>
        </p:nvSpPr>
        <p:spPr/>
        <p:txBody>
          <a:bodyPr>
            <a:noAutofit/>
          </a:bodyPr>
          <a:lstStyle/>
          <a:p>
            <a:pPr lvl="1"/>
            <a:r>
              <a:rPr lang="en-US" sz="3000" kern="1200" cap="small" dirty="0" smtClean="0">
                <a:solidFill>
                  <a:schemeClr val="tx2"/>
                </a:solidFill>
                <a:latin typeface="+mj-lt"/>
                <a:ea typeface="+mj-ea"/>
                <a:cs typeface="+mj-cs"/>
              </a:rPr>
              <a:t>combined presentation—Example </a:t>
            </a:r>
            <a:br>
              <a:rPr lang="en-US" sz="3000" kern="1200" cap="small" dirty="0" smtClean="0">
                <a:solidFill>
                  <a:schemeClr val="tx2"/>
                </a:solidFill>
                <a:latin typeface="+mj-lt"/>
                <a:ea typeface="+mj-ea"/>
                <a:cs typeface="+mj-cs"/>
              </a:rPr>
            </a:br>
            <a:r>
              <a:rPr lang="en-US" kern="1200" cap="small" dirty="0" smtClean="0">
                <a:solidFill>
                  <a:schemeClr val="tx2"/>
                </a:solidFill>
                <a:latin typeface="+mj-lt"/>
                <a:ea typeface="+mj-ea"/>
                <a:cs typeface="+mj-cs"/>
              </a:rPr>
              <a:t>only </a:t>
            </a:r>
            <a:r>
              <a:rPr lang="en-US" kern="1200" cap="small" dirty="0">
                <a:solidFill>
                  <a:schemeClr val="tx2"/>
                </a:solidFill>
                <a:latin typeface="+mj-lt"/>
                <a:ea typeface="+mj-ea"/>
                <a:cs typeface="+mj-cs"/>
              </a:rPr>
              <a:t>5 of 10 required years </a:t>
            </a:r>
            <a:r>
              <a:rPr lang="en-US" kern="1200" cap="small" dirty="0" smtClean="0">
                <a:solidFill>
                  <a:schemeClr val="tx2"/>
                </a:solidFill>
                <a:latin typeface="+mj-lt"/>
                <a:ea typeface="+mj-ea"/>
                <a:cs typeface="+mj-cs"/>
              </a:rPr>
              <a:t>illustrated</a:t>
            </a:r>
            <a:endParaRPr lang="en-US" kern="1200" cap="small" dirty="0">
              <a:solidFill>
                <a:schemeClr val="tx2"/>
              </a:solidFill>
              <a:latin typeface="+mj-lt"/>
              <a:ea typeface="+mj-ea"/>
              <a:cs typeface="+mj-cs"/>
            </a:endParaRPr>
          </a:p>
        </p:txBody>
      </p:sp>
      <p:sp>
        <p:nvSpPr>
          <p:cNvPr id="4" name="Slide Number Placeholder 3"/>
          <p:cNvSpPr>
            <a:spLocks noGrp="1"/>
          </p:cNvSpPr>
          <p:nvPr>
            <p:ph type="sldNum" sz="quarter" idx="4"/>
          </p:nvPr>
        </p:nvSpPr>
        <p:spPr/>
        <p:txBody>
          <a:bodyPr/>
          <a:lstStyle/>
          <a:p>
            <a:fld id="{2D86A998-937C-C345-9749-9154D609CA64}" type="slidenum">
              <a:rPr lang="en-US" smtClean="0"/>
              <a:pPr/>
              <a:t>26</a:t>
            </a:fld>
            <a:endParaRPr lang="en-US" dirty="0"/>
          </a:p>
        </p:txBody>
      </p:sp>
      <p:pic>
        <p:nvPicPr>
          <p:cNvPr id="13" name="Picture 2"/>
          <p:cNvPicPr>
            <a:picLocks noChangeAspect="1" noChangeArrowheads="1"/>
          </p:cNvPicPr>
          <p:nvPr/>
        </p:nvPicPr>
        <p:blipFill>
          <a:blip r:embed="rId2"/>
          <a:srcRect/>
          <a:stretch>
            <a:fillRect/>
          </a:stretch>
        </p:blipFill>
        <p:spPr bwMode="auto">
          <a:xfrm>
            <a:off x="728365" y="1621221"/>
            <a:ext cx="6883887" cy="50591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8243" y="3216166"/>
            <a:ext cx="7006271" cy="2055540"/>
          </a:xfrm>
          <a:prstGeom prst="rect">
            <a:avLst/>
          </a:prstGeom>
          <a:solidFill>
            <a:schemeClr val="accent1">
              <a:lumMod val="60000"/>
              <a:lumOff val="40000"/>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quarter" idx="1"/>
          </p:nvPr>
        </p:nvSpPr>
        <p:spPr/>
        <p:txBody>
          <a:bodyPr>
            <a:normAutofit/>
          </a:bodyPr>
          <a:lstStyle/>
          <a:p>
            <a:r>
              <a:rPr lang="en-US" dirty="0" smtClean="0"/>
              <a:t>10-year schedules (cont.)</a:t>
            </a:r>
          </a:p>
          <a:p>
            <a:pPr lvl="1"/>
            <a:r>
              <a:rPr lang="en-US" dirty="0" smtClean="0"/>
              <a:t>If actuarially determined employer contribution (ADEC)</a:t>
            </a:r>
          </a:p>
          <a:p>
            <a:pPr lvl="2"/>
            <a:r>
              <a:rPr lang="en-US" dirty="0" smtClean="0"/>
              <a:t>Example (only 5 of 10 required years illustrated)</a:t>
            </a:r>
            <a:endParaRPr lang="en-US" sz="400" dirty="0" smtClean="0"/>
          </a:p>
          <a:p>
            <a:pPr lvl="2"/>
            <a:endParaRPr lang="en-US" dirty="0" smtClean="0"/>
          </a:p>
          <a:p>
            <a:pPr lvl="2"/>
            <a:endParaRPr lang="en-US" dirty="0" smtClean="0"/>
          </a:p>
          <a:p>
            <a:pPr lvl="2"/>
            <a:endParaRPr lang="en-US" dirty="0" smtClean="0"/>
          </a:p>
          <a:p>
            <a:pPr lvl="2"/>
            <a:endParaRPr lang="en-US" dirty="0" smtClean="0"/>
          </a:p>
          <a:p>
            <a:pPr lvl="2"/>
            <a:endParaRPr lang="en-US" dirty="0" smtClean="0"/>
          </a:p>
          <a:p>
            <a:pPr lvl="2"/>
            <a:endParaRPr lang="en-US" dirty="0" smtClean="0"/>
          </a:p>
          <a:p>
            <a:pPr lvl="2"/>
            <a:endParaRPr lang="en-US" dirty="0" smtClean="0"/>
          </a:p>
          <a:p>
            <a:pPr lvl="1"/>
            <a:r>
              <a:rPr lang="en-US" dirty="0" smtClean="0"/>
              <a:t>If no ADEC, but statutory or contractual contribution requirements, schedule similar to ADEC schedule</a:t>
            </a:r>
          </a:p>
          <a:p>
            <a:endParaRPr lang="en-US" dirty="0"/>
          </a:p>
        </p:txBody>
      </p:sp>
      <p:sp>
        <p:nvSpPr>
          <p:cNvPr id="2" name="Title 1"/>
          <p:cNvSpPr>
            <a:spLocks noGrp="1"/>
          </p:cNvSpPr>
          <p:nvPr>
            <p:ph type="title"/>
          </p:nvPr>
        </p:nvSpPr>
        <p:spPr/>
        <p:txBody>
          <a:bodyPr/>
          <a:lstStyle/>
          <a:p>
            <a:r>
              <a:rPr lang="en-US" dirty="0" smtClean="0"/>
              <a:t>NPL: RSI—single/agent employers (cont.)</a:t>
            </a:r>
            <a:endParaRPr lang="en-US" dirty="0"/>
          </a:p>
        </p:txBody>
      </p:sp>
      <p:sp>
        <p:nvSpPr>
          <p:cNvPr id="4" name="Slide Number Placeholder 3"/>
          <p:cNvSpPr>
            <a:spLocks noGrp="1"/>
          </p:cNvSpPr>
          <p:nvPr>
            <p:ph type="sldNum" sz="quarter" idx="4"/>
          </p:nvPr>
        </p:nvSpPr>
        <p:spPr/>
        <p:txBody>
          <a:bodyPr/>
          <a:lstStyle/>
          <a:p>
            <a:fld id="{2D86A998-937C-C345-9749-9154D609CA64}" type="slidenum">
              <a:rPr lang="en-US" smtClean="0"/>
              <a:pPr/>
              <a:t>27</a:t>
            </a:fld>
            <a:endParaRPr lang="en-US" dirty="0"/>
          </a:p>
        </p:txBody>
      </p:sp>
      <p:pic>
        <p:nvPicPr>
          <p:cNvPr id="5" name="Picture 2"/>
          <p:cNvPicPr>
            <a:picLocks noChangeAspect="1" noChangeArrowheads="1"/>
          </p:cNvPicPr>
          <p:nvPr/>
        </p:nvPicPr>
        <p:blipFill>
          <a:blip r:embed="rId2"/>
          <a:srcRect/>
          <a:stretch>
            <a:fillRect/>
          </a:stretch>
        </p:blipFill>
        <p:spPr bwMode="auto">
          <a:xfrm>
            <a:off x="1082323" y="3415860"/>
            <a:ext cx="6797189" cy="17717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Cost-sharing employers</a:t>
            </a:r>
            <a:endParaRPr lang="en-US" dirty="0"/>
          </a:p>
        </p:txBody>
      </p:sp>
      <p:sp>
        <p:nvSpPr>
          <p:cNvPr id="3" name="Content Placeholder 2"/>
          <p:cNvSpPr>
            <a:spLocks noGrp="1"/>
          </p:cNvSpPr>
          <p:nvPr>
            <p:ph sz="quarter" idx="1"/>
          </p:nvPr>
        </p:nvSpPr>
        <p:spPr/>
        <p:txBody>
          <a:bodyPr/>
          <a:lstStyle/>
          <a:p>
            <a:r>
              <a:rPr lang="en-US" dirty="0" smtClean="0"/>
              <a:t>Recognize proportionate shares of collective NPL, pension expense, deferred outflows of resources/ deferred inflows of resources</a:t>
            </a:r>
          </a:p>
          <a:p>
            <a:r>
              <a:rPr lang="en-US" dirty="0" smtClean="0"/>
              <a:t>Proportion (%)</a:t>
            </a:r>
          </a:p>
          <a:p>
            <a:pPr lvl="1"/>
            <a:r>
              <a:rPr lang="en-US" dirty="0" smtClean="0"/>
              <a:t>Relationship of the employer to the total of all contributing entities</a:t>
            </a:r>
          </a:p>
          <a:p>
            <a:pPr lvl="1"/>
            <a:r>
              <a:rPr lang="en-US" dirty="0" smtClean="0"/>
              <a:t>Basis required to be consistent with assessed contributions</a:t>
            </a:r>
          </a:p>
          <a:p>
            <a:pPr lvl="1"/>
            <a:r>
              <a:rPr lang="en-US" dirty="0" smtClean="0"/>
              <a:t>Consider separate rates related to separate portions of collective NPL</a:t>
            </a:r>
          </a:p>
          <a:p>
            <a:pPr lvl="1"/>
            <a:r>
              <a:rPr lang="en-US" dirty="0" smtClean="0"/>
              <a:t>Use of relative long-term projected contribution effort  encouraged</a:t>
            </a:r>
          </a:p>
          <a:p>
            <a:pPr lvl="1">
              <a:buNone/>
            </a:pPr>
            <a:endParaRPr lang="en-US" dirty="0" smtClean="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Cost-sharing employers—additional considerations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Potentially three items</a:t>
            </a:r>
          </a:p>
          <a:p>
            <a:pPr lvl="1"/>
            <a:r>
              <a:rPr lang="en-US" dirty="0" smtClean="0"/>
              <a:t>Net effect of change in proportion</a:t>
            </a:r>
          </a:p>
          <a:p>
            <a:pPr lvl="1"/>
            <a:r>
              <a:rPr lang="en-US" dirty="0" smtClean="0"/>
              <a:t>Difference between:</a:t>
            </a:r>
          </a:p>
          <a:p>
            <a:pPr lvl="3"/>
            <a:r>
              <a:rPr lang="en-US" dirty="0" smtClean="0"/>
              <a:t>Employer’s proportionate share of all employer contributions included in collective plan net position</a:t>
            </a:r>
          </a:p>
          <a:p>
            <a:pPr lvl="3"/>
            <a:r>
              <a:rPr lang="en-US" dirty="0" smtClean="0"/>
              <a:t>Contributions recognized by the employer in the measurement period</a:t>
            </a:r>
          </a:p>
          <a:p>
            <a:pPr lvl="3"/>
            <a:endParaRPr lang="en-US" dirty="0" smtClean="0"/>
          </a:p>
          <a:p>
            <a:pPr lvl="2"/>
            <a:endParaRPr lang="en-US" dirty="0" smtClean="0"/>
          </a:p>
          <a:p>
            <a:pPr lvl="2"/>
            <a:endParaRPr lang="en-US" dirty="0" smtClean="0"/>
          </a:p>
          <a:p>
            <a:pPr lvl="1"/>
            <a:r>
              <a:rPr lang="en-US" dirty="0" smtClean="0"/>
              <a:t>Employer contributions subsequent to measurement date</a:t>
            </a:r>
          </a:p>
          <a:p>
            <a:pPr lvl="2"/>
            <a:r>
              <a:rPr lang="en-US" dirty="0" smtClean="0"/>
              <a:t>Deferred outflow of resources in current period</a:t>
            </a:r>
          </a:p>
          <a:p>
            <a:pPr lvl="2"/>
            <a:r>
              <a:rPr lang="en-US" dirty="0" smtClean="0"/>
              <a:t>Reduction of collective NPL in next period (part of comparison of actual contributions to share of collective contributions)</a:t>
            </a:r>
          </a:p>
        </p:txBody>
      </p:sp>
      <p:sp>
        <p:nvSpPr>
          <p:cNvPr id="6" name="Slide Number Placeholder 5"/>
          <p:cNvSpPr>
            <a:spLocks noGrp="1"/>
          </p:cNvSpPr>
          <p:nvPr>
            <p:ph type="sldNum" sz="quarter" idx="4"/>
          </p:nvPr>
        </p:nvSpPr>
        <p:spPr>
          <a:xfrm>
            <a:off x="8106987" y="6210023"/>
            <a:ext cx="609600" cy="521208"/>
          </a:xfrm>
        </p:spPr>
        <p:txBody>
          <a:bodyPr/>
          <a:lstStyle/>
          <a:p>
            <a:fld id="{B678A430-2B5E-9C4F-A94E-0139B75F11B5}" type="slidenum">
              <a:rPr lang="en-US" smtClean="0"/>
              <a:pPr/>
              <a:t>29</a:t>
            </a:fld>
            <a:endParaRPr lang="en-US" dirty="0"/>
          </a:p>
        </p:txBody>
      </p:sp>
      <p:sp>
        <p:nvSpPr>
          <p:cNvPr id="5" name="Rectangle 4"/>
          <p:cNvSpPr/>
          <p:nvPr/>
        </p:nvSpPr>
        <p:spPr>
          <a:xfrm>
            <a:off x="1208689" y="3836276"/>
            <a:ext cx="6390289" cy="8309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dirty="0" smtClean="0">
                <a:solidFill>
                  <a:schemeClr val="tx1"/>
                </a:solidFill>
              </a:rPr>
              <a:t>Deferred outflow/inflow of resources with expense in current &amp; future periods, systematic/rational method, closed period equal to average of expected remaining service lives (actives &amp; retirees)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vert="horz" wrap="square" lIns="91440" tIns="45720" rIns="91440" bIns="45720" numCol="1" anchorCtr="0" compatLnSpc="1">
            <a:prstTxWarp prst="textNoShape">
              <a:avLst/>
            </a:prstTxWarp>
          </a:bodyPr>
          <a:lstStyle/>
          <a:p>
            <a:r>
              <a:rPr sz="2800" dirty="0" smtClean="0">
                <a:latin typeface="Arial" pitchFamily="-64" charset="0"/>
                <a:ea typeface="ヒラギノ角ゴ Pro W3" pitchFamily="-64" charset="-128"/>
                <a:cs typeface="ヒラギノ角ゴ Pro W3" pitchFamily="-64" charset="-128"/>
              </a:rPr>
              <a:t>Statement No. 68, </a:t>
            </a:r>
            <a:r>
              <a:rPr sz="2800" i="1" dirty="0" smtClean="0">
                <a:latin typeface="Arial" pitchFamily="-64" charset="0"/>
                <a:ea typeface="ヒラギノ角ゴ Pro W3" pitchFamily="-64" charset="-128"/>
                <a:cs typeface="ヒラギノ角ゴ Pro W3" pitchFamily="-64" charset="-128"/>
              </a:rPr>
              <a:t>Accounting and Financial Reporting for P</a:t>
            </a:r>
            <a:r>
              <a:rPr lang="en-US" sz="2800" i="1" dirty="0" smtClean="0">
                <a:latin typeface="Arial" pitchFamily="-64" charset="0"/>
                <a:ea typeface="ヒラギノ角ゴ Pro W3" pitchFamily="-64" charset="-128"/>
                <a:cs typeface="ヒラギノ角ゴ Pro W3" pitchFamily="-64" charset="-128"/>
              </a:rPr>
              <a:t>e</a:t>
            </a:r>
            <a:r>
              <a:rPr sz="2800" i="1" dirty="0" smtClean="0">
                <a:latin typeface="Arial" pitchFamily="-64" charset="0"/>
                <a:ea typeface="ヒラギノ角ゴ Pro W3" pitchFamily="-64" charset="-128"/>
                <a:cs typeface="ヒラギノ角ゴ Pro W3" pitchFamily="-64" charset="-128"/>
              </a:rPr>
              <a:t>nsions</a:t>
            </a:r>
            <a:br>
              <a:rPr sz="2800" i="1" dirty="0" smtClean="0">
                <a:latin typeface="Arial" pitchFamily="-64" charset="0"/>
                <a:ea typeface="ヒラギノ角ゴ Pro W3" pitchFamily="-64" charset="-128"/>
                <a:cs typeface="ヒラギノ角ゴ Pro W3" pitchFamily="-64" charset="-128"/>
              </a:rPr>
            </a:br>
            <a:r>
              <a:rPr lang="en-US" sz="2800" i="1" dirty="0">
                <a:latin typeface="Arial" pitchFamily="-64" charset="0"/>
                <a:ea typeface="ヒラギノ角ゴ Pro W3" pitchFamily="-64" charset="-128"/>
                <a:cs typeface="ヒラギノ角ゴ Pro W3" pitchFamily="-64" charset="-128"/>
              </a:rPr>
              <a:t/>
            </a:r>
            <a:br>
              <a:rPr lang="en-US" sz="2800" i="1" dirty="0">
                <a:latin typeface="Arial" pitchFamily="-64" charset="0"/>
                <a:ea typeface="ヒラギノ角ゴ Pro W3" pitchFamily="-64" charset="-128"/>
                <a:cs typeface="ヒラギノ角ゴ Pro W3" pitchFamily="-64" charset="-128"/>
              </a:rPr>
            </a:br>
            <a:r>
              <a:rPr sz="2400" i="1" dirty="0" smtClean="0">
                <a:latin typeface="Arial" pitchFamily="-64" charset="0"/>
                <a:ea typeface="ヒラギノ角ゴ Pro W3" pitchFamily="-64" charset="-128"/>
                <a:cs typeface="ヒラギノ角ゴ Pro W3" pitchFamily="-64" charset="-128"/>
              </a:rPr>
              <a:t>an amendment of GASB Statement No. 27 </a:t>
            </a:r>
            <a:endParaRPr sz="2800" dirty="0">
              <a:latin typeface="Arial" pitchFamily="-64" charset="0"/>
              <a:ea typeface="ヒラギノ角ゴ Pro W3" pitchFamily="-64" charset="-128"/>
              <a:cs typeface="ヒラギノ角ゴ Pro W3" pitchFamily="-64" charset="-128"/>
            </a:endParaRPr>
          </a:p>
        </p:txBody>
      </p:sp>
      <p:sp>
        <p:nvSpPr>
          <p:cNvPr id="5" name="Text Placeholder 4"/>
          <p:cNvSpPr>
            <a:spLocks noGrp="1"/>
          </p:cNvSpPr>
          <p:nvPr>
            <p:ph type="body" idx="1"/>
          </p:nvPr>
        </p:nvSpPr>
        <p:spPr/>
        <p:txBody>
          <a:bodyPr/>
          <a:lstStyle/>
          <a:p>
            <a:endParaRPr lang="en-US" dirty="0"/>
          </a:p>
        </p:txBody>
      </p:sp>
      <p:sp>
        <p:nvSpPr>
          <p:cNvPr id="3" name="Slide Number Placeholder 2"/>
          <p:cNvSpPr>
            <a:spLocks noGrp="1"/>
          </p:cNvSpPr>
          <p:nvPr>
            <p:ph type="sldNum" sz="quarter" idx="12"/>
          </p:nvPr>
        </p:nvSpPr>
        <p:spPr/>
        <p:txBody>
          <a:bodyPr/>
          <a:lstStyle/>
          <a:p>
            <a:fld id="{B678A430-2B5E-9C4F-A94E-0139B75F11B5}"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Note disclosures—Cost-sharing employers</a:t>
            </a:r>
            <a:endParaRPr lang="en-US" dirty="0"/>
          </a:p>
        </p:txBody>
      </p:sp>
      <p:sp>
        <p:nvSpPr>
          <p:cNvPr id="3" name="Content Placeholder 2"/>
          <p:cNvSpPr>
            <a:spLocks noGrp="1"/>
          </p:cNvSpPr>
          <p:nvPr>
            <p:ph sz="quarter" idx="1"/>
          </p:nvPr>
        </p:nvSpPr>
        <p:spPr/>
        <p:txBody>
          <a:bodyPr/>
          <a:lstStyle/>
          <a:p>
            <a:r>
              <a:rPr lang="en-US" dirty="0" smtClean="0"/>
              <a:t>All disclosures noted earlier except those specific to single/agent</a:t>
            </a:r>
          </a:p>
          <a:p>
            <a:r>
              <a:rPr lang="en-US" dirty="0" smtClean="0"/>
              <a:t>Employer’s proportion, basis for proportion, change in proportion</a:t>
            </a:r>
          </a:p>
          <a:p>
            <a:r>
              <a:rPr lang="en-US" dirty="0" smtClean="0"/>
              <a:t>Employer’s proportionate share (amount) of collective NPL</a:t>
            </a:r>
          </a:p>
          <a:p>
            <a:pPr lvl="1"/>
            <a:r>
              <a:rPr lang="en-US" dirty="0" smtClean="0"/>
              <a:t>If special funding situation:</a:t>
            </a:r>
          </a:p>
          <a:p>
            <a:pPr lvl="2"/>
            <a:r>
              <a:rPr lang="en-US" dirty="0" smtClean="0"/>
              <a:t>Nonemployer contributing entity’s proportionate share </a:t>
            </a:r>
          </a:p>
          <a:p>
            <a:pPr lvl="2"/>
            <a:r>
              <a:rPr lang="en-US" dirty="0" smtClean="0"/>
              <a:t>Total of employer’s  and nonemployer entity’s proportionate shares</a:t>
            </a:r>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RSI—cost-sharing employers</a:t>
            </a:r>
            <a:endParaRPr lang="en-US" dirty="0"/>
          </a:p>
        </p:txBody>
      </p:sp>
      <p:sp>
        <p:nvSpPr>
          <p:cNvPr id="3" name="Content Placeholder 2"/>
          <p:cNvSpPr>
            <a:spLocks noGrp="1"/>
          </p:cNvSpPr>
          <p:nvPr>
            <p:ph sz="quarter" idx="1"/>
          </p:nvPr>
        </p:nvSpPr>
        <p:spPr/>
        <p:txBody>
          <a:bodyPr/>
          <a:lstStyle/>
          <a:p>
            <a:r>
              <a:rPr lang="en-US" dirty="0" smtClean="0"/>
              <a:t>10-year schedules</a:t>
            </a:r>
          </a:p>
          <a:p>
            <a:pPr lvl="1"/>
            <a:r>
              <a:rPr lang="en-US" dirty="0" smtClean="0"/>
              <a:t>Employer’s proportion (%), proportionate share (amount) of collective NPL, covered-employee payroll, proportionate share as % of covered-employee payroll, pension plan’s net position as % of TPL</a:t>
            </a:r>
          </a:p>
          <a:p>
            <a:pPr lvl="2"/>
            <a:r>
              <a:rPr lang="en-US" dirty="0" smtClean="0"/>
              <a:t>If special funding situation, also (1) nonemployer contributing entity’s proportionate share and (2) total of employer’s and nonemployer entity’s proportionate shares</a:t>
            </a:r>
          </a:p>
          <a:p>
            <a:pPr lvl="1"/>
            <a:r>
              <a:rPr lang="en-US" dirty="0" smtClean="0"/>
              <a:t>If statutory or contractual contribution requirements</a:t>
            </a:r>
          </a:p>
          <a:p>
            <a:pPr lvl="2"/>
            <a:r>
              <a:rPr lang="en-US" dirty="0" smtClean="0"/>
              <a:t>Required contribution, contributions in relation to required, difference, covered-employee payroll, contributions as % of covered-employee payroll</a:t>
            </a:r>
          </a:p>
          <a:p>
            <a:r>
              <a:rPr lang="en-US" dirty="0" smtClean="0"/>
              <a:t>Notes to RSI with significant changes</a:t>
            </a:r>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NPL: Involvement of nonemployer contributing entities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Legal requirement to contribute </a:t>
            </a:r>
            <a:r>
              <a:rPr lang="en-US" i="1" dirty="0" smtClean="0"/>
              <a:t>directly to</a:t>
            </a:r>
            <a:r>
              <a:rPr lang="en-US" dirty="0" smtClean="0"/>
              <a:t> the pension plan </a:t>
            </a:r>
          </a:p>
          <a:p>
            <a:pPr lvl="1"/>
            <a:r>
              <a:rPr lang="en-US" dirty="0" smtClean="0"/>
              <a:t>Special funding situations</a:t>
            </a:r>
          </a:p>
          <a:p>
            <a:pPr lvl="2"/>
            <a:r>
              <a:rPr lang="en-US" dirty="0" smtClean="0"/>
              <a:t>Contribution amount not dependent upon events unrelated to pensions OR nonemployer is only entity with legal obligation to contribute</a:t>
            </a:r>
          </a:p>
          <a:p>
            <a:pPr lvl="2"/>
            <a:r>
              <a:rPr lang="en-US" dirty="0" smtClean="0"/>
              <a:t>Similar to cost-sharing accounting</a:t>
            </a:r>
          </a:p>
          <a:p>
            <a:pPr lvl="3"/>
            <a:r>
              <a:rPr lang="en-US" dirty="0" smtClean="0"/>
              <a:t>Nonemployer expense classified in same manner as similar grants to other entities</a:t>
            </a:r>
          </a:p>
          <a:p>
            <a:pPr lvl="3"/>
            <a:r>
              <a:rPr lang="en-US" dirty="0" smtClean="0"/>
              <a:t>Employer recognizes additional expense and revenue = nonemployer contributing entity’s proportionate share of collective expense (portion related to the employer)</a:t>
            </a:r>
          </a:p>
          <a:p>
            <a:pPr lvl="1"/>
            <a:r>
              <a:rPr lang="en-US" dirty="0" smtClean="0"/>
              <a:t>Not special funding</a:t>
            </a:r>
          </a:p>
          <a:p>
            <a:pPr lvl="2"/>
            <a:r>
              <a:rPr lang="en-US" dirty="0" smtClean="0"/>
              <a:t>Employer</a:t>
            </a:r>
          </a:p>
          <a:p>
            <a:pPr lvl="3"/>
            <a:r>
              <a:rPr lang="en-US" dirty="0" smtClean="0"/>
              <a:t>Follows applicable requirements for single, agent, or cost-sharing employer</a:t>
            </a:r>
          </a:p>
          <a:p>
            <a:pPr lvl="3"/>
            <a:r>
              <a:rPr lang="en-US" dirty="0" smtClean="0"/>
              <a:t>Recognizes revenue equal to change in NPL from contributions from nonemployer contributing entities</a:t>
            </a:r>
          </a:p>
          <a:p>
            <a:pPr lvl="2"/>
            <a:r>
              <a:rPr lang="en-US" dirty="0" smtClean="0"/>
              <a:t>Nonemployer entity classifies expense for contributions in same manner as similar grants to other entities</a:t>
            </a:r>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Defined contribution pensions</a:t>
            </a:r>
            <a:endParaRPr lang="en-US" dirty="0"/>
          </a:p>
        </p:txBody>
      </p:sp>
      <p:sp>
        <p:nvSpPr>
          <p:cNvPr id="3" name="Content Placeholder 2"/>
          <p:cNvSpPr>
            <a:spLocks noGrp="1"/>
          </p:cNvSpPr>
          <p:nvPr>
            <p:ph sz="quarter" idx="1"/>
          </p:nvPr>
        </p:nvSpPr>
        <p:spPr/>
        <p:txBody>
          <a:bodyPr>
            <a:normAutofit lnSpcReduction="10000"/>
          </a:bodyPr>
          <a:lstStyle/>
          <a:p>
            <a:r>
              <a:rPr lang="en-US" smtClean="0"/>
              <a:t>Pension expense for amounts defined by benefit terms as attributable to the reporting period</a:t>
            </a:r>
          </a:p>
          <a:p>
            <a:pPr lvl="1"/>
            <a:r>
              <a:rPr lang="en-US" smtClean="0"/>
              <a:t>Net of forfeited amounts removed from employee accounts</a:t>
            </a:r>
          </a:p>
          <a:p>
            <a:r>
              <a:rPr lang="en-US" smtClean="0"/>
              <a:t>Liability for difference between pension expense and contributions</a:t>
            </a:r>
          </a:p>
          <a:p>
            <a:r>
              <a:rPr lang="en-US" smtClean="0"/>
              <a:t>Note disclosures </a:t>
            </a:r>
          </a:p>
          <a:p>
            <a:pPr lvl="1"/>
            <a:r>
              <a:rPr lang="en-US" smtClean="0"/>
              <a:t>Descriptive information about plan, benefit terms, contribution rates, amount of expense, amount of forfeitures, amount of liability</a:t>
            </a:r>
          </a:p>
          <a:p>
            <a:r>
              <a:rPr lang="en-US" smtClean="0"/>
              <a:t>Nonemployer contributing entities with legal requirements to contribute directly to pension plan also addressed</a:t>
            </a:r>
            <a:endParaRPr lang="en-US" dirty="0"/>
          </a:p>
        </p:txBody>
      </p:sp>
      <p:sp>
        <p:nvSpPr>
          <p:cNvPr id="4" name="Slide Number Placeholder 3"/>
          <p:cNvSpPr>
            <a:spLocks noGrp="1"/>
          </p:cNvSpPr>
          <p:nvPr>
            <p:ph type="sldNum" sz="quarter" idx="4"/>
          </p:nvPr>
        </p:nvSpPr>
        <p:spPr/>
        <p:txBody>
          <a:bodyPr/>
          <a:lstStyle/>
          <a:p>
            <a:fld id="{B678A430-2B5E-9C4F-A94E-0139B75F11B5}"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 and transition</a:t>
            </a:r>
            <a:endParaRPr lang="en-US" dirty="0"/>
          </a:p>
        </p:txBody>
      </p:sp>
      <p:sp>
        <p:nvSpPr>
          <p:cNvPr id="3" name="Content Placeholder 2"/>
          <p:cNvSpPr>
            <a:spLocks noGrp="1"/>
          </p:cNvSpPr>
          <p:nvPr>
            <p:ph sz="quarter" idx="1"/>
          </p:nvPr>
        </p:nvSpPr>
        <p:spPr/>
        <p:txBody>
          <a:bodyPr/>
          <a:lstStyle/>
          <a:p>
            <a:r>
              <a:rPr lang="en-US" dirty="0" smtClean="0"/>
              <a:t>Fiscal years beginning after June 15, 2014</a:t>
            </a:r>
          </a:p>
          <a:p>
            <a:r>
              <a:rPr lang="en-US" dirty="0" smtClean="0"/>
              <a:t>Beginning deferred outflows/deferred inflows of resources balances all or nothing at initial implementation</a:t>
            </a:r>
          </a:p>
          <a:p>
            <a:r>
              <a:rPr lang="en-US" dirty="0" smtClean="0"/>
              <a:t>RSI schedules prospective if information not initially available</a:t>
            </a:r>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vert="horz" wrap="square" lIns="91440" tIns="45720" rIns="91440" bIns="45720" numCol="1" anchorCtr="0" compatLnSpc="1">
            <a:prstTxWarp prst="textNoShape">
              <a:avLst/>
            </a:prstTxWarp>
          </a:bodyPr>
          <a:lstStyle/>
          <a:p>
            <a:r>
              <a:rPr sz="2800" dirty="0" smtClean="0">
                <a:latin typeface="Arial" pitchFamily="-64" charset="0"/>
                <a:ea typeface="ヒラギノ角ゴ Pro W3" pitchFamily="-64" charset="-128"/>
                <a:cs typeface="ヒラギノ角ゴ Pro W3" pitchFamily="-64" charset="-128"/>
              </a:rPr>
              <a:t>Statement No. 67, </a:t>
            </a:r>
            <a:r>
              <a:rPr sz="2800" i="1" dirty="0" smtClean="0">
                <a:latin typeface="Arial" pitchFamily="-64" charset="0"/>
                <a:ea typeface="ヒラギノ角ゴ Pro W3" pitchFamily="-64" charset="-128"/>
                <a:cs typeface="ヒラギノ角ゴ Pro W3" pitchFamily="-64" charset="-128"/>
              </a:rPr>
              <a:t>Financial Reporting for P</a:t>
            </a:r>
            <a:r>
              <a:rPr lang="en-US" sz="2800" i="1" dirty="0" smtClean="0">
                <a:latin typeface="Arial" pitchFamily="-64" charset="0"/>
                <a:ea typeface="ヒラギノ角ゴ Pro W3" pitchFamily="-64" charset="-128"/>
                <a:cs typeface="ヒラギノ角ゴ Pro W3" pitchFamily="-64" charset="-128"/>
              </a:rPr>
              <a:t>e</a:t>
            </a:r>
            <a:r>
              <a:rPr sz="2800" i="1" dirty="0" smtClean="0">
                <a:latin typeface="Arial" pitchFamily="-64" charset="0"/>
                <a:ea typeface="ヒラギノ角ゴ Pro W3" pitchFamily="-64" charset="-128"/>
                <a:cs typeface="ヒラギノ角ゴ Pro W3" pitchFamily="-64" charset="-128"/>
              </a:rPr>
              <a:t>nsion Plans</a:t>
            </a:r>
            <a:br>
              <a:rPr sz="2800" i="1" dirty="0" smtClean="0">
                <a:latin typeface="Arial" pitchFamily="-64" charset="0"/>
                <a:ea typeface="ヒラギノ角ゴ Pro W3" pitchFamily="-64" charset="-128"/>
                <a:cs typeface="ヒラギノ角ゴ Pro W3" pitchFamily="-64" charset="-128"/>
              </a:rPr>
            </a:br>
            <a:r>
              <a:rPr sz="2800" i="1" dirty="0" smtClean="0">
                <a:latin typeface="Arial" pitchFamily="-64" charset="0"/>
                <a:ea typeface="ヒラギノ角ゴ Pro W3" pitchFamily="-64" charset="-128"/>
                <a:cs typeface="ヒラギノ角ゴ Pro W3" pitchFamily="-64" charset="-128"/>
              </a:rPr>
              <a:t/>
            </a:r>
            <a:br>
              <a:rPr sz="2800" i="1" dirty="0" smtClean="0">
                <a:latin typeface="Arial" pitchFamily="-64" charset="0"/>
                <a:ea typeface="ヒラギノ角ゴ Pro W3" pitchFamily="-64" charset="-128"/>
                <a:cs typeface="ヒラギノ角ゴ Pro W3" pitchFamily="-64" charset="-128"/>
              </a:rPr>
            </a:br>
            <a:r>
              <a:rPr sz="2400" i="1" dirty="0" smtClean="0">
                <a:latin typeface="Arial" pitchFamily="-64" charset="0"/>
                <a:ea typeface="ヒラギノ角ゴ Pro W3" pitchFamily="-64" charset="-128"/>
                <a:cs typeface="ヒラギノ角ゴ Pro W3" pitchFamily="-64" charset="-128"/>
              </a:rPr>
              <a:t>an amendment of GASB Statement No. 25 </a:t>
            </a:r>
            <a:endParaRPr sz="2800" dirty="0">
              <a:latin typeface="Arial" pitchFamily="-64" charset="0"/>
              <a:ea typeface="ヒラギノ角ゴ Pro W3" pitchFamily="-64" charset="-128"/>
              <a:cs typeface="ヒラギノ角ゴ Pro W3" pitchFamily="-64" charset="-128"/>
            </a:endParaRPr>
          </a:p>
        </p:txBody>
      </p:sp>
      <p:sp>
        <p:nvSpPr>
          <p:cNvPr id="5" name="Text Placeholder 4"/>
          <p:cNvSpPr>
            <a:spLocks noGrp="1"/>
          </p:cNvSpPr>
          <p:nvPr>
            <p:ph type="body" idx="1"/>
          </p:nvPr>
        </p:nvSpPr>
        <p:spPr/>
        <p:txBody>
          <a:bodyPr/>
          <a:lstStyle/>
          <a:p>
            <a:endParaRPr lang="en-US" dirty="0"/>
          </a:p>
        </p:txBody>
      </p:sp>
      <p:sp>
        <p:nvSpPr>
          <p:cNvPr id="3" name="Slide Number Placeholder 2"/>
          <p:cNvSpPr>
            <a:spLocks noGrp="1"/>
          </p:cNvSpPr>
          <p:nvPr>
            <p:ph type="sldNum" sz="quarter" idx="12"/>
          </p:nvPr>
        </p:nvSpPr>
        <p:spPr/>
        <p:txBody>
          <a:bodyPr/>
          <a:lstStyle/>
          <a:p>
            <a:fld id="{B678A430-2B5E-9C4F-A94E-0139B75F11B5}"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Scope limited to defined benefit and defined contribution pension plans administered through trusts that meet certain criteria (same as criteria in Statement 68)</a:t>
            </a:r>
          </a:p>
          <a:p>
            <a:r>
              <a:rPr lang="en-US" dirty="0" smtClean="0"/>
              <a:t>Few changes from Statement 25 for financial statement recognition</a:t>
            </a:r>
          </a:p>
          <a:p>
            <a:r>
              <a:rPr lang="en-US" dirty="0" smtClean="0"/>
              <a:t>Notes/RSI</a:t>
            </a:r>
          </a:p>
          <a:p>
            <a:pPr lvl="1"/>
            <a:r>
              <a:rPr lang="en-US" dirty="0" smtClean="0"/>
              <a:t>Changes primarily to reflect changes in measurement of liabilities of employers</a:t>
            </a:r>
          </a:p>
          <a:p>
            <a:pPr lvl="1"/>
            <a:r>
              <a:rPr lang="en-US" dirty="0" smtClean="0"/>
              <a:t>Aggregated employer-related information not required for agent pension plans</a:t>
            </a:r>
          </a:p>
          <a:p>
            <a:pPr lvl="1"/>
            <a:r>
              <a:rPr lang="en-US" dirty="0" smtClean="0"/>
              <a:t>Annual money-weighted rate of return (1 year in notes; 10 years in RSI)</a:t>
            </a:r>
          </a:p>
          <a:p>
            <a:r>
              <a:rPr lang="en-US" dirty="0" smtClean="0"/>
              <a:t>Effective for FYs beginning after June 15, 2013</a:t>
            </a:r>
          </a:p>
        </p:txBody>
      </p:sp>
      <p:sp>
        <p:nvSpPr>
          <p:cNvPr id="4" name="Slide Number Placeholder 3"/>
          <p:cNvSpPr>
            <a:spLocks noGrp="1"/>
          </p:cNvSpPr>
          <p:nvPr>
            <p:ph type="sldNum" sz="quarter" idx="4"/>
          </p:nvPr>
        </p:nvSpPr>
        <p:spPr/>
        <p:txBody>
          <a:bodyPr/>
          <a:lstStyle/>
          <a:p>
            <a:fld id="{B678A430-2B5E-9C4F-A94E-0139B75F11B5}"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vert="horz" wrap="square" lIns="91440" tIns="45720" rIns="91440" bIns="45720" numCol="1" anchorCtr="0" compatLnSpc="1">
            <a:prstTxWarp prst="textNoShape">
              <a:avLst/>
            </a:prstTxWarp>
          </a:bodyPr>
          <a:lstStyle/>
          <a:p>
            <a:r>
              <a:rPr dirty="0" smtClean="0">
                <a:latin typeface="Arial" pitchFamily="-64" charset="0"/>
                <a:ea typeface="ヒラギノ角ゴ Pro W3" pitchFamily="-64" charset="-128"/>
                <a:cs typeface="ヒラギノ角ゴ Pro W3" pitchFamily="-64" charset="-128"/>
              </a:rPr>
              <a:t>Looking ahead</a:t>
            </a:r>
            <a:endParaRPr dirty="0">
              <a:latin typeface="Arial" pitchFamily="-64" charset="0"/>
              <a:ea typeface="ヒラギノ角ゴ Pro W3" pitchFamily="-64" charset="-128"/>
              <a:cs typeface="ヒラギノ角ゴ Pro W3" pitchFamily="-64" charset="-128"/>
            </a:endParaRPr>
          </a:p>
        </p:txBody>
      </p:sp>
      <p:sp>
        <p:nvSpPr>
          <p:cNvPr id="5" name="Text Placeholder 4"/>
          <p:cNvSpPr>
            <a:spLocks noGrp="1"/>
          </p:cNvSpPr>
          <p:nvPr>
            <p:ph type="body" idx="1"/>
          </p:nvPr>
        </p:nvSpPr>
        <p:spPr/>
        <p:txBody>
          <a:bodyPr/>
          <a:lstStyle/>
          <a:p>
            <a:endParaRPr lang="en-US" dirty="0"/>
          </a:p>
        </p:txBody>
      </p:sp>
      <p:sp>
        <p:nvSpPr>
          <p:cNvPr id="3" name="Slide Number Placeholder 2"/>
          <p:cNvSpPr>
            <a:spLocks noGrp="1"/>
          </p:cNvSpPr>
          <p:nvPr>
            <p:ph type="sldNum" sz="quarter" idx="12"/>
          </p:nvPr>
        </p:nvSpPr>
        <p:spPr/>
        <p:txBody>
          <a:bodyPr/>
          <a:lstStyle/>
          <a:p>
            <a:fld id="{B678A430-2B5E-9C4F-A94E-0139B75F11B5}"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GASB—2013 and beyond</a:t>
            </a:r>
            <a:endParaRPr lang="en-US" dirty="0"/>
          </a:p>
        </p:txBody>
      </p:sp>
      <p:sp>
        <p:nvSpPr>
          <p:cNvPr id="3" name="Content Placeholder 2"/>
          <p:cNvSpPr>
            <a:spLocks noGrp="1"/>
          </p:cNvSpPr>
          <p:nvPr>
            <p:ph sz="quarter" idx="1"/>
          </p:nvPr>
        </p:nvSpPr>
        <p:spPr/>
        <p:txBody>
          <a:bodyPr/>
          <a:lstStyle/>
          <a:p>
            <a:r>
              <a:rPr lang="en-US" dirty="0" smtClean="0"/>
              <a:t>Two Implementation Guides</a:t>
            </a:r>
          </a:p>
          <a:p>
            <a:pPr lvl="1"/>
            <a:r>
              <a:rPr lang="en-US" dirty="0" smtClean="0"/>
              <a:t>Statement 67 guidance tentatively Q2 2013</a:t>
            </a:r>
          </a:p>
          <a:p>
            <a:pPr lvl="1"/>
            <a:r>
              <a:rPr lang="en-US" dirty="0" smtClean="0"/>
              <a:t>Statement 68 guidance tentatively Q1 2014</a:t>
            </a:r>
          </a:p>
          <a:p>
            <a:r>
              <a:rPr lang="en-US" dirty="0" smtClean="0"/>
              <a:t>Phase 2 of project</a:t>
            </a:r>
          </a:p>
          <a:p>
            <a:pPr lvl="1"/>
            <a:r>
              <a:rPr lang="en-US" dirty="0" smtClean="0"/>
              <a:t>OPEB</a:t>
            </a:r>
          </a:p>
          <a:p>
            <a:pPr lvl="1"/>
            <a:r>
              <a:rPr lang="en-US" dirty="0" smtClean="0"/>
              <a:t>Pensions not within scope of Statements 67/68</a:t>
            </a:r>
          </a:p>
          <a:p>
            <a:pPr>
              <a:buNone/>
            </a:pPr>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sz="quarter" idx="1"/>
          </p:nvPr>
        </p:nvSpPr>
        <p:spPr/>
        <p:txBody>
          <a:bodyPr/>
          <a:lstStyle/>
          <a:p>
            <a:r>
              <a:rPr lang="en-US" dirty="0" smtClean="0"/>
              <a:t>Education</a:t>
            </a:r>
          </a:p>
          <a:p>
            <a:r>
              <a:rPr lang="en-US" dirty="0" smtClean="0"/>
              <a:t>Coordination with pension plan</a:t>
            </a:r>
          </a:p>
          <a:p>
            <a:pPr lvl="1"/>
            <a:r>
              <a:rPr lang="en-US" dirty="0" smtClean="0"/>
              <a:t>Identification of measurement date</a:t>
            </a:r>
          </a:p>
          <a:p>
            <a:pPr lvl="1"/>
            <a:r>
              <a:rPr lang="en-US" dirty="0" smtClean="0"/>
              <a:t>Communication of information</a:t>
            </a:r>
          </a:p>
          <a:p>
            <a:pPr lvl="1"/>
            <a:r>
              <a:rPr lang="en-US" dirty="0" smtClean="0"/>
              <a:t>Facilitation of attest services</a:t>
            </a:r>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3" name="Content Placeholder 2"/>
          <p:cNvSpPr>
            <a:spLocks noGrp="1"/>
          </p:cNvSpPr>
          <p:nvPr>
            <p:ph sz="quarter" idx="1"/>
          </p:nvPr>
        </p:nvSpPr>
        <p:spPr/>
        <p:txBody>
          <a:bodyPr/>
          <a:lstStyle/>
          <a:p>
            <a:r>
              <a:rPr lang="en-US" dirty="0" smtClean="0"/>
              <a:t>Scope limited to pensions provided through trusts that meet certain criteria</a:t>
            </a:r>
          </a:p>
          <a:p>
            <a:r>
              <a:rPr lang="en-US" dirty="0" smtClean="0"/>
              <a:t>Revises recognition, measurement, disclosure requirements for all employers</a:t>
            </a:r>
          </a:p>
          <a:p>
            <a:pPr lvl="1"/>
            <a:r>
              <a:rPr lang="en-US" dirty="0" smtClean="0"/>
              <a:t>Liability</a:t>
            </a:r>
          </a:p>
          <a:p>
            <a:pPr lvl="2"/>
            <a:r>
              <a:rPr lang="en-US" dirty="0" smtClean="0"/>
              <a:t>Measured net of pension plan’s fiduciary net position </a:t>
            </a:r>
          </a:p>
          <a:p>
            <a:pPr lvl="2"/>
            <a:r>
              <a:rPr lang="en-US" dirty="0" smtClean="0"/>
              <a:t>Fully recognized in accrual-basis financial statements</a:t>
            </a:r>
          </a:p>
          <a:p>
            <a:pPr lvl="1"/>
            <a:r>
              <a:rPr lang="en-US" dirty="0" smtClean="0"/>
              <a:t>Changes in the liability </a:t>
            </a:r>
          </a:p>
          <a:p>
            <a:pPr lvl="2"/>
            <a:r>
              <a:rPr lang="en-US" dirty="0" smtClean="0"/>
              <a:t>Some recognized as expense in the period of the change </a:t>
            </a:r>
          </a:p>
          <a:p>
            <a:pPr lvl="2"/>
            <a:r>
              <a:rPr lang="en-US" dirty="0" smtClean="0"/>
              <a:t>Others recognized as deferred outflows/inflows of resources with expense recognized over defined future periods</a:t>
            </a:r>
          </a:p>
          <a:p>
            <a:r>
              <a:rPr lang="en-US" dirty="0" smtClean="0"/>
              <a:t>Effective for FYs beginning after June 15, 2014</a:t>
            </a:r>
          </a:p>
          <a:p>
            <a:endParaRPr lang="en-US" dirty="0" smtClean="0"/>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GASB Resources</a:t>
            </a:r>
            <a:endParaRPr lang="en-US" dirty="0"/>
          </a:p>
        </p:txBody>
      </p:sp>
      <p:sp>
        <p:nvSpPr>
          <p:cNvPr id="6" name="Text Placeholder 5"/>
          <p:cNvSpPr>
            <a:spLocks noGrp="1"/>
          </p:cNvSpPr>
          <p:nvPr>
            <p:ph type="body" idx="1"/>
          </p:nvPr>
        </p:nvSpPr>
        <p:spPr/>
        <p:txBody>
          <a:bodyPr>
            <a:normAutofit fontScale="92500" lnSpcReduction="20000"/>
          </a:bodyPr>
          <a:lstStyle/>
          <a:p>
            <a:pPr lvl="1"/>
            <a:r>
              <a:rPr lang="en-US" dirty="0" smtClean="0">
                <a:solidFill>
                  <a:schemeClr val="accent1"/>
                </a:solidFill>
              </a:rPr>
              <a:t>www.GASB.org</a:t>
            </a:r>
          </a:p>
          <a:p>
            <a:pPr lvl="1">
              <a:buFont typeface="Arial" pitchFamily="34" charset="0"/>
              <a:buChar char="•"/>
            </a:pPr>
            <a:r>
              <a:rPr lang="en-US" dirty="0" smtClean="0"/>
              <a:t>Technical inquiry system</a:t>
            </a:r>
          </a:p>
          <a:p>
            <a:pPr lvl="1">
              <a:buFont typeface="Arial" pitchFamily="34" charset="0"/>
              <a:buChar char="•"/>
            </a:pPr>
            <a:r>
              <a:rPr lang="en-US" dirty="0" smtClean="0"/>
              <a:t>Podcast series</a:t>
            </a:r>
          </a:p>
          <a:p>
            <a:pPr lvl="1">
              <a:buFont typeface="Arial" pitchFamily="34" charset="0"/>
              <a:buChar char="•"/>
            </a:pPr>
            <a:r>
              <a:rPr lang="en-US" dirty="0" smtClean="0"/>
              <a:t>Plain-language overviews</a:t>
            </a:r>
          </a:p>
          <a:p>
            <a:pPr lvl="1">
              <a:buFont typeface="Arial" pitchFamily="34" charset="0"/>
              <a:buChar char="•"/>
            </a:pPr>
            <a:r>
              <a:rPr lang="en-US" dirty="0" smtClean="0"/>
              <a:t>And more …</a:t>
            </a:r>
          </a:p>
        </p:txBody>
      </p:sp>
      <p:sp>
        <p:nvSpPr>
          <p:cNvPr id="3" name="Slide Number Placeholder 2"/>
          <p:cNvSpPr>
            <a:spLocks noGrp="1"/>
          </p:cNvSpPr>
          <p:nvPr>
            <p:ph type="sldNum" sz="quarter" idx="12"/>
          </p:nvPr>
        </p:nvSpPr>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&amp; applicability</a:t>
            </a:r>
            <a:endParaRPr lang="en-US" dirty="0"/>
          </a:p>
        </p:txBody>
      </p:sp>
      <p:sp>
        <p:nvSpPr>
          <p:cNvPr id="3" name="Content Placeholder 2"/>
          <p:cNvSpPr>
            <a:spLocks noGrp="1"/>
          </p:cNvSpPr>
          <p:nvPr>
            <p:ph sz="quarter" idx="1"/>
          </p:nvPr>
        </p:nvSpPr>
        <p:spPr/>
        <p:txBody>
          <a:bodyPr>
            <a:normAutofit/>
          </a:bodyPr>
          <a:lstStyle/>
          <a:p>
            <a:r>
              <a:rPr lang="en-US" dirty="0" smtClean="0"/>
              <a:t>Defined benefit and defined contribution pensions provided through trusts that meet the following criteria:</a:t>
            </a:r>
          </a:p>
          <a:p>
            <a:pPr lvl="1"/>
            <a:r>
              <a:rPr lang="en-US" dirty="0" smtClean="0"/>
              <a:t>Employer/nonemployer contributions irrevocable</a:t>
            </a:r>
          </a:p>
          <a:p>
            <a:pPr lvl="1"/>
            <a:r>
              <a:rPr lang="en-US" dirty="0" smtClean="0"/>
              <a:t>Plan assets dedicated to providing pensions</a:t>
            </a:r>
          </a:p>
          <a:p>
            <a:pPr lvl="1"/>
            <a:r>
              <a:rPr lang="en-US" dirty="0" smtClean="0"/>
              <a:t>Plan assets legally protected from creditors</a:t>
            </a:r>
          </a:p>
          <a:p>
            <a:r>
              <a:rPr lang="en-US" dirty="0" smtClean="0"/>
              <a:t>Excludes all OPEB</a:t>
            </a:r>
          </a:p>
          <a:p>
            <a:r>
              <a:rPr lang="en-US" dirty="0" smtClean="0"/>
              <a:t>Applies to employers and nonemployer contributing entities that have a legal obligation to make contributions directly to a pension plan</a:t>
            </a:r>
          </a:p>
          <a:p>
            <a:pPr lvl="1"/>
            <a:r>
              <a:rPr lang="en-US" dirty="0" smtClean="0"/>
              <a:t>Special funding situations</a:t>
            </a:r>
          </a:p>
          <a:p>
            <a:pPr lvl="1"/>
            <a:r>
              <a:rPr lang="en-US" dirty="0" smtClean="0"/>
              <a:t>Other circumstances</a:t>
            </a:r>
            <a:endParaRPr lang="en-US" dirty="0"/>
          </a:p>
        </p:txBody>
      </p:sp>
      <p:sp>
        <p:nvSpPr>
          <p:cNvPr id="4" name="Slide Number Placeholder 3"/>
          <p:cNvSpPr>
            <a:spLocks noGrp="1"/>
          </p:cNvSpPr>
          <p:nvPr>
            <p:ph type="sldNum" sz="quarter" idx="4"/>
          </p:nvPr>
        </p:nvSpPr>
        <p:spPr>
          <a:xfrm>
            <a:off x="8106987" y="6210023"/>
            <a:ext cx="609600" cy="521208"/>
          </a:xfrm>
        </p:spPr>
        <p:txBody>
          <a:bodyPr>
            <a:normAutofit/>
          </a:bodyPr>
          <a:lstStyle/>
          <a:p>
            <a:fld id="{B678A430-2B5E-9C4F-A94E-0139B75F11B5}"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Defined benefit pensions</a:t>
            </a:r>
            <a:endParaRPr lang="en-US" dirty="0"/>
          </a:p>
        </p:txBody>
      </p:sp>
      <p:sp>
        <p:nvSpPr>
          <p:cNvPr id="3" name="Content Placeholder 2"/>
          <p:cNvSpPr>
            <a:spLocks noGrp="1"/>
          </p:cNvSpPr>
          <p:nvPr>
            <p:ph sz="quarter" idx="1"/>
          </p:nvPr>
        </p:nvSpPr>
        <p:spPr/>
        <p:txBody>
          <a:bodyPr/>
          <a:lstStyle/>
          <a:p>
            <a:r>
              <a:rPr lang="en-US" dirty="0" smtClean="0"/>
              <a:t>Two potential liabilities</a:t>
            </a:r>
          </a:p>
          <a:p>
            <a:pPr marL="914400" lvl="1" indent="-457200">
              <a:buFont typeface="+mj-lt"/>
              <a:buAutoNum type="arabicPeriod"/>
            </a:pPr>
            <a:r>
              <a:rPr lang="en-US" b="1" dirty="0" smtClean="0"/>
              <a:t>Liability to the pension plan (payables)</a:t>
            </a:r>
          </a:p>
          <a:p>
            <a:pPr lvl="2"/>
            <a:r>
              <a:rPr lang="en-US" dirty="0" smtClean="0"/>
              <a:t>Short-term amounts </a:t>
            </a:r>
          </a:p>
          <a:p>
            <a:pPr lvl="3"/>
            <a:r>
              <a:rPr lang="en-US" dirty="0" smtClean="0"/>
              <a:t>Example—contributions payable at FYE</a:t>
            </a:r>
          </a:p>
          <a:p>
            <a:pPr lvl="2"/>
            <a:r>
              <a:rPr lang="en-US" dirty="0" smtClean="0"/>
              <a:t>Long-term amounts </a:t>
            </a:r>
          </a:p>
          <a:p>
            <a:pPr lvl="3"/>
            <a:r>
              <a:rPr lang="en-US" dirty="0" smtClean="0"/>
              <a:t>Example—installment contract for individual past service liability upon joining a cost-sharing plan</a:t>
            </a:r>
          </a:p>
          <a:p>
            <a:pPr lvl="3"/>
            <a:r>
              <a:rPr lang="en-US" dirty="0" smtClean="0"/>
              <a:t>Formerly referred to as “pension-related debt”</a:t>
            </a:r>
          </a:p>
          <a:p>
            <a:pPr>
              <a:buNone/>
            </a:pPr>
            <a:endParaRPr lang="en-US" dirty="0" smtClean="0"/>
          </a:p>
          <a:p>
            <a:pPr lvl="2"/>
            <a:endParaRPr lang="en-US" dirty="0" smtClean="0"/>
          </a:p>
        </p:txBody>
      </p:sp>
      <p:sp>
        <p:nvSpPr>
          <p:cNvPr id="4" name="Slide Number Placeholder 3"/>
          <p:cNvSpPr>
            <a:spLocks noGrp="1"/>
          </p:cNvSpPr>
          <p:nvPr>
            <p:ph type="sldNum" sz="quarter" idx="4"/>
          </p:nvPr>
        </p:nvSpPr>
        <p:spPr>
          <a:xfrm>
            <a:off x="8106987" y="6210023"/>
            <a:ext cx="609600" cy="521208"/>
          </a:xfrm>
        </p:spPr>
        <p:txBody>
          <a:bodyPr>
            <a:normAutofit/>
          </a:bodyPr>
          <a:lstStyle/>
          <a:p>
            <a:fld id="{B678A430-2B5E-9C4F-A94E-0139B75F11B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Defined benefit pensions</a:t>
            </a:r>
            <a:endParaRPr lang="en-US" dirty="0"/>
          </a:p>
        </p:txBody>
      </p:sp>
      <p:sp>
        <p:nvSpPr>
          <p:cNvPr id="3" name="Content Placeholder 2"/>
          <p:cNvSpPr>
            <a:spLocks noGrp="1"/>
          </p:cNvSpPr>
          <p:nvPr>
            <p:ph sz="quarter" idx="1"/>
          </p:nvPr>
        </p:nvSpPr>
        <p:spPr/>
        <p:txBody>
          <a:bodyPr>
            <a:normAutofit/>
          </a:bodyPr>
          <a:lstStyle/>
          <a:p>
            <a:r>
              <a:rPr lang="en-US" dirty="0" smtClean="0"/>
              <a:t>Two potential liabilities (cont.)</a:t>
            </a:r>
          </a:p>
          <a:p>
            <a:pPr marL="914400" lvl="1" indent="-457200">
              <a:buFont typeface="+mj-lt"/>
              <a:buAutoNum type="arabicPeriod" startAt="2"/>
            </a:pPr>
            <a:r>
              <a:rPr lang="en-US" b="1" dirty="0" smtClean="0"/>
              <a:t>Liability to employees for pensions</a:t>
            </a:r>
          </a:p>
          <a:p>
            <a:pPr lvl="2"/>
            <a:r>
              <a:rPr lang="en-US" dirty="0" smtClean="0"/>
              <a:t>“Net pension liability” (NPL)</a:t>
            </a:r>
          </a:p>
          <a:p>
            <a:pPr lvl="3"/>
            <a:r>
              <a:rPr lang="en-US" dirty="0" smtClean="0"/>
              <a:t>Total pension liability (TPL), net of pension plan’s fiduciary net position</a:t>
            </a:r>
          </a:p>
          <a:p>
            <a:pPr lvl="4"/>
            <a:r>
              <a:rPr lang="en-US" dirty="0" smtClean="0"/>
              <a:t>TPL = actuarial present value of projected benefit payments attributed to past periods</a:t>
            </a:r>
          </a:p>
          <a:p>
            <a:pPr lvl="4"/>
            <a:r>
              <a:rPr lang="en-US" dirty="0" smtClean="0"/>
              <a:t>Fiduciary net position as measured by pension plan</a:t>
            </a:r>
          </a:p>
          <a:p>
            <a:pPr lvl="2"/>
            <a:r>
              <a:rPr lang="en-US" dirty="0" smtClean="0"/>
              <a:t>Single/agent employers recognize 100 percent of NPL</a:t>
            </a:r>
          </a:p>
          <a:p>
            <a:pPr lvl="2"/>
            <a:r>
              <a:rPr lang="en-US" dirty="0" smtClean="0"/>
              <a:t>Cost-sharing employers recognize proportionate shares of “collective” NPL (NPL for all benefits provided through cost-sharing pension plan)</a:t>
            </a:r>
          </a:p>
          <a:p>
            <a:pPr lvl="1"/>
            <a:endParaRPr lang="en-US" dirty="0" smtClean="0"/>
          </a:p>
          <a:p>
            <a:endParaRPr lang="en-US" dirty="0" smtClean="0"/>
          </a:p>
          <a:p>
            <a:pPr lvl="2"/>
            <a:endParaRPr lang="en-US" dirty="0" smtClean="0"/>
          </a:p>
        </p:txBody>
      </p:sp>
      <p:sp>
        <p:nvSpPr>
          <p:cNvPr id="4" name="Slide Number Placeholder 3"/>
          <p:cNvSpPr>
            <a:spLocks noGrp="1"/>
          </p:cNvSpPr>
          <p:nvPr>
            <p:ph type="sldNum" sz="quarter" idx="4"/>
          </p:nvPr>
        </p:nvSpPr>
        <p:spPr>
          <a:xfrm>
            <a:off x="8106987" y="6210023"/>
            <a:ext cx="609600" cy="521208"/>
          </a:xfrm>
        </p:spPr>
        <p:txBody>
          <a:bodyPr>
            <a:normAutofit/>
          </a:bodyPr>
          <a:lstStyle/>
          <a:p>
            <a:fld id="{B678A430-2B5E-9C4F-A94E-0139B75F11B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Measurement—timing</a:t>
            </a:r>
            <a:endParaRPr lang="en-US" dirty="0"/>
          </a:p>
        </p:txBody>
      </p:sp>
      <p:sp>
        <p:nvSpPr>
          <p:cNvPr id="3" name="Content Placeholder 2"/>
          <p:cNvSpPr>
            <a:spLocks noGrp="1"/>
          </p:cNvSpPr>
          <p:nvPr>
            <p:ph sz="quarter" idx="1"/>
          </p:nvPr>
        </p:nvSpPr>
        <p:spPr/>
        <p:txBody>
          <a:bodyPr>
            <a:normAutofit/>
          </a:bodyPr>
          <a:lstStyle/>
          <a:p>
            <a:r>
              <a:rPr lang="en-US" dirty="0" smtClean="0"/>
              <a:t>Potentially 3 different dates</a:t>
            </a:r>
          </a:p>
          <a:p>
            <a:pPr lvl="1"/>
            <a:r>
              <a:rPr lang="en-US" dirty="0" smtClean="0"/>
              <a:t>FYE</a:t>
            </a:r>
          </a:p>
          <a:p>
            <a:pPr lvl="1"/>
            <a:r>
              <a:rPr lang="en-US" dirty="0" smtClean="0"/>
              <a:t>Measurement date (of NPL)</a:t>
            </a:r>
          </a:p>
          <a:p>
            <a:pPr lvl="2"/>
            <a:r>
              <a:rPr lang="en-US" dirty="0" smtClean="0"/>
              <a:t>As of date no earlier than end of prior fiscal year</a:t>
            </a:r>
          </a:p>
          <a:p>
            <a:pPr lvl="2"/>
            <a:r>
              <a:rPr lang="en-US" dirty="0" smtClean="0"/>
              <a:t>Both components (TPL/plan net position) as of the same date</a:t>
            </a:r>
          </a:p>
          <a:p>
            <a:pPr lvl="1"/>
            <a:r>
              <a:rPr lang="en-US" dirty="0" smtClean="0"/>
              <a:t>Actuarial valuation date (of TPL)</a:t>
            </a:r>
          </a:p>
          <a:p>
            <a:pPr lvl="2"/>
            <a:r>
              <a:rPr lang="en-US" dirty="0" smtClean="0"/>
              <a:t>If not measurement date, as of date no more than 30 months (+1 day) prior to FYE</a:t>
            </a:r>
          </a:p>
          <a:p>
            <a:pPr lvl="2"/>
            <a:r>
              <a:rPr lang="en-US" dirty="0" smtClean="0"/>
              <a:t>Actuarial valuations at least every 2 years (more frequent valuations encouraged)</a:t>
            </a:r>
          </a:p>
          <a:p>
            <a:r>
              <a:rPr lang="en-US" dirty="0" smtClean="0"/>
              <a:t>Coordination with pension plan</a:t>
            </a:r>
          </a:p>
          <a:p>
            <a:pPr lvl="2"/>
            <a:endParaRPr lang="en-US" dirty="0" smtClean="0"/>
          </a:p>
          <a:p>
            <a:pPr lvl="1"/>
            <a:endParaRPr lang="en-US" dirty="0" smtClean="0"/>
          </a:p>
          <a:p>
            <a:pPr lvl="1"/>
            <a:endParaRPr lang="en-US" dirty="0"/>
          </a:p>
        </p:txBody>
      </p:sp>
      <p:sp>
        <p:nvSpPr>
          <p:cNvPr id="4" name="Slide Number Placeholder 3"/>
          <p:cNvSpPr>
            <a:spLocks noGrp="1"/>
          </p:cNvSpPr>
          <p:nvPr>
            <p:ph type="sldNum" sz="quarter" idx="4"/>
          </p:nvPr>
        </p:nvSpPr>
        <p:spPr>
          <a:xfrm>
            <a:off x="8106987" y="6210023"/>
            <a:ext cx="609600" cy="521208"/>
          </a:xfrm>
        </p:spPr>
        <p:txBody>
          <a:bodyPr>
            <a:normAutofit/>
          </a:bodyPr>
          <a:lstStyle/>
          <a:p>
            <a:fld id="{B678A430-2B5E-9C4F-A94E-0139B75F11B5}"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NPL: Measurement—general approach</a:t>
            </a:r>
            <a:endParaRPr lang="en-US" dirty="0"/>
          </a:p>
        </p:txBody>
      </p:sp>
      <p:sp>
        <p:nvSpPr>
          <p:cNvPr id="3" name="Content Placeholder 2"/>
          <p:cNvSpPr>
            <a:spLocks noGrp="1"/>
          </p:cNvSpPr>
          <p:nvPr>
            <p:ph sz="quarter" idx="1"/>
          </p:nvPr>
        </p:nvSpPr>
        <p:spPr/>
        <p:txBody>
          <a:bodyPr/>
          <a:lstStyle/>
          <a:p>
            <a:r>
              <a:rPr lang="en-US" dirty="0" smtClean="0"/>
              <a:t>Three broad steps</a:t>
            </a:r>
          </a:p>
          <a:p>
            <a:pPr lvl="1"/>
            <a:r>
              <a:rPr lang="en-US" dirty="0" smtClean="0"/>
              <a:t>Project benefit payments</a:t>
            </a:r>
          </a:p>
          <a:p>
            <a:pPr lvl="1"/>
            <a:r>
              <a:rPr lang="en-US" dirty="0" smtClean="0"/>
              <a:t>Discount projected benefit payments to actuarial present value</a:t>
            </a:r>
          </a:p>
          <a:p>
            <a:pPr lvl="1"/>
            <a:r>
              <a:rPr lang="en-US" dirty="0" smtClean="0"/>
              <a:t>Attribute actuarial present value to periods</a:t>
            </a:r>
          </a:p>
          <a:p>
            <a:r>
              <a:rPr lang="en-US" dirty="0" smtClean="0"/>
              <a:t>Methods and assumptions</a:t>
            </a:r>
          </a:p>
          <a:p>
            <a:pPr lvl="1"/>
            <a:r>
              <a:rPr lang="en-US" dirty="0" smtClean="0"/>
              <a:t>Generally, assumptions in conformity with Actuarial Standards of Practice</a:t>
            </a:r>
          </a:p>
          <a:p>
            <a:pPr lvl="1"/>
            <a:r>
              <a:rPr lang="en-US" dirty="0" smtClean="0"/>
              <a:t>Fewer alternatives than in Statement 27 for methods and assumptions for GAAP reporting purposes </a:t>
            </a:r>
          </a:p>
          <a:p>
            <a:pPr lvl="1"/>
            <a:r>
              <a:rPr lang="en-US" dirty="0" smtClean="0"/>
              <a:t>No changes required to actuarial methods and assumptions used to determine funding amounts</a:t>
            </a:r>
          </a:p>
          <a:p>
            <a:endParaRPr lang="en-US" dirty="0"/>
          </a:p>
        </p:txBody>
      </p:sp>
      <p:sp>
        <p:nvSpPr>
          <p:cNvPr id="4" name="Slide Number Placeholder 3"/>
          <p:cNvSpPr>
            <a:spLocks noGrp="1"/>
          </p:cNvSpPr>
          <p:nvPr>
            <p:ph type="sldNum" sz="quarter" idx="4"/>
          </p:nvPr>
        </p:nvSpPr>
        <p:spPr>
          <a:xfrm>
            <a:off x="8106987" y="6210023"/>
            <a:ext cx="609600" cy="521208"/>
          </a:xfrm>
        </p:spPr>
        <p:txBody>
          <a:bodyPr/>
          <a:lstStyle/>
          <a:p>
            <a:fld id="{B678A430-2B5E-9C4F-A94E-0139B75F11B5}"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D61AABC4C32499B66310A544E7A05" ma:contentTypeVersion="0" ma:contentTypeDescription="Create a new document." ma:contentTypeScope="" ma:versionID="a91f9ad39a8e79fc486e31a7c029f20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11F96A-EC20-4ED7-95B5-B25266E78A91}">
  <ds:schemaRefs>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EB6AB475-59CD-459F-9A13-5D82928030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9545536-3688-46E9-973A-FB5A4A03ED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1088</TotalTime>
  <Words>2226</Words>
  <Application>Microsoft Office PowerPoint</Application>
  <PresentationFormat>On-screen Show (4:3)</PresentationFormat>
  <Paragraphs>371</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Oriel</vt:lpstr>
      <vt:lpstr>GASB’s New Pension Statements</vt:lpstr>
      <vt:lpstr>Overview of the session</vt:lpstr>
      <vt:lpstr>Statement No. 68, Accounting and Financial Reporting for Pensions  an amendment of GASB Statement No. 27 </vt:lpstr>
      <vt:lpstr>Highlights</vt:lpstr>
      <vt:lpstr>Scope &amp; applicability</vt:lpstr>
      <vt:lpstr>Defined benefit pensions</vt:lpstr>
      <vt:lpstr>Defined benefit pensions</vt:lpstr>
      <vt:lpstr>NPL: Measurement—timing</vt:lpstr>
      <vt:lpstr>NPL: Measurement—general approach</vt:lpstr>
      <vt:lpstr>NPL: Measurement—projection</vt:lpstr>
      <vt:lpstr>NPL: Measurement—discounting</vt:lpstr>
      <vt:lpstr>Discount rate—determining the single rate</vt:lpstr>
      <vt:lpstr>NPL: Measurement—attribution</vt:lpstr>
      <vt:lpstr>Changes in NPL</vt:lpstr>
      <vt:lpstr>Changes in NPL</vt:lpstr>
      <vt:lpstr>Changes in NPL—TPL exceptions</vt:lpstr>
      <vt:lpstr>Changes in NPL—investment earnings exception</vt:lpstr>
      <vt:lpstr>NPL: Employer contributions</vt:lpstr>
      <vt:lpstr>NPL: Note disclosures—employers</vt:lpstr>
      <vt:lpstr>NPL: Note disclosures—employers (cont.)</vt:lpstr>
      <vt:lpstr>NPL: Note disclosures—employers (cont.)</vt:lpstr>
      <vt:lpstr>Expense and deferred outflows/inflows of resources disclosures—example</vt:lpstr>
      <vt:lpstr>NPL: Note disclosures—employers (cont.)</vt:lpstr>
      <vt:lpstr>Changes in NPL by source—example</vt:lpstr>
      <vt:lpstr>NPL: RSI—single/agent employers</vt:lpstr>
      <vt:lpstr>combined presentation—Example  only 5 of 10 required years illustrated</vt:lpstr>
      <vt:lpstr>NPL: RSI—single/agent employers (cont.)</vt:lpstr>
      <vt:lpstr>NPL: Cost-sharing employers</vt:lpstr>
      <vt:lpstr>NPL: Cost-sharing employers—additional considerations</vt:lpstr>
      <vt:lpstr>Note disclosures—Cost-sharing employers</vt:lpstr>
      <vt:lpstr>NPL: RSI—cost-sharing employers</vt:lpstr>
      <vt:lpstr>NPL: Involvement of nonemployer contributing entities</vt:lpstr>
      <vt:lpstr>Defined contribution pensions</vt:lpstr>
      <vt:lpstr>Effective date and transition</vt:lpstr>
      <vt:lpstr>Statement No. 67, Financial Reporting for Pension Plans  an amendment of GASB Statement No. 25 </vt:lpstr>
      <vt:lpstr>Highlights</vt:lpstr>
      <vt:lpstr>Looking ahead</vt:lpstr>
      <vt:lpstr>GASB—2013 and beyond</vt:lpstr>
      <vt:lpstr>Implementation</vt:lpstr>
      <vt:lpstr>GASB Resources</vt:lpstr>
    </vt:vector>
  </TitlesOfParts>
  <Company>Financial Accounting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mlczerka</dc:creator>
  <cp:lastModifiedBy>Janet</cp:lastModifiedBy>
  <cp:revision>138</cp:revision>
  <cp:lastPrinted>2010-07-29T14:29:12Z</cp:lastPrinted>
  <dcterms:created xsi:type="dcterms:W3CDTF">2012-08-10T16:55:23Z</dcterms:created>
  <dcterms:modified xsi:type="dcterms:W3CDTF">2013-02-21T18:12:24Z</dcterms:modified>
</cp:coreProperties>
</file>