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52"/>
  </p:notesMasterIdLst>
  <p:handoutMasterIdLst>
    <p:handoutMasterId r:id="rId53"/>
  </p:handoutMasterIdLst>
  <p:sldIdLst>
    <p:sldId id="333" r:id="rId2"/>
    <p:sldId id="349" r:id="rId3"/>
    <p:sldId id="347" r:id="rId4"/>
    <p:sldId id="350" r:id="rId5"/>
    <p:sldId id="259" r:id="rId6"/>
    <p:sldId id="34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352" r:id="rId37"/>
    <p:sldId id="351" r:id="rId38"/>
    <p:sldId id="292" r:id="rId39"/>
    <p:sldId id="335" r:id="rId40"/>
    <p:sldId id="354" r:id="rId41"/>
    <p:sldId id="340" r:id="rId42"/>
    <p:sldId id="341" r:id="rId43"/>
    <p:sldId id="344" r:id="rId44"/>
    <p:sldId id="363" r:id="rId45"/>
    <p:sldId id="360" r:id="rId46"/>
    <p:sldId id="328" r:id="rId47"/>
    <p:sldId id="329" r:id="rId48"/>
    <p:sldId id="330" r:id="rId49"/>
    <p:sldId id="331" r:id="rId50"/>
    <p:sldId id="332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>
      <p:cViewPr>
        <p:scale>
          <a:sx n="61" d="100"/>
          <a:sy n="61" d="100"/>
        </p:scale>
        <p:origin x="-100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8A22F-4092-44A2-8F1D-48C72FBFE50A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0827C-E6C9-4C22-A0CB-F1414BE60C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322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481A8-C715-4E9C-86D5-C4F057BD7E7D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36C5D-1537-4467-BBDE-DA8DE7144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994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0B27CB-7E3E-40D7-899C-32AD6492C2D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0223A-384C-4724-A857-904D29AB08E6}" type="slidenum">
              <a:rPr lang="en-US" smtClean="0">
                <a:latin typeface="Arial" charset="0"/>
              </a:rPr>
              <a:pPr/>
              <a:t>14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42CEB7-32F6-4110-9B66-85C38C459CA5}" type="slidenum">
              <a:rPr lang="en-US" smtClean="0">
                <a:latin typeface="Arial" charset="0"/>
              </a:rPr>
              <a:pPr/>
              <a:t>18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91B7F8-2E51-48B8-8AB0-2787158EBECE}" type="slidenum">
              <a:rPr lang="en-US" smtClean="0">
                <a:latin typeface="Arial" charset="0"/>
              </a:rPr>
              <a:pPr/>
              <a:t>19</a:t>
            </a:fld>
            <a:endParaRPr lang="en-US" dirty="0" smtClean="0">
              <a:latin typeface="Arial" charset="0"/>
            </a:endParaRPr>
          </a:p>
        </p:txBody>
      </p:sp>
      <p:sp>
        <p:nvSpPr>
          <p:cNvPr id="839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9318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eaLnBrk="1" hangingPunct="1">
              <a:defRPr/>
            </a:pPr>
            <a:fld id="{842A7F51-E6F5-4292-8DE1-44E7C4E12C44}" type="slidenum">
              <a:rPr lang="en-US" sz="1200"/>
              <a:pPr algn="r" eaLnBrk="1" hangingPunct="1">
                <a:defRPr/>
              </a:pPr>
              <a:t>19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4B5BA-9594-4E2D-85CC-035EF5B5E16C}" type="slidenum">
              <a:rPr lang="en-US" smtClean="0">
                <a:latin typeface="Arial" charset="0"/>
              </a:rPr>
              <a:pPr/>
              <a:t>20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4A96-CC79-4E86-8720-8299BD94169A}" type="slidenum">
              <a:rPr lang="en-US" smtClean="0">
                <a:latin typeface="Arial" charset="0"/>
              </a:rPr>
              <a:pPr/>
              <a:t>21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FFD63-CE5A-411A-BD06-D15801FCC7F6}" type="slidenum">
              <a:rPr lang="en-US" smtClean="0">
                <a:latin typeface="Arial" charset="0"/>
              </a:rPr>
              <a:pPr/>
              <a:t>22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BF25AC-C68D-4D37-8988-1F461A99D38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F3105-995F-4386-AABF-F42F7DEC3B80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A4771D8-322F-431E-9855-CA76D7EB582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F3105-995F-4386-AABF-F42F7DEC3B80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F3105-995F-4386-AABF-F42F7DEC3B80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0DD549-82B5-4DED-9897-56009152D911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F3105-995F-4386-AABF-F42F7DEC3B80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E22FAD-47F6-4EEF-B12A-407D469EED15}" type="slidenum">
              <a:rPr lang="en-US" smtClean="0">
                <a:latin typeface="Arial" charset="0"/>
              </a:rPr>
              <a:pPr/>
              <a:t>47</a:t>
            </a:fld>
            <a:endParaRPr lang="en-US" dirty="0" smtClean="0">
              <a:latin typeface="Arial" charset="0"/>
            </a:endParaRPr>
          </a:p>
        </p:txBody>
      </p:sp>
      <p:sp>
        <p:nvSpPr>
          <p:cNvPr id="13517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9523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>
              <a:defRPr/>
            </a:pPr>
            <a:fld id="{E60219D4-E9EA-42A9-BF01-12A84984B312}" type="slidenum">
              <a:rPr lang="en-US" sz="1200"/>
              <a:pPr algn="r">
                <a:defRPr/>
              </a:pPr>
              <a:t>47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F3105-995F-4386-AABF-F42F7DEC3B80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B6F828-92D9-416A-917C-1584045996E5}" type="slidenum">
              <a:rPr lang="en-US"/>
              <a:pPr/>
              <a:t>49</a:t>
            </a:fld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599AC-CD18-4F14-B469-B034D02387DF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F3105-995F-4386-AABF-F42F7DEC3B80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AAC200-F2CA-42C5-8949-EDA8D3C52BD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98C88-8E7A-4161-920A-DB55F3905EA7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98C88-8E7A-4161-920A-DB55F3905EA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98C88-8E7A-4161-920A-DB55F3905EA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392254-8574-4DF3-B55D-F4C5AF8179B1}" type="slidenum">
              <a:rPr lang="en-US" smtClean="0">
                <a:latin typeface="Arial" charset="0"/>
              </a:rPr>
              <a:pPr/>
              <a:t>12</a:t>
            </a:fld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b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533400" y="4461164"/>
            <a:ext cx="7772400" cy="1025236"/>
          </a:xfrm>
        </p:spPr>
        <p:txBody>
          <a:bodyPr lIns="45720" rIns="45720"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5260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>
            <a:normAutofit/>
          </a:bodyPr>
          <a:lstStyle>
            <a:lvl1pPr algn="l">
              <a:lnSpc>
                <a:spcPts val="3900"/>
              </a:lnSpc>
              <a:buNone/>
              <a:defRPr kumimoji="0" lang="en-US" sz="3900" kern="12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ubtitle 21"/>
          <p:cNvSpPr>
            <a:spLocks noGrp="1"/>
          </p:cNvSpPr>
          <p:nvPr>
            <p:ph type="subTitle" idx="13"/>
          </p:nvPr>
        </p:nvSpPr>
        <p:spPr>
          <a:xfrm>
            <a:off x="2590800" y="4876800"/>
            <a:ext cx="6400800" cy="685800"/>
          </a:xfrm>
        </p:spPr>
        <p:txBody>
          <a:bodyPr tIns="0">
            <a:normAutofit/>
          </a:bodyPr>
          <a:lstStyle>
            <a:lvl1pPr marL="27432" indent="0" algn="l"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46C1D90-BF91-40DD-8A86-E02B77A76C55}" type="datetimeFigureOut">
              <a:rPr lang="en-US" smtClean="0"/>
              <a:pPr/>
              <a:t>2/21/2013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A63EF7C-D82F-482F-84EB-177A347A8E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69" r:id="rId4"/>
    <p:sldLayoutId id="2147483752" r:id="rId5"/>
    <p:sldLayoutId id="2147483753" r:id="rId6"/>
    <p:sldLayoutId id="2147483754" r:id="rId7"/>
    <p:sldLayoutId id="2147483755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  <p:sldLayoutId id="2147483767" r:id="rId18"/>
    <p:sldLayoutId id="2147483768" r:id="rId19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GASB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California Society of Municipal Finance Officers</a:t>
            </a:r>
          </a:p>
          <a:p>
            <a:endParaRPr lang="en-US" dirty="0" smtClean="0"/>
          </a:p>
          <a:p>
            <a:r>
              <a:rPr lang="en-US" sz="2000" dirty="0" smtClean="0"/>
              <a:t>February 21, 2013</a:t>
            </a:r>
          </a:p>
          <a:p>
            <a:r>
              <a:rPr lang="en-US" sz="1900" dirty="0" smtClean="0"/>
              <a:t>Michelle Czerkawski, GASB Project Manager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594360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views expressed in this presentation are those of the speaker. </a:t>
            </a:r>
          </a:p>
          <a:p>
            <a:pPr algn="ctr"/>
            <a:r>
              <a:rPr lang="en-US" sz="1400" dirty="0" smtClean="0"/>
              <a:t>Official positions of the GASB are determined only after extensive due process and deliberation.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Upfront or Installment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Transferor reports:</a:t>
            </a:r>
          </a:p>
          <a:p>
            <a:pPr lvl="1"/>
            <a:r>
              <a:rPr lang="en-US" dirty="0" smtClean="0"/>
              <a:t>Up-front payment or present value of installment payments—asset</a:t>
            </a:r>
          </a:p>
          <a:p>
            <a:pPr lvl="1"/>
            <a:r>
              <a:rPr lang="en-US" dirty="0" smtClean="0"/>
              <a:t>Any contractual obligations—liabilities, with deferred inflow of resources </a:t>
            </a:r>
          </a:p>
          <a:p>
            <a:pPr lvl="1"/>
            <a:r>
              <a:rPr lang="en-US" dirty="0" smtClean="0"/>
              <a:t>Revenue as deferred inflow of resources is reduced</a:t>
            </a:r>
          </a:p>
          <a:p>
            <a:pPr lvl="2"/>
            <a:r>
              <a:rPr lang="en-US" dirty="0" smtClean="0"/>
              <a:t>Systematic &amp; rational manner</a:t>
            </a:r>
          </a:p>
          <a:p>
            <a:pPr lvl="2"/>
            <a:r>
              <a:rPr lang="en-US" dirty="0" smtClean="0"/>
              <a:t>Over term of the arrangement</a:t>
            </a:r>
          </a:p>
          <a:p>
            <a:pPr lvl="2"/>
            <a:r>
              <a:rPr lang="en-US" dirty="0" smtClean="0"/>
              <a:t>Beginning when facility is placed into 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590-2C02-4F65-9A6A-853B6F6414A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Liabilities—Contractual 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Liabilities at present value if significant &amp; either:</a:t>
            </a:r>
          </a:p>
          <a:p>
            <a:pPr lvl="1"/>
            <a:r>
              <a:rPr lang="en-US" dirty="0" smtClean="0"/>
              <a:t>Directly relates to the facility </a:t>
            </a:r>
          </a:p>
          <a:p>
            <a:pPr lvl="2"/>
            <a:r>
              <a:rPr lang="en-US" dirty="0" smtClean="0"/>
              <a:t>Relates to ownership of facility or arises from transferor’s responsibility to assure facility remains fit for particular purpose of arrangement</a:t>
            </a:r>
          </a:p>
          <a:p>
            <a:pPr lvl="2"/>
            <a:r>
              <a:rPr lang="en-US" dirty="0" smtClean="0"/>
              <a:t>Examples: obligations for capital improvements, insurance, maintenance on the facility</a:t>
            </a:r>
          </a:p>
          <a:p>
            <a:pPr lvl="1"/>
            <a:r>
              <a:rPr lang="en-US" dirty="0" smtClean="0"/>
              <a:t>Relates to transferor commitment to maintain minimum/ specific level of service in connection with operation of facility </a:t>
            </a:r>
          </a:p>
          <a:p>
            <a:pPr lvl="2"/>
            <a:r>
              <a:rPr lang="en-US" dirty="0" smtClean="0"/>
              <a:t>Examples: providing a specific level of police/emergency services for facility, or providing minimum level of maintenance to areas surrounding facility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5B50-8183-44C5-BCBB-046AF371FA8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Financial Reporting Entity—Omnibus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2013 FYEs:</a:t>
            </a:r>
          </a:p>
          <a:p>
            <a:r>
              <a:rPr lang="en-US" dirty="0" smtClean="0"/>
              <a:t>Statement 61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rPr lang="en-US" sz="2000" smtClean="0"/>
              <a:t>Effective for Periods Beginning after June 15, 2012</a:t>
            </a:r>
          </a:p>
          <a:p>
            <a:endParaRPr lang="en-US" sz="20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Effects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Increased emphasis on financial relationships</a:t>
            </a:r>
          </a:p>
          <a:p>
            <a:pPr lvl="1"/>
            <a:r>
              <a:rPr lang="en-US" dirty="0" smtClean="0"/>
              <a:t>Raises the bar for inclusion</a:t>
            </a:r>
          </a:p>
          <a:p>
            <a:r>
              <a:rPr lang="en-US" dirty="0" smtClean="0"/>
              <a:t>Refocused &amp; clarified requirements to blend certain component units (CUs)</a:t>
            </a:r>
          </a:p>
          <a:p>
            <a:r>
              <a:rPr lang="en-US" dirty="0" smtClean="0"/>
              <a:t>Improved recognition of ownership interests</a:t>
            </a:r>
          </a:p>
          <a:p>
            <a:pPr lvl="1"/>
            <a:r>
              <a:rPr lang="en-US" dirty="0" smtClean="0"/>
              <a:t>Joint ventures</a:t>
            </a:r>
          </a:p>
          <a:p>
            <a:pPr lvl="1"/>
            <a:r>
              <a:rPr lang="en-US" dirty="0" smtClean="0"/>
              <a:t>CUs</a:t>
            </a:r>
          </a:p>
          <a:p>
            <a:pPr lvl="1"/>
            <a:r>
              <a:rPr lang="en-US" dirty="0" smtClean="0"/>
              <a:t>Investments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459-458B-4906-B7C1-38D6DD2F8D7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Inclusion Criteria</a:t>
            </a:r>
            <a:endParaRPr lang="en-US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 14 required inclusion if potential CU is fiscally dependant</a:t>
            </a:r>
          </a:p>
          <a:p>
            <a:pPr lvl="1"/>
            <a:r>
              <a:rPr lang="en-US" dirty="0" smtClean="0"/>
              <a:t>Primary government has authority over:</a:t>
            </a:r>
          </a:p>
          <a:p>
            <a:pPr lvl="2"/>
            <a:r>
              <a:rPr lang="en-US" dirty="0" smtClean="0"/>
              <a:t>Budget, or</a:t>
            </a:r>
          </a:p>
          <a:p>
            <a:pPr lvl="2"/>
            <a:r>
              <a:rPr lang="en-US" dirty="0" smtClean="0"/>
              <a:t>Setting taxes &amp; charges, or</a:t>
            </a:r>
          </a:p>
          <a:p>
            <a:pPr lvl="2"/>
            <a:r>
              <a:rPr lang="en-US" dirty="0" smtClean="0"/>
              <a:t>Issuing debt</a:t>
            </a:r>
          </a:p>
          <a:p>
            <a:r>
              <a:rPr lang="en-US" dirty="0" smtClean="0"/>
              <a:t>Statement 61 adds requirement for a financial benefit or burden before inclusion is required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459-458B-4906-B7C1-38D6DD2F8D7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Blending Requirements: Narrowed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Statement 14 requires blending if Primary Government (PG) &amp; CU have “substantively the same” governing body</a:t>
            </a:r>
          </a:p>
          <a:p>
            <a:r>
              <a:rPr lang="en-US" dirty="0" smtClean="0"/>
              <a:t>Statement 61 modifies that requirement to also include:</a:t>
            </a:r>
          </a:p>
          <a:p>
            <a:pPr lvl="1"/>
            <a:r>
              <a:rPr lang="en-US" dirty="0" smtClean="0"/>
              <a:t>A financial benefit/burden relationship, or</a:t>
            </a:r>
          </a:p>
          <a:p>
            <a:pPr lvl="1"/>
            <a:r>
              <a:rPr lang="en-US" dirty="0" smtClean="0"/>
              <a:t>PG has “operational responsibility” for CU</a:t>
            </a:r>
          </a:p>
          <a:p>
            <a:pPr lvl="2"/>
            <a:r>
              <a:rPr lang="en-US" dirty="0" smtClean="0"/>
              <a:t>PG’s personnel manage activities of CU like a fund, program, or department of the primary government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459-458B-4906-B7C1-38D6DD2F8D7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Blending Requirements: Broadened</a:t>
            </a:r>
            <a:endParaRPr lang="en-US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CUs whose total debt outstanding is expected to be repaid entirely or almost entirely by revenues of the PG</a:t>
            </a:r>
          </a:p>
          <a:p>
            <a:pPr lvl="1"/>
            <a:r>
              <a:rPr lang="en-US" dirty="0" smtClean="0"/>
              <a:t>Even if the CU provides services to constituents or other governments, rather than exclusively or almost exclusively to the 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459-458B-4906-B7C1-38D6DD2F8D7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 Disclosures</a:t>
            </a:r>
            <a:endParaRPr lang="en-US" dirty="0" smtClean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Clarifies that current disclosures require:</a:t>
            </a:r>
          </a:p>
          <a:p>
            <a:pPr lvl="1"/>
            <a:r>
              <a:rPr lang="en-US" dirty="0" smtClean="0"/>
              <a:t>Rationale for including each CU</a:t>
            </a:r>
          </a:p>
          <a:p>
            <a:pPr lvl="1"/>
            <a:r>
              <a:rPr lang="en-US" dirty="0" smtClean="0"/>
              <a:t>Whether CU is discretely presented, blended, or included as a fiduciary fund</a:t>
            </a:r>
          </a:p>
          <a:p>
            <a:r>
              <a:rPr lang="en-US" dirty="0" smtClean="0"/>
              <a:t>No new disclosures</a:t>
            </a:r>
          </a:p>
          <a:p>
            <a:r>
              <a:rPr lang="en-US" dirty="0" smtClean="0"/>
              <a:t>Practical consideration—can aggregate similar CUs for disclosure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459-458B-4906-B7C1-38D6DD2F8D7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Codification of </a:t>
            </a:r>
            <a:br>
              <a:rPr lang="en-US" sz="4000" dirty="0" smtClean="0"/>
            </a:br>
            <a:r>
              <a:rPr lang="en-US" sz="4000" dirty="0" smtClean="0"/>
              <a:t>Pre-November 30, 1989 FASB and AICPA Pronouncements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9" name="Subtitle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2013 FYEs: </a:t>
            </a:r>
            <a:br>
              <a:rPr lang="en-US" dirty="0" smtClean="0"/>
            </a:br>
            <a:r>
              <a:rPr lang="en-US" dirty="0" smtClean="0"/>
              <a:t>Statement 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Effective  for Periods Beginning after December 15, 2011</a:t>
            </a:r>
          </a:p>
          <a:p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Five Classifications</a:t>
            </a:r>
            <a:endParaRPr lang="en-US" dirty="0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Conflict with or contradict GASB standards</a:t>
            </a:r>
          </a:p>
          <a:p>
            <a:pPr lvl="1"/>
            <a:r>
              <a:rPr lang="en-US" smtClean="0"/>
              <a:t>FASB Statement 4—Gain or loss on debt extinguishments</a:t>
            </a:r>
          </a:p>
          <a:p>
            <a:pPr lvl="1"/>
            <a:r>
              <a:rPr lang="en-US" smtClean="0"/>
              <a:t>FASB Statement 43—Compensated absences</a:t>
            </a:r>
          </a:p>
          <a:p>
            <a:r>
              <a:rPr lang="en-US" smtClean="0"/>
              <a:t>Are not applicable to governments</a:t>
            </a:r>
          </a:p>
          <a:p>
            <a:pPr lvl="1"/>
            <a:r>
              <a:rPr lang="en-US" smtClean="0"/>
              <a:t>FASB Statement 84—Convertible debt</a:t>
            </a:r>
          </a:p>
          <a:p>
            <a:r>
              <a:rPr lang="en-US" smtClean="0"/>
              <a:t>Rarely applicable (excluded)</a:t>
            </a:r>
          </a:p>
          <a:p>
            <a:pPr lvl="1"/>
            <a:r>
              <a:rPr lang="en-US" smtClean="0"/>
              <a:t>FASB Statement 19–Oil &amp; Gas</a:t>
            </a:r>
          </a:p>
          <a:p>
            <a:r>
              <a:rPr lang="en-US" smtClean="0"/>
              <a:t>Are applicable to governments</a:t>
            </a:r>
          </a:p>
          <a:p>
            <a:pPr lvl="1"/>
            <a:r>
              <a:rPr lang="en-US" smtClean="0"/>
              <a:t>FASB Statement 34—Capitalization of interest</a:t>
            </a:r>
          </a:p>
          <a:p>
            <a:r>
              <a:rPr lang="en-US" smtClean="0"/>
              <a:t>Will be addressed in GASB projects (applicable, but excluded)</a:t>
            </a:r>
          </a:p>
          <a:p>
            <a:pPr lvl="1"/>
            <a:r>
              <a:rPr lang="en-US" smtClean="0"/>
              <a:t>APB Opinion 16—Business combinations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459-458B-4906-B7C1-38D6DD2F8D7D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Board appointments</a:t>
            </a:r>
          </a:p>
          <a:p>
            <a:r>
              <a:rPr lang="en-US" dirty="0" smtClean="0"/>
              <a:t>Recently issued Statements</a:t>
            </a:r>
          </a:p>
          <a:p>
            <a:pPr lvl="1"/>
            <a:r>
              <a:rPr lang="en-US" dirty="0" smtClean="0"/>
              <a:t>Review of effective dates</a:t>
            </a:r>
          </a:p>
          <a:p>
            <a:pPr lvl="1"/>
            <a:r>
              <a:rPr lang="en-US" dirty="0" smtClean="0"/>
              <a:t>Statements effective for 2013 FYEs—key provisions</a:t>
            </a:r>
          </a:p>
          <a:p>
            <a:pPr lvl="1"/>
            <a:r>
              <a:rPr lang="en-US" dirty="0" smtClean="0"/>
              <a:t>Statements effective for post-2013 FYEs—brief overview</a:t>
            </a:r>
          </a:p>
          <a:p>
            <a:r>
              <a:rPr lang="en-US" dirty="0" smtClean="0"/>
              <a:t>Current-agenda projects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Guidance</a:t>
            </a:r>
            <a:endParaRPr lang="en-US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 20 is superseded</a:t>
            </a:r>
          </a:p>
          <a:p>
            <a:pPr lvl="1"/>
            <a:r>
              <a:rPr lang="en-US" dirty="0" smtClean="0"/>
              <a:t>All applicable pre-11/30/89 standards are contained in the GASB’s codification</a:t>
            </a:r>
          </a:p>
          <a:p>
            <a:pPr lvl="1"/>
            <a:r>
              <a:rPr lang="en-US" dirty="0" smtClean="0"/>
              <a:t>All potentially applicable post-11/30/89 non-GASB standards will be “other accounting literature”</a:t>
            </a:r>
          </a:p>
          <a:p>
            <a:r>
              <a:rPr lang="en-US" dirty="0" smtClean="0"/>
              <a:t>Guidance on 29 topics is brought into the GASB literature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7167-269C-4CC6-9C44-F34D9DFA32D1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Significant Topics</a:t>
            </a:r>
            <a:endParaRPr 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Special &amp; extraordinary items (APB Opinion 30)</a:t>
            </a:r>
          </a:p>
          <a:p>
            <a:r>
              <a:rPr lang="en-US" dirty="0" smtClean="0"/>
              <a:t>Comparative financial statements (ARB 43)</a:t>
            </a:r>
          </a:p>
          <a:p>
            <a:r>
              <a:rPr lang="en-US" dirty="0" smtClean="0"/>
              <a:t>Related parties (FASBS 57)</a:t>
            </a:r>
          </a:p>
          <a:p>
            <a:r>
              <a:rPr lang="en-US" dirty="0" smtClean="0"/>
              <a:t>Prior-period adjustments (FASBS 16 &amp; APB Opinion 9)</a:t>
            </a:r>
          </a:p>
          <a:p>
            <a:r>
              <a:rPr lang="en-US" dirty="0" smtClean="0"/>
              <a:t>Accounting changes &amp; error corrections (APB Opinion 20 &amp; FASBI 20)</a:t>
            </a:r>
          </a:p>
          <a:p>
            <a:r>
              <a:rPr lang="en-US" dirty="0" smtClean="0"/>
              <a:t>Contingencies (FASBS 5 &amp; FASBI 14)</a:t>
            </a:r>
          </a:p>
          <a:p>
            <a:r>
              <a:rPr lang="en-US" dirty="0" smtClean="0"/>
              <a:t>Extinguishments of debt (APB Opinion 26 &amp; FASBS 76)</a:t>
            </a:r>
          </a:p>
          <a:p>
            <a:r>
              <a:rPr lang="en-US" dirty="0" smtClean="0"/>
              <a:t>Inventory (ARB 43)</a:t>
            </a:r>
          </a:p>
          <a:p>
            <a:r>
              <a:rPr lang="en-US" dirty="0" smtClean="0"/>
              <a:t>Leases (FASBS 13, 22, 98 &amp; FASBI 23, 26, 27)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090CF-CAC9-4AF8-8F2D-53BCDC3739A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Specialized Topics</a:t>
            </a:r>
            <a:endParaRPr lang="en-US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Sales of real estate (FASBS 66)</a:t>
            </a:r>
          </a:p>
          <a:p>
            <a:r>
              <a:rPr lang="en-US" dirty="0" smtClean="0"/>
              <a:t>Real estate projects (FASBS 67)</a:t>
            </a:r>
          </a:p>
          <a:p>
            <a:r>
              <a:rPr lang="en-US" dirty="0" smtClean="0"/>
              <a:t>Research &amp; development arrangements (FASBS 68)</a:t>
            </a:r>
          </a:p>
          <a:p>
            <a:r>
              <a:rPr lang="en-US" dirty="0" smtClean="0"/>
              <a:t>Broadcasters  (FASBS 63)</a:t>
            </a:r>
          </a:p>
          <a:p>
            <a:r>
              <a:rPr lang="en-US" dirty="0" smtClean="0"/>
              <a:t>Cable television systems (FASBS 51)</a:t>
            </a:r>
          </a:p>
          <a:p>
            <a:r>
              <a:rPr lang="en-US" dirty="0" smtClean="0"/>
              <a:t>Insurance enterprises (FASBS 60)</a:t>
            </a:r>
          </a:p>
          <a:p>
            <a:r>
              <a:rPr lang="en-US" dirty="0" smtClean="0"/>
              <a:t>Lending activities (FASBS 91)</a:t>
            </a:r>
          </a:p>
          <a:p>
            <a:r>
              <a:rPr lang="en-US" dirty="0" smtClean="0"/>
              <a:t>Mortgage banking activities (FASBS 65)</a:t>
            </a:r>
          </a:p>
          <a:p>
            <a:r>
              <a:rPr lang="en-US" dirty="0" smtClean="0"/>
              <a:t>Regulated operations (FASBS 71, 90, 101)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BEA62-FEF9-4573-9928-0306AEDA4A17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3900"/>
              </a:lnSpc>
            </a:pPr>
            <a:r>
              <a:rPr lang="en-US" dirty="0" smtClean="0"/>
              <a:t>Financial Reporting of Deferred Outflows of Resources, Deferred Inflows of Resources, and Net Position</a:t>
            </a:r>
            <a:br>
              <a:rPr lang="en-US" dirty="0" smtClean="0"/>
            </a:br>
            <a:r>
              <a:rPr lang="en-US" dirty="0" smtClean="0"/>
              <a:t>    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2013 FYEs: </a:t>
            </a:r>
            <a:br>
              <a:rPr lang="en-US" smtClean="0"/>
            </a:br>
            <a:r>
              <a:rPr lang="en-US" smtClean="0"/>
              <a:t>Statement 63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mtClean="0"/>
              <a:t>Effective  for Periods Beginning after December 15, 2011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Concepts Statement 4—five elements in a statement of financial position </a:t>
            </a:r>
          </a:p>
          <a:p>
            <a:pPr lvl="1"/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Liabilities</a:t>
            </a:r>
          </a:p>
          <a:p>
            <a:pPr lvl="1"/>
            <a:r>
              <a:rPr lang="en-US" dirty="0" smtClean="0"/>
              <a:t>Deferred outflows of resources</a:t>
            </a:r>
          </a:p>
          <a:p>
            <a:pPr lvl="1"/>
            <a:r>
              <a:rPr lang="en-US" dirty="0" smtClean="0"/>
              <a:t>Deferred inflows of resources</a:t>
            </a:r>
          </a:p>
          <a:p>
            <a:pPr lvl="1"/>
            <a:r>
              <a:rPr lang="en-US" dirty="0" smtClean="0"/>
              <a:t>Net position</a:t>
            </a:r>
          </a:p>
          <a:p>
            <a:r>
              <a:rPr lang="en-US" dirty="0" smtClean="0"/>
              <a:t>Differs from composition required by Statement 34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1676350-0B29-4283-B3FE-5DB7A27983BD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“New” Elements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Deferred outflows of resources</a:t>
            </a:r>
          </a:p>
          <a:p>
            <a:pPr lvl="1"/>
            <a:r>
              <a:rPr lang="en-US" dirty="0" smtClean="0"/>
              <a:t>Consumption of net assets by the government that is applicable to a future reporting period </a:t>
            </a:r>
          </a:p>
          <a:p>
            <a:pPr lvl="1"/>
            <a:r>
              <a:rPr lang="en-US" dirty="0" smtClean="0"/>
              <a:t>Has a positive effect on net position, similar to assets</a:t>
            </a:r>
          </a:p>
          <a:p>
            <a:r>
              <a:rPr lang="en-US" dirty="0" smtClean="0"/>
              <a:t>Deferred inflows of resources</a:t>
            </a:r>
          </a:p>
          <a:p>
            <a:pPr lvl="1"/>
            <a:r>
              <a:rPr lang="en-US" dirty="0" smtClean="0"/>
              <a:t>Acquisition of net assets by the government that is applicable to a future reporting period </a:t>
            </a:r>
          </a:p>
          <a:p>
            <a:pPr lvl="1"/>
            <a:r>
              <a:rPr lang="en-US" dirty="0" smtClean="0"/>
              <a:t>Has a negative effect on net position, similar to liabilities</a:t>
            </a:r>
          </a:p>
          <a:p>
            <a:r>
              <a:rPr lang="en-US" dirty="0" smtClean="0"/>
              <a:t>Net position</a:t>
            </a:r>
          </a:p>
          <a:p>
            <a:pPr lvl="1"/>
            <a:r>
              <a:rPr lang="en-US" dirty="0" smtClean="0"/>
              <a:t>Residual of all elements presented in a statement of financial position </a:t>
            </a:r>
          </a:p>
          <a:p>
            <a:pPr lvl="1"/>
            <a:r>
              <a:rPr lang="en-US" dirty="0" smtClean="0"/>
              <a:t>= Assets + Deferred Outflows – Liabilities – Deferred Inflows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86FC-6536-45EF-A626-E98ADBB7C165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Requirements</a:t>
            </a:r>
          </a:p>
        </p:txBody>
      </p:sp>
      <p:sp>
        <p:nvSpPr>
          <p:cNvPr id="60419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Deferred outflows of resources reported in a separate section following assets</a:t>
            </a:r>
          </a:p>
          <a:p>
            <a:r>
              <a:rPr lang="en-US" dirty="0" smtClean="0"/>
              <a:t>Deferred inflows of resources reported in a separate section following liabilities</a:t>
            </a:r>
          </a:p>
          <a:p>
            <a:r>
              <a:rPr lang="en-US" dirty="0" smtClean="0"/>
              <a:t>Net position components</a:t>
            </a:r>
          </a:p>
          <a:p>
            <a:pPr lvl="1"/>
            <a:r>
              <a:rPr lang="en-US" dirty="0" smtClean="0"/>
              <a:t>Resemble net asset components under Statement 34</a:t>
            </a:r>
          </a:p>
          <a:p>
            <a:pPr lvl="2"/>
            <a:r>
              <a:rPr lang="en-US" dirty="0" smtClean="0"/>
              <a:t>Net investment in capital assets</a:t>
            </a:r>
          </a:p>
          <a:p>
            <a:pPr lvl="2"/>
            <a:r>
              <a:rPr lang="en-US" dirty="0" smtClean="0"/>
              <a:t>Restricted</a:t>
            </a:r>
          </a:p>
          <a:p>
            <a:pPr lvl="2"/>
            <a:r>
              <a:rPr lang="en-US" dirty="0" smtClean="0"/>
              <a:t>Unrestricted  </a:t>
            </a:r>
          </a:p>
          <a:p>
            <a:pPr lvl="1"/>
            <a:r>
              <a:rPr lang="en-US" dirty="0" smtClean="0"/>
              <a:t>Include the effects of deferred outflows &amp; deferred inflows of resources</a:t>
            </a:r>
          </a:p>
          <a:p>
            <a:r>
              <a:rPr lang="en-US" dirty="0" smtClean="0"/>
              <a:t>Governmental funds continue to report fund balance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C50E459-458B-4906-B7C1-38D6DD2F8D7D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Deferred Outflows/Inflows of Resources</a:t>
            </a:r>
          </a:p>
        </p:txBody>
      </p:sp>
      <p:sp>
        <p:nvSpPr>
          <p:cNvPr id="5427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standards</a:t>
            </a:r>
          </a:p>
          <a:p>
            <a:pPr lvl="1"/>
            <a:r>
              <a:rPr lang="en-US" dirty="0" smtClean="0"/>
              <a:t>Statement 53—Derivative Instruments </a:t>
            </a:r>
          </a:p>
          <a:p>
            <a:pPr lvl="1"/>
            <a:r>
              <a:rPr lang="en-US" dirty="0" smtClean="0"/>
              <a:t>Statement 60—Service Concession Arrangements </a:t>
            </a:r>
          </a:p>
          <a:p>
            <a:r>
              <a:rPr lang="en-US" dirty="0" smtClean="0"/>
              <a:t>Post-issuance standards</a:t>
            </a:r>
          </a:p>
          <a:p>
            <a:pPr lvl="1"/>
            <a:r>
              <a:rPr lang="en-US" dirty="0" smtClean="0"/>
              <a:t>Statement 65—Items Previously Reported as Assets &amp; Liabilities</a:t>
            </a:r>
          </a:p>
          <a:p>
            <a:pPr lvl="1"/>
            <a:r>
              <a:rPr lang="en-US" dirty="0" smtClean="0"/>
              <a:t>Statement 68—Pensions</a:t>
            </a:r>
          </a:p>
          <a:p>
            <a:pPr lvl="1"/>
            <a:r>
              <a:rPr lang="en-US" dirty="0" smtClean="0"/>
              <a:t>Statement 69—Government Combinations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7D52-89F8-457C-B4D7-3736FC777044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Items Previously Reported as Assets and Liabilities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 FYEs:</a:t>
            </a:r>
            <a:br>
              <a:rPr lang="en-US" dirty="0" smtClean="0"/>
            </a:br>
            <a:r>
              <a:rPr lang="en-US" dirty="0" smtClean="0"/>
              <a:t>Statement 65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Effective  for Periods Beginning after December 15,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Deferred Inflows of Resources</a:t>
            </a:r>
          </a:p>
        </p:txBody>
      </p:sp>
      <p:sp>
        <p:nvSpPr>
          <p:cNvPr id="5632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Grants received in advance of meeting timing requirement</a:t>
            </a:r>
          </a:p>
          <a:p>
            <a:r>
              <a:rPr lang="en-US" dirty="0" smtClean="0"/>
              <a:t> Deferred amounts from refunding of debt (credits)</a:t>
            </a:r>
          </a:p>
          <a:p>
            <a:r>
              <a:rPr lang="en-US" dirty="0" smtClean="0"/>
              <a:t> Proceeds from sales of future revenues</a:t>
            </a:r>
          </a:p>
          <a:p>
            <a:r>
              <a:rPr lang="en-US" dirty="0" smtClean="0"/>
              <a:t> Deferred gain from sale-leaseback</a:t>
            </a:r>
          </a:p>
          <a:p>
            <a:r>
              <a:rPr lang="en-US" dirty="0" smtClean="0"/>
              <a:t>“Regulatory” credits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419DE41-0780-4B84-85B2-A5BCC3EA25C8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Board Members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1435100" y="1910080"/>
          <a:ext cx="67183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9150"/>
                <a:gridCol w="3359150"/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 smtClean="0"/>
                        <a:t>Member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 smtClean="0"/>
                        <a:t>Term Expires</a:t>
                      </a:r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Bob Attmore, Chair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2014 (retiring in 2013)</a:t>
                      </a:r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Jim Brown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2017—first term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Bill Fish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2016—first term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Michael Granof 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2015—first term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David Sundstrom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2014—first term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Jan Sylvis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Marcia Taylor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 marL="83326" marR="83326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17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DD07-1831-47FA-9F44-6C9EBB7333EC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Deferred Outflows of Resources </a:t>
            </a:r>
          </a:p>
        </p:txBody>
      </p:sp>
      <p:sp>
        <p:nvSpPr>
          <p:cNvPr id="5632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Grant paid in advance of meeting timing requirement</a:t>
            </a:r>
          </a:p>
          <a:p>
            <a:r>
              <a:rPr lang="en-US" dirty="0" smtClean="0"/>
              <a:t> Deferred amounts from refunding of debt (debits)</a:t>
            </a:r>
          </a:p>
          <a:p>
            <a:r>
              <a:rPr lang="en-US" dirty="0" smtClean="0"/>
              <a:t> Cost to acquire rights to future revenues (intra-entity)</a:t>
            </a:r>
          </a:p>
          <a:p>
            <a:r>
              <a:rPr lang="en-US" dirty="0" smtClean="0"/>
              <a:t> Deferred loss from sale-leaseback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419DE41-0780-4B84-85B2-A5BCC3EA25C8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Outflows of Resources</a:t>
            </a:r>
          </a:p>
        </p:txBody>
      </p:sp>
      <p:sp>
        <p:nvSpPr>
          <p:cNvPr id="5632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Debt issuance costs (other than insurance) </a:t>
            </a:r>
          </a:p>
          <a:p>
            <a:r>
              <a:rPr lang="en-US" dirty="0" smtClean="0"/>
              <a:t>Initial costs incurred by lessor in an operating lease </a:t>
            </a:r>
          </a:p>
          <a:p>
            <a:r>
              <a:rPr lang="en-US" dirty="0" smtClean="0"/>
              <a:t>Acquisition costs for risk pools </a:t>
            </a:r>
          </a:p>
          <a:p>
            <a:r>
              <a:rPr lang="en-US" dirty="0" smtClean="0"/>
              <a:t>Loan origination costs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419DE41-0780-4B84-85B2-A5BCC3EA25C8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Inflows of Resources</a:t>
            </a:r>
          </a:p>
        </p:txBody>
      </p:sp>
      <p:sp>
        <p:nvSpPr>
          <p:cNvPr id="5632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Loan origination fees</a:t>
            </a:r>
          </a:p>
          <a:p>
            <a:r>
              <a:rPr lang="en-US" dirty="0" smtClean="0"/>
              <a:t>Commitment fees (after exercise or expiration)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419DE41-0780-4B84-85B2-A5BCC3EA25C8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Corrections—2012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 FYEs: </a:t>
            </a:r>
            <a:br>
              <a:rPr lang="en-US" dirty="0" smtClean="0"/>
            </a:br>
            <a:r>
              <a:rPr lang="en-US" dirty="0" smtClean="0"/>
              <a:t>Statement 66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Effective  for Periods Beginning after December 15, 2012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Statement 62 with</a:t>
            </a:r>
          </a:p>
          <a:p>
            <a:pPr lvl="1"/>
            <a:r>
              <a:rPr lang="en-US" dirty="0" smtClean="0"/>
              <a:t>Statement 13—Leases</a:t>
            </a:r>
          </a:p>
          <a:p>
            <a:pPr lvl="1"/>
            <a:r>
              <a:rPr lang="en-US" dirty="0" smtClean="0"/>
              <a:t>Statement 48</a:t>
            </a:r>
          </a:p>
          <a:p>
            <a:pPr lvl="2"/>
            <a:r>
              <a:rPr lang="en-US" dirty="0" smtClean="0"/>
              <a:t>Purchase of a loan or group of loans</a:t>
            </a:r>
          </a:p>
          <a:p>
            <a:pPr lvl="2"/>
            <a:r>
              <a:rPr lang="en-US" dirty="0" smtClean="0"/>
              <a:t>Servicing fees related to mortgage loans</a:t>
            </a:r>
          </a:p>
          <a:p>
            <a:r>
              <a:rPr lang="en-US" dirty="0" smtClean="0"/>
              <a:t>Statement 10 with</a:t>
            </a:r>
          </a:p>
          <a:p>
            <a:pPr lvl="1"/>
            <a:r>
              <a:rPr lang="en-US" dirty="0" smtClean="0"/>
              <a:t>Statement 54—Risk financing pools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FE6EC-1E64-40D1-8ED4-47742288AD97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Reporting for Pension Plans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 FYEs:</a:t>
            </a:r>
            <a:br>
              <a:rPr lang="en-US" dirty="0" smtClean="0"/>
            </a:br>
            <a:r>
              <a:rPr lang="en-US" dirty="0" smtClean="0"/>
              <a:t>Statement 67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Effective  for Fiscal Years Beginning after June 15, 2013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Approved June 2012</a:t>
            </a:r>
          </a:p>
          <a:p>
            <a:r>
              <a:rPr lang="en-US" dirty="0" smtClean="0"/>
              <a:t>Pension plans</a:t>
            </a:r>
          </a:p>
          <a:p>
            <a:r>
              <a:rPr lang="en-US" dirty="0" smtClean="0"/>
              <a:t>Few accounting changes</a:t>
            </a:r>
          </a:p>
          <a:p>
            <a:r>
              <a:rPr lang="en-US" dirty="0" smtClean="0"/>
              <a:t>Notes/RSI </a:t>
            </a:r>
          </a:p>
          <a:p>
            <a:pPr lvl="1"/>
            <a:r>
              <a:rPr lang="en-US" dirty="0" smtClean="0"/>
              <a:t>Changes to reflect new measures of employer liability </a:t>
            </a:r>
          </a:p>
          <a:p>
            <a:pPr lvl="1"/>
            <a:r>
              <a:rPr lang="en-US" dirty="0" smtClean="0"/>
              <a:t>Disclosure of annual rate of return </a:t>
            </a:r>
          </a:p>
          <a:p>
            <a:r>
              <a:rPr lang="en-US" dirty="0" smtClean="0"/>
              <a:t>Implementation Guide planned for Q2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8A430-2B5E-9C4F-A94E-0139B75F11B5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and Financial Reporting for Pensions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 FYEs:</a:t>
            </a:r>
            <a:br>
              <a:rPr lang="en-US" dirty="0" smtClean="0"/>
            </a:br>
            <a:r>
              <a:rPr lang="en-US" dirty="0" smtClean="0"/>
              <a:t>Statement 68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Effective  for Fiscal Years Beginning after June 15, 2014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Approved June 2012</a:t>
            </a:r>
          </a:p>
          <a:p>
            <a:r>
              <a:rPr lang="en-US" dirty="0" smtClean="0"/>
              <a:t>Employer reporting &amp; certain governmental nonemployer contributing entities</a:t>
            </a:r>
          </a:p>
          <a:p>
            <a:r>
              <a:rPr lang="en-US" dirty="0" smtClean="0"/>
              <a:t>Changes in liability &amp; expense recognition</a:t>
            </a:r>
          </a:p>
          <a:p>
            <a:pPr lvl="1"/>
            <a:r>
              <a:rPr lang="en-US" dirty="0" smtClean="0"/>
              <a:t>Break with funding measures</a:t>
            </a:r>
          </a:p>
          <a:p>
            <a:pPr lvl="1"/>
            <a:r>
              <a:rPr lang="en-US" dirty="0" smtClean="0"/>
              <a:t>Similar recognition for all types of employers (single, agent, cost-sharing)</a:t>
            </a:r>
          </a:p>
          <a:p>
            <a:r>
              <a:rPr lang="en-US" dirty="0" smtClean="0"/>
              <a:t>Notes disclosure/RSI changes</a:t>
            </a:r>
          </a:p>
          <a:p>
            <a:r>
              <a:rPr lang="en-US" dirty="0" smtClean="0"/>
              <a:t>Additional implementation guidance planned for Q1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B678A430-2B5E-9C4F-A94E-0139B75F11B5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Government Combinations and Disposals of Government Operations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Later FYEs: </a:t>
            </a:r>
            <a:br>
              <a:rPr lang="en-US" dirty="0" smtClean="0"/>
            </a:br>
            <a:r>
              <a:rPr lang="en-US" dirty="0" smtClean="0"/>
              <a:t>Statement 69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Effective for Transactions Occurring in Financial Reporting Periods Beginning after December 15, 2013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Recently Issued Statements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Scope</a:t>
            </a:r>
          </a:p>
        </p:txBody>
      </p:sp>
      <p:sp>
        <p:nvSpPr>
          <p:cNvPr id="1269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Combinations in which no consideration is provided</a:t>
            </a:r>
          </a:p>
          <a:p>
            <a:pPr lvl="1"/>
            <a:r>
              <a:rPr lang="en-US" dirty="0" smtClean="0"/>
              <a:t>Government mergers</a:t>
            </a:r>
          </a:p>
          <a:p>
            <a:pPr lvl="1"/>
            <a:r>
              <a:rPr lang="en-US" dirty="0" smtClean="0"/>
              <a:t>Transfers of operations</a:t>
            </a:r>
          </a:p>
          <a:p>
            <a:r>
              <a:rPr lang="en-US" dirty="0" smtClean="0"/>
              <a:t>Combinations in which consideration is provided</a:t>
            </a:r>
          </a:p>
          <a:p>
            <a:pPr lvl="1"/>
            <a:r>
              <a:rPr lang="en-US" dirty="0" smtClean="0"/>
              <a:t>Government acquisitions</a:t>
            </a:r>
          </a:p>
          <a:p>
            <a:r>
              <a:rPr lang="en-US" dirty="0" smtClean="0"/>
              <a:t>Disposal of government operations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98D-E5EE-486A-B94E-6477E6EDB5C2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Mergers &amp; Transfers of Operations</a:t>
            </a:r>
          </a:p>
        </p:txBody>
      </p:sp>
      <p:sp>
        <p:nvSpPr>
          <p:cNvPr id="1290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Assets &amp; liabilities at carrying values</a:t>
            </a:r>
          </a:p>
          <a:p>
            <a:pPr lvl="1"/>
            <a:r>
              <a:rPr lang="en-US" dirty="0" smtClean="0"/>
              <a:t>Presumption of GAAP</a:t>
            </a:r>
          </a:p>
          <a:p>
            <a:r>
              <a:rPr lang="en-US" dirty="0" smtClean="0"/>
              <a:t>Reporting</a:t>
            </a:r>
          </a:p>
          <a:p>
            <a:pPr lvl="1"/>
            <a:r>
              <a:rPr lang="en-US" dirty="0" smtClean="0"/>
              <a:t>Mergers</a:t>
            </a:r>
          </a:p>
          <a:p>
            <a:pPr lvl="2"/>
            <a:r>
              <a:rPr lang="en-US" dirty="0" smtClean="0"/>
              <a:t>New entity</a:t>
            </a:r>
          </a:p>
          <a:p>
            <a:pPr lvl="2"/>
            <a:r>
              <a:rPr lang="en-US" dirty="0" smtClean="0"/>
              <a:t>Continuing entity </a:t>
            </a:r>
          </a:p>
          <a:p>
            <a:pPr lvl="1"/>
            <a:r>
              <a:rPr lang="en-US" dirty="0" smtClean="0"/>
              <a:t>Transfers of operations</a:t>
            </a:r>
          </a:p>
          <a:p>
            <a:r>
              <a:rPr lang="en-US" dirty="0" smtClean="0"/>
              <a:t>Adjustments</a:t>
            </a:r>
          </a:p>
          <a:p>
            <a:pPr lvl="1"/>
            <a:r>
              <a:rPr lang="en-US" dirty="0" smtClean="0"/>
              <a:t>Accounting principles, policies, &amp; estimates</a:t>
            </a:r>
          </a:p>
          <a:p>
            <a:pPr lvl="1"/>
            <a:r>
              <a:rPr lang="en-US" dirty="0" smtClean="0"/>
              <a:t>Capital asset impairment</a:t>
            </a:r>
          </a:p>
          <a:p>
            <a:pPr lvl="1"/>
            <a:r>
              <a:rPr lang="en-US" dirty="0" smtClean="0"/>
              <a:t>Transaction eliminations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98D-E5EE-486A-B94E-6477E6EDB5C2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Acquisitions</a:t>
            </a:r>
            <a:endParaRPr lang="en-US" dirty="0" smtClean="0"/>
          </a:p>
        </p:txBody>
      </p:sp>
      <p:sp>
        <p:nvSpPr>
          <p:cNvPr id="1300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Assets (&amp; liabilities) at </a:t>
            </a:r>
            <a:r>
              <a:rPr lang="en-US" i="1" dirty="0" smtClean="0"/>
              <a:t>acquisition value</a:t>
            </a:r>
          </a:p>
          <a:p>
            <a:pPr lvl="1"/>
            <a:r>
              <a:rPr lang="en-US" dirty="0" smtClean="0"/>
              <a:t>Recognition based on GAAP applicable to state &amp; local governments</a:t>
            </a:r>
          </a:p>
          <a:p>
            <a:pPr lvl="1"/>
            <a:r>
              <a:rPr lang="en-US" dirty="0" smtClean="0"/>
              <a:t>Market-based entry price measurements</a:t>
            </a:r>
          </a:p>
          <a:p>
            <a:pPr lvl="1"/>
            <a:r>
              <a:rPr lang="en-US" dirty="0" smtClean="0"/>
              <a:t>Exceptions </a:t>
            </a:r>
          </a:p>
          <a:p>
            <a:r>
              <a:rPr lang="en-US" dirty="0" smtClean="0"/>
              <a:t>Difference between consideration given and net position acquired</a:t>
            </a:r>
          </a:p>
          <a:p>
            <a:pPr lvl="1"/>
            <a:r>
              <a:rPr lang="en-US" dirty="0" smtClean="0"/>
              <a:t>“Goodwill”—deferred outflow of resources</a:t>
            </a:r>
          </a:p>
          <a:p>
            <a:pPr lvl="1"/>
            <a:r>
              <a:rPr lang="en-US" dirty="0" smtClean="0"/>
              <a:t>Contribution received or reduction of non-current assets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98D-E5EE-486A-B94E-6477E6EDB5C2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 Disclosures—</a:t>
            </a:r>
            <a:br>
              <a:rPr lang="en-US" dirty="0" smtClean="0"/>
            </a:br>
            <a:r>
              <a:rPr lang="en-US" dirty="0" smtClean="0"/>
              <a:t>All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</a:p>
          <a:p>
            <a:pPr lvl="1"/>
            <a:r>
              <a:rPr lang="en-US" dirty="0" smtClean="0"/>
              <a:t>Brief description of the combination &amp; identification of the entities involved</a:t>
            </a:r>
          </a:p>
          <a:p>
            <a:pPr lvl="1"/>
            <a:r>
              <a:rPr lang="en-US" dirty="0" smtClean="0"/>
              <a:t>Date of the combination</a:t>
            </a:r>
          </a:p>
          <a:p>
            <a:pPr lvl="1"/>
            <a:r>
              <a:rPr lang="en-US" dirty="0" smtClean="0"/>
              <a:t>Primary reasons for the combination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98D-E5EE-486A-B94E-6477E6EDB5C2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Additional Note Disclosures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Mergers &amp; transfers of operations</a:t>
            </a:r>
          </a:p>
          <a:p>
            <a:pPr lvl="1"/>
            <a:r>
              <a:rPr lang="en-US" dirty="0" smtClean="0"/>
              <a:t>Carrying values recognized as of the merger date</a:t>
            </a:r>
          </a:p>
          <a:p>
            <a:pPr lvl="1"/>
            <a:r>
              <a:rPr lang="en-US" dirty="0" smtClean="0"/>
              <a:t>Description of significant adjustments</a:t>
            </a:r>
          </a:p>
          <a:p>
            <a:pPr lvl="1"/>
            <a:r>
              <a:rPr lang="en-US" dirty="0" smtClean="0"/>
              <a:t>Amounts recognized</a:t>
            </a:r>
          </a:p>
          <a:p>
            <a:r>
              <a:rPr lang="en-US" dirty="0" smtClean="0"/>
              <a:t>Acquisitions</a:t>
            </a:r>
          </a:p>
          <a:p>
            <a:pPr lvl="1"/>
            <a:r>
              <a:rPr lang="en-US" dirty="0" smtClean="0"/>
              <a:t>Brief description of consideration provided</a:t>
            </a:r>
          </a:p>
          <a:p>
            <a:pPr lvl="1"/>
            <a:r>
              <a:rPr lang="en-US" dirty="0" smtClean="0"/>
              <a:t>Total amount of net position acquired</a:t>
            </a:r>
          </a:p>
          <a:p>
            <a:pPr lvl="1"/>
            <a:r>
              <a:rPr lang="en-US" dirty="0" smtClean="0"/>
              <a:t>Brief description of contingent consideration arrangements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Disposals of Government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Includes all disposals of operations (transfers or sales)</a:t>
            </a:r>
          </a:p>
          <a:p>
            <a:pPr lvl="1"/>
            <a:r>
              <a:rPr lang="en-US" dirty="0" smtClean="0"/>
              <a:t>Gains &amp; losses reported as special items</a:t>
            </a:r>
          </a:p>
          <a:p>
            <a:r>
              <a:rPr lang="en-US" dirty="0" smtClean="0"/>
              <a:t>Costs associated with disposals of government operations</a:t>
            </a:r>
          </a:p>
          <a:p>
            <a:pPr lvl="1"/>
            <a:r>
              <a:rPr lang="en-US" dirty="0" smtClean="0"/>
              <a:t>Consider only costs directly associated with disposal</a:t>
            </a:r>
          </a:p>
          <a:p>
            <a:r>
              <a:rPr lang="en-US" dirty="0" smtClean="0"/>
              <a:t>Disclosures</a:t>
            </a:r>
          </a:p>
          <a:p>
            <a:pPr lvl="1"/>
            <a:r>
              <a:rPr lang="en-US" dirty="0" smtClean="0"/>
              <a:t>Description of the circumstances leading to the discontinuation</a:t>
            </a:r>
          </a:p>
          <a:p>
            <a:pPr lvl="1"/>
            <a:r>
              <a:rPr lang="en-US" dirty="0" smtClean="0"/>
              <a:t>Operations revenues, expense, &amp; non-operating items	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798D-E5EE-486A-B94E-6477E6EDB5C2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Agenda Projects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 txBox="1">
            <a:spLocks noGrp="1" noChangeArrowheads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EF3B094-9F1B-4460-88F0-898030091498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47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675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Projects in Process</a:t>
            </a:r>
            <a:endParaRPr lang="en-US" dirty="0" smtClean="0"/>
          </a:p>
        </p:txBody>
      </p:sp>
      <p:sp>
        <p:nvSpPr>
          <p:cNvPr id="6758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Conceptual Framework—Recognition &amp; Measurement Approaches </a:t>
            </a:r>
          </a:p>
          <a:p>
            <a:pPr lvl="1"/>
            <a:r>
              <a:rPr lang="en-US" dirty="0" smtClean="0"/>
              <a:t>PV—June 2011</a:t>
            </a:r>
          </a:p>
          <a:p>
            <a:r>
              <a:rPr lang="en-US" dirty="0" smtClean="0"/>
              <a:t>Economic Condition Reporting—Financial Projections</a:t>
            </a:r>
          </a:p>
          <a:p>
            <a:pPr lvl="1"/>
            <a:r>
              <a:rPr lang="en-US" dirty="0" smtClean="0"/>
              <a:t>PV—November 2011</a:t>
            </a:r>
          </a:p>
          <a:p>
            <a:r>
              <a:rPr lang="en-US" dirty="0" smtClean="0"/>
              <a:t>Financial Guarantees</a:t>
            </a:r>
          </a:p>
          <a:p>
            <a:pPr lvl="1"/>
            <a:r>
              <a:rPr lang="en-US" dirty="0" smtClean="0"/>
              <a:t>ED—June 2012</a:t>
            </a:r>
          </a:p>
          <a:p>
            <a:r>
              <a:rPr lang="en-US" dirty="0" smtClean="0"/>
              <a:t>Fair Value—Measurement &amp; Application</a:t>
            </a:r>
          </a:p>
          <a:p>
            <a:r>
              <a:rPr lang="en-US" dirty="0" smtClean="0"/>
              <a:t>GAAP Hierarchy</a:t>
            </a:r>
          </a:p>
          <a:p>
            <a:r>
              <a:rPr lang="en-US" dirty="0" smtClean="0"/>
              <a:t>Other Postemployment Benefits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Research Agenda Projects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FFF1E-916E-4415-A59F-D7DCD2AB7150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Research Agenda</a:t>
            </a:r>
            <a:endParaRPr lang="en-U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Electronic Financial Reporting</a:t>
            </a:r>
          </a:p>
          <a:p>
            <a:r>
              <a:rPr lang="en-US" dirty="0" smtClean="0"/>
              <a:t>Fiduciary Responsibilities</a:t>
            </a:r>
          </a:p>
          <a:p>
            <a:r>
              <a:rPr lang="en-US" dirty="0" smtClean="0"/>
              <a:t>Leases</a:t>
            </a:r>
          </a:p>
          <a:p>
            <a:r>
              <a:rPr lang="en-US" dirty="0" smtClean="0"/>
              <a:t>Tax Abatement Disclosures</a:t>
            </a:r>
          </a:p>
          <a:p>
            <a:endParaRPr lang="en-US" dirty="0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A17C221-F56E-4FD5-ACD1-820F892D140C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Effective Dates—FYE June 30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2013</a:t>
            </a:r>
          </a:p>
          <a:p>
            <a:pPr lvl="1"/>
            <a:r>
              <a:rPr lang="en-US" dirty="0" smtClean="0"/>
              <a:t>Statement 60—Service Concession Arrangements</a:t>
            </a:r>
          </a:p>
          <a:p>
            <a:pPr lvl="1"/>
            <a:r>
              <a:rPr lang="en-US" dirty="0" smtClean="0"/>
              <a:t>Statement 61—Financial Reporting Entity</a:t>
            </a:r>
          </a:p>
          <a:p>
            <a:pPr lvl="1"/>
            <a:r>
              <a:rPr lang="en-US" dirty="0" smtClean="0"/>
              <a:t>Statement 62—Codification of  AICPA &amp; FASB </a:t>
            </a:r>
          </a:p>
          <a:p>
            <a:pPr lvl="1"/>
            <a:r>
              <a:rPr lang="en-US" dirty="0" smtClean="0"/>
              <a:t>Statement 63—Deferrals Presentation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2014</a:t>
            </a:r>
          </a:p>
          <a:p>
            <a:pPr lvl="1"/>
            <a:r>
              <a:rPr lang="en-US" dirty="0" smtClean="0"/>
              <a:t>Statement 65—Assets &amp; Liabilities—Reclassification &amp; Recognition</a:t>
            </a:r>
          </a:p>
          <a:p>
            <a:pPr lvl="1"/>
            <a:r>
              <a:rPr lang="en-US" dirty="0" smtClean="0"/>
              <a:t>Statement 66—Technical Corrections</a:t>
            </a:r>
          </a:p>
          <a:p>
            <a:pPr lvl="1"/>
            <a:r>
              <a:rPr lang="en-US" dirty="0" smtClean="0"/>
              <a:t>Statement 67—Pension Plans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Statement 68—Pension Accounting for Employers &amp; Nonemployer Contributing Entities</a:t>
            </a:r>
          </a:p>
          <a:p>
            <a:pPr lvl="1"/>
            <a:r>
              <a:rPr lang="en-US" dirty="0" smtClean="0"/>
              <a:t>Statement 69—Government Combinations &amp; Disposals of Government Operations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31D5313-B243-4535-B8F5-DA70307E077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additional Information/</a:t>
            </a:r>
            <a:br>
              <a:rPr lang="en-US" dirty="0" smtClean="0"/>
            </a:br>
            <a:r>
              <a:rPr lang="en-US" dirty="0" smtClean="0"/>
              <a:t>resources: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www.GASB.org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0E459-458B-4906-B7C1-38D6DD2F8D7D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Service Concession Arrangements (SCAs)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2013 FYEs: </a:t>
            </a:r>
          </a:p>
          <a:p>
            <a:r>
              <a:rPr lang="en-US" dirty="0" smtClean="0"/>
              <a:t>Statement 60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 smtClean="0"/>
              <a:t>Effective for Periods Beginning after December 15,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SCAs are a </a:t>
            </a:r>
            <a:r>
              <a:rPr lang="en-US" b="1" i="1" dirty="0" smtClean="0"/>
              <a:t>type</a:t>
            </a:r>
            <a:r>
              <a:rPr lang="en-US" dirty="0" smtClean="0"/>
              <a:t> of public-private or public-public partnership. </a:t>
            </a:r>
          </a:p>
          <a:p>
            <a:r>
              <a:rPr lang="en-US" dirty="0" smtClean="0"/>
              <a:t>The term public-private partnership is used to refer to a variety of:</a:t>
            </a:r>
          </a:p>
          <a:p>
            <a:pPr lvl="1"/>
            <a:r>
              <a:rPr lang="en-US" dirty="0" smtClean="0"/>
              <a:t>Service arrangements</a:t>
            </a:r>
          </a:p>
          <a:p>
            <a:pPr lvl="1"/>
            <a:r>
              <a:rPr lang="en-US" dirty="0" smtClean="0"/>
              <a:t>Management arrangements </a:t>
            </a:r>
          </a:p>
          <a:p>
            <a:pPr lvl="1"/>
            <a:r>
              <a:rPr lang="en-US" dirty="0" smtClean="0"/>
              <a:t>SCAs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37D1-D121-46B6-A736-F292EE0B1E3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Transferor conveys to operator right &amp; related obligation to provide public services through the operation of a capital asset in exchange for significant consideration</a:t>
            </a:r>
          </a:p>
          <a:p>
            <a:pPr lvl="1"/>
            <a:r>
              <a:rPr lang="en-US" dirty="0" smtClean="0"/>
              <a:t>Examples: Up-front payment, installment payments, new facility, improvements to existing facility </a:t>
            </a:r>
          </a:p>
          <a:p>
            <a:r>
              <a:rPr lang="en-US" dirty="0" smtClean="0"/>
              <a:t>Operator collects &amp; is compensated from fees from third parties </a:t>
            </a:r>
          </a:p>
          <a:p>
            <a:r>
              <a:rPr lang="en-US" dirty="0" smtClean="0"/>
              <a:t>Transferor determines /has the ability to modify or approve:</a:t>
            </a:r>
          </a:p>
          <a:p>
            <a:pPr lvl="1"/>
            <a:r>
              <a:rPr lang="en-US" dirty="0" smtClean="0"/>
              <a:t>What services the operator is required to provide</a:t>
            </a:r>
          </a:p>
          <a:p>
            <a:pPr lvl="1"/>
            <a:r>
              <a:rPr lang="en-US" dirty="0" smtClean="0"/>
              <a:t>To whom the operator is required to provide the services</a:t>
            </a:r>
          </a:p>
          <a:p>
            <a:pPr lvl="1"/>
            <a:r>
              <a:rPr lang="en-US" dirty="0" smtClean="0"/>
              <a:t>Prices or rates that can be charged for the services </a:t>
            </a:r>
          </a:p>
          <a:p>
            <a:r>
              <a:rPr lang="en-US" dirty="0" smtClean="0"/>
              <a:t>Transferor  entitled to significant residual interest in the service utility of the facility at end of the arrangement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54431-9F9C-4409-80F2-856EF0B7DE7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Facilities Associated with SCAs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new &amp; purchased/constructed by operator or existing that has been improved by the operator</a:t>
            </a:r>
          </a:p>
          <a:p>
            <a:pPr lvl="1"/>
            <a:r>
              <a:rPr lang="en-US" dirty="0" smtClean="0"/>
              <a:t>Transferor reports:</a:t>
            </a:r>
          </a:p>
          <a:p>
            <a:pPr lvl="2"/>
            <a:r>
              <a:rPr lang="en-US" dirty="0" smtClean="0"/>
              <a:t>New facility or improvement—capital asset at fair value when placed in operation</a:t>
            </a:r>
          </a:p>
          <a:p>
            <a:pPr lvl="2"/>
            <a:r>
              <a:rPr lang="en-US" dirty="0" smtClean="0"/>
              <a:t>Any contractual obligations—liabilities, with deferred inflow of resources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FB590-2C02-4F65-9A6A-853B6F6414A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845</TotalTime>
  <Words>1912</Words>
  <Application>Microsoft Office PowerPoint</Application>
  <PresentationFormat>On-screen Show (4:3)</PresentationFormat>
  <Paragraphs>409</Paragraphs>
  <Slides>50</Slides>
  <Notes>37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Solstice</vt:lpstr>
      <vt:lpstr>GASB Update</vt:lpstr>
      <vt:lpstr>Session Agenda</vt:lpstr>
      <vt:lpstr>Current Board Members</vt:lpstr>
      <vt:lpstr>Recently Issued Statements</vt:lpstr>
      <vt:lpstr>Effective Dates—FYE June 30</vt:lpstr>
      <vt:lpstr>Service Concession Arrangements (SCAs)</vt:lpstr>
      <vt:lpstr>Definitions</vt:lpstr>
      <vt:lpstr>Scope</vt:lpstr>
      <vt:lpstr>Facilities Associated with SCAs</vt:lpstr>
      <vt:lpstr>Upfront or Installment Payments</vt:lpstr>
      <vt:lpstr>Liabilities—Contractual Obligations</vt:lpstr>
      <vt:lpstr>The Financial Reporting Entity—Omnibus</vt:lpstr>
      <vt:lpstr>Significant Effects</vt:lpstr>
      <vt:lpstr>Inclusion Criteria</vt:lpstr>
      <vt:lpstr>Blending Requirements: Narrowed</vt:lpstr>
      <vt:lpstr>Blending Requirements: Broadened</vt:lpstr>
      <vt:lpstr>Note Disclosures</vt:lpstr>
      <vt:lpstr>Codification of  Pre-November 30, 1989 FASB and AICPA Pronouncements </vt:lpstr>
      <vt:lpstr>Five Classifications</vt:lpstr>
      <vt:lpstr>Basic Guidance</vt:lpstr>
      <vt:lpstr> Significant Topics</vt:lpstr>
      <vt:lpstr> Specialized Topics</vt:lpstr>
      <vt:lpstr>Financial Reporting of Deferred Outflows of Resources, Deferred Inflows of Resources, and Net Position        </vt:lpstr>
      <vt:lpstr>Background</vt:lpstr>
      <vt:lpstr>“New” Elements</vt:lpstr>
      <vt:lpstr>Display Requirements</vt:lpstr>
      <vt:lpstr>Deferred Outflows/Inflows of Resources</vt:lpstr>
      <vt:lpstr>Items Previously Reported as Assets and Liabilities</vt:lpstr>
      <vt:lpstr>Deferred Inflows of Resources</vt:lpstr>
      <vt:lpstr>Deferred Outflows of Resources </vt:lpstr>
      <vt:lpstr>Outflows of Resources</vt:lpstr>
      <vt:lpstr>Inflows of Resources</vt:lpstr>
      <vt:lpstr>Technical Corrections—2012</vt:lpstr>
      <vt:lpstr>Conflicts</vt:lpstr>
      <vt:lpstr>Financial Reporting for Pension Plans</vt:lpstr>
      <vt:lpstr>Overview</vt:lpstr>
      <vt:lpstr>Accounting and Financial Reporting for Pensions  </vt:lpstr>
      <vt:lpstr>Overview</vt:lpstr>
      <vt:lpstr>Government Combinations and Disposals of Government Operations</vt:lpstr>
      <vt:lpstr>Scope</vt:lpstr>
      <vt:lpstr>Mergers &amp; Transfers of Operations</vt:lpstr>
      <vt:lpstr>Acquisitions</vt:lpstr>
      <vt:lpstr>Note Disclosures— All Combinations</vt:lpstr>
      <vt:lpstr>Additional Note Disclosures</vt:lpstr>
      <vt:lpstr>Disposals of Government Operations</vt:lpstr>
      <vt:lpstr>Current Agenda Projects</vt:lpstr>
      <vt:lpstr>Projects in Process</vt:lpstr>
      <vt:lpstr>Research Agenda Projects</vt:lpstr>
      <vt:lpstr>Research Agenda</vt:lpstr>
      <vt:lpstr>For additional Information/ resources:  www.GASB.org</vt:lpstr>
    </vt:vector>
  </TitlesOfParts>
  <Company>Financial Accounting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drbean</dc:creator>
  <cp:lastModifiedBy>Janet</cp:lastModifiedBy>
  <cp:revision>72</cp:revision>
  <dcterms:created xsi:type="dcterms:W3CDTF">2013-01-07T11:08:06Z</dcterms:created>
  <dcterms:modified xsi:type="dcterms:W3CDTF">2013-02-21T18:53:59Z</dcterms:modified>
</cp:coreProperties>
</file>