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6" r:id="rId1"/>
  </p:sldMasterIdLst>
  <p:notesMasterIdLst>
    <p:notesMasterId r:id="rId52"/>
  </p:notesMasterIdLst>
  <p:handoutMasterIdLst>
    <p:handoutMasterId r:id="rId53"/>
  </p:handoutMasterIdLst>
  <p:sldIdLst>
    <p:sldId id="341" r:id="rId2"/>
    <p:sldId id="272" r:id="rId3"/>
    <p:sldId id="346" r:id="rId4"/>
    <p:sldId id="275" r:id="rId5"/>
    <p:sldId id="276" r:id="rId6"/>
    <p:sldId id="325" r:id="rId7"/>
    <p:sldId id="326" r:id="rId8"/>
    <p:sldId id="327" r:id="rId9"/>
    <p:sldId id="281" r:id="rId10"/>
    <p:sldId id="328" r:id="rId11"/>
    <p:sldId id="283" r:id="rId12"/>
    <p:sldId id="354" r:id="rId13"/>
    <p:sldId id="329" r:id="rId14"/>
    <p:sldId id="330" r:id="rId15"/>
    <p:sldId id="286" r:id="rId16"/>
    <p:sldId id="351" r:id="rId17"/>
    <p:sldId id="331" r:id="rId18"/>
    <p:sldId id="355" r:id="rId19"/>
    <p:sldId id="289" r:id="rId20"/>
    <p:sldId id="332" r:id="rId21"/>
    <p:sldId id="291" r:id="rId22"/>
    <p:sldId id="333" r:id="rId23"/>
    <p:sldId id="338" r:id="rId24"/>
    <p:sldId id="334" r:id="rId25"/>
    <p:sldId id="295" r:id="rId26"/>
    <p:sldId id="296" r:id="rId27"/>
    <p:sldId id="297" r:id="rId28"/>
    <p:sldId id="298" r:id="rId29"/>
    <p:sldId id="352" r:id="rId30"/>
    <p:sldId id="300" r:id="rId31"/>
    <p:sldId id="301" r:id="rId32"/>
    <p:sldId id="305" r:id="rId33"/>
    <p:sldId id="335" r:id="rId34"/>
    <p:sldId id="303" r:id="rId35"/>
    <p:sldId id="304" r:id="rId36"/>
    <p:sldId id="306" r:id="rId37"/>
    <p:sldId id="353" r:id="rId38"/>
    <p:sldId id="337" r:id="rId39"/>
    <p:sldId id="336" r:id="rId40"/>
    <p:sldId id="310" r:id="rId41"/>
    <p:sldId id="323" r:id="rId42"/>
    <p:sldId id="344" r:id="rId43"/>
    <p:sldId id="322" r:id="rId44"/>
    <p:sldId id="324" r:id="rId45"/>
    <p:sldId id="343" r:id="rId46"/>
    <p:sldId id="312" r:id="rId47"/>
    <p:sldId id="339" r:id="rId48"/>
    <p:sldId id="340" r:id="rId49"/>
    <p:sldId id="313" r:id="rId50"/>
    <p:sldId id="315" r:id="rId5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5F5F"/>
    <a:srgbClr val="003CB4"/>
    <a:srgbClr val="807F83"/>
    <a:srgbClr val="080808"/>
    <a:srgbClr val="009AC7"/>
    <a:srgbClr val="3599C6"/>
    <a:srgbClr val="006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613" y="2088"/>
      </p:cViewPr>
      <p:guideLst>
        <p:guide orient="horz" pos="1436"/>
        <p:guide orient="horz" pos="2880"/>
        <p:guide pos="3840"/>
        <p:guide pos="19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246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Sheet1!$A$2:$A$21</c:f>
              <c:strCache>
                <c:ptCount val="20"/>
                <c:pt idx="0">
                  <c:v>92-93</c:v>
                </c:pt>
                <c:pt idx="1">
                  <c:v>93-94</c:v>
                </c:pt>
                <c:pt idx="2">
                  <c:v>94-95</c:v>
                </c:pt>
                <c:pt idx="3">
                  <c:v>95-96</c:v>
                </c:pt>
                <c:pt idx="4">
                  <c:v>96-97</c:v>
                </c:pt>
                <c:pt idx="5">
                  <c:v>97-98</c:v>
                </c:pt>
                <c:pt idx="6">
                  <c:v>98-99</c:v>
                </c:pt>
                <c:pt idx="7">
                  <c:v>99-00</c:v>
                </c:pt>
                <c:pt idx="8">
                  <c:v>00-01</c:v>
                </c:pt>
                <c:pt idx="9">
                  <c:v>01-02</c:v>
                </c:pt>
                <c:pt idx="10">
                  <c:v>02-03</c:v>
                </c:pt>
                <c:pt idx="11">
                  <c:v>03-04</c:v>
                </c:pt>
                <c:pt idx="12">
                  <c:v>04-05</c:v>
                </c:pt>
                <c:pt idx="13">
                  <c:v>05-06</c:v>
                </c:pt>
                <c:pt idx="14">
                  <c:v>06-07</c:v>
                </c:pt>
                <c:pt idx="15">
                  <c:v>07-08</c:v>
                </c:pt>
                <c:pt idx="16">
                  <c:v>08-09</c:v>
                </c:pt>
                <c:pt idx="17">
                  <c:v>09-10</c:v>
                </c:pt>
                <c:pt idx="18">
                  <c:v>10-11</c:v>
                </c:pt>
                <c:pt idx="19">
                  <c:v>11-12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5.7500000000000002E-2</c:v>
                </c:pt>
                <c:pt idx="1">
                  <c:v>-6.7500000000000004E-2</c:v>
                </c:pt>
                <c:pt idx="2">
                  <c:v>7.8E-2</c:v>
                </c:pt>
                <c:pt idx="3">
                  <c:v>6.8000000000000005E-2</c:v>
                </c:pt>
                <c:pt idx="4">
                  <c:v>0.11600000000000001</c:v>
                </c:pt>
                <c:pt idx="5">
                  <c:v>0.1125</c:v>
                </c:pt>
                <c:pt idx="6">
                  <c:v>4.2500000000000003E-2</c:v>
                </c:pt>
                <c:pt idx="7">
                  <c:v>2.2499999999999999E-2</c:v>
                </c:pt>
                <c:pt idx="8">
                  <c:v>-0.1545</c:v>
                </c:pt>
                <c:pt idx="9">
                  <c:v>-0.14349999999999999</c:v>
                </c:pt>
                <c:pt idx="10">
                  <c:v>-4.5499999999999999E-2</c:v>
                </c:pt>
                <c:pt idx="11">
                  <c:v>8.8499999999999995E-2</c:v>
                </c:pt>
                <c:pt idx="12">
                  <c:v>4.5499999999999999E-2</c:v>
                </c:pt>
                <c:pt idx="13">
                  <c:v>4.0500000000000001E-2</c:v>
                </c:pt>
                <c:pt idx="14">
                  <c:v>0.1135</c:v>
                </c:pt>
                <c:pt idx="15">
                  <c:v>-0.1285</c:v>
                </c:pt>
                <c:pt idx="16">
                  <c:v>-0.3175</c:v>
                </c:pt>
                <c:pt idx="17">
                  <c:v>5.5500000000000001E-2</c:v>
                </c:pt>
                <c:pt idx="18">
                  <c:v>0.13950000000000001</c:v>
                </c:pt>
                <c:pt idx="19">
                  <c:v>-7.3599999999999999E-2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77984"/>
        <c:axId val="40779776"/>
      </c:barChart>
      <c:catAx>
        <c:axId val="40777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anchor="ctr" anchorCtr="1"/>
          <a:lstStyle/>
          <a:p>
            <a:pPr>
              <a:defRPr sz="1200" baseline="0"/>
            </a:pPr>
            <a:endParaRPr lang="en-US"/>
          </a:p>
        </c:txPr>
        <c:crossAx val="40779776"/>
        <c:crossesAt val="0"/>
        <c:auto val="1"/>
        <c:lblAlgn val="ctr"/>
        <c:lblOffset val="100"/>
        <c:noMultiLvlLbl val="0"/>
      </c:catAx>
      <c:valAx>
        <c:axId val="40779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0777984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F9ECA-C425-47D9-B14C-5A463E994D0F}" type="doc">
      <dgm:prSet loTypeId="urn:microsoft.com/office/officeart/2005/8/layout/vList2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en-CA"/>
        </a:p>
      </dgm:t>
    </dgm:pt>
    <dgm:pt modelId="{7301E878-3D64-49FC-8AFC-433C52B235A3}" type="pres">
      <dgm:prSet presAssocID="{BC3F9ECA-C425-47D9-B14C-5A463E994D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AC580F11-5CC0-4CD9-BA9E-BD26F2C96308}" type="presOf" srcId="{BC3F9ECA-C425-47D9-B14C-5A463E994D0F}" destId="{7301E878-3D64-49FC-8AFC-433C52B235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F9ECA-C425-47D9-B14C-5A463E994D0F}" type="doc">
      <dgm:prSet loTypeId="urn:microsoft.com/office/officeart/2005/8/layout/vList2" loCatId="list" qsTypeId="urn:microsoft.com/office/officeart/2005/8/quickstyle/simple1#7" qsCatId="simple" csTypeId="urn:microsoft.com/office/officeart/2005/8/colors/accent1_2#6" csCatId="accent1" phldr="1"/>
      <dgm:spPr/>
      <dgm:t>
        <a:bodyPr/>
        <a:lstStyle/>
        <a:p>
          <a:endParaRPr lang="en-CA"/>
        </a:p>
      </dgm:t>
    </dgm:pt>
    <dgm:pt modelId="{7301E878-3D64-49FC-8AFC-433C52B235A3}" type="pres">
      <dgm:prSet presAssocID="{BC3F9ECA-C425-47D9-B14C-5A463E994D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</dgm:ptLst>
  <dgm:cxnLst>
    <dgm:cxn modelId="{94646A25-8971-4E57-BA29-3A1E34A49F79}" type="presOf" srcId="{BC3F9ECA-C425-47D9-B14C-5A463E994D0F}" destId="{7301E878-3D64-49FC-8AFC-433C52B235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27934" cy="4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t" anchorCtr="0" compatLnSpc="1">
            <a:prstTxWarp prst="textNoShape">
              <a:avLst/>
            </a:prstTxWarp>
          </a:bodyPr>
          <a:lstStyle>
            <a:lvl1pPr defTabSz="915055">
              <a:defRPr sz="1200">
                <a:ea typeface="Geneva"/>
                <a:cs typeface="Genev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55494" y="0"/>
            <a:ext cx="3027934" cy="4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t" anchorCtr="0" compatLnSpc="1">
            <a:prstTxWarp prst="textNoShape">
              <a:avLst/>
            </a:prstTxWarp>
          </a:bodyPr>
          <a:lstStyle>
            <a:lvl1pPr algn="r" defTabSz="915055">
              <a:defRPr sz="1200"/>
            </a:lvl1pPr>
          </a:lstStyle>
          <a:p>
            <a:fld id="{67AD397F-B8B9-4A4C-A9EE-67F08CAD2D3F}" type="datetimeFigureOut">
              <a:rPr lang="en-US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19831"/>
            <a:ext cx="3027934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b" anchorCtr="0" compatLnSpc="1">
            <a:prstTxWarp prst="textNoShape">
              <a:avLst/>
            </a:prstTxWarp>
          </a:bodyPr>
          <a:lstStyle>
            <a:lvl1pPr defTabSz="915055">
              <a:defRPr sz="1200">
                <a:ea typeface="Geneva"/>
                <a:cs typeface="Geneva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55494" y="8819831"/>
            <a:ext cx="3027934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b" anchorCtr="0" compatLnSpc="1">
            <a:prstTxWarp prst="textNoShape">
              <a:avLst/>
            </a:prstTxWarp>
          </a:bodyPr>
          <a:lstStyle>
            <a:lvl1pPr algn="r" defTabSz="915055">
              <a:defRPr sz="1200"/>
            </a:lvl1pPr>
          </a:lstStyle>
          <a:p>
            <a:fld id="{12BCF942-37F6-42A3-8F10-DF48BBA3F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27934" cy="4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t" anchorCtr="0" compatLnSpc="1">
            <a:prstTxWarp prst="textNoShape">
              <a:avLst/>
            </a:prstTxWarp>
          </a:bodyPr>
          <a:lstStyle>
            <a:lvl1pPr defTabSz="915055">
              <a:defRPr sz="1200">
                <a:ea typeface="Geneva"/>
                <a:cs typeface="Genev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55494" y="0"/>
            <a:ext cx="3027934" cy="4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t" anchorCtr="0" compatLnSpc="1">
            <a:prstTxWarp prst="textNoShape">
              <a:avLst/>
            </a:prstTxWarp>
          </a:bodyPr>
          <a:lstStyle>
            <a:lvl1pPr algn="r" defTabSz="915055">
              <a:defRPr sz="1200"/>
            </a:lvl1pPr>
          </a:lstStyle>
          <a:p>
            <a:fld id="{D91321A1-BB49-47E4-8899-4725EDB14533}" type="datetimeFigureOut">
              <a:rPr lang="en-US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6" tIns="46033" rIns="92066" bIns="460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9601" y="4410701"/>
            <a:ext cx="5585798" cy="41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9831"/>
            <a:ext cx="3027934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b" anchorCtr="0" compatLnSpc="1">
            <a:prstTxWarp prst="textNoShape">
              <a:avLst/>
            </a:prstTxWarp>
          </a:bodyPr>
          <a:lstStyle>
            <a:lvl1pPr defTabSz="915055">
              <a:defRPr sz="1200">
                <a:ea typeface="Geneva"/>
                <a:cs typeface="Genev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55494" y="8819831"/>
            <a:ext cx="3027934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39" rIns="93079" bIns="46539" numCol="1" anchor="b" anchorCtr="0" compatLnSpc="1">
            <a:prstTxWarp prst="textNoShape">
              <a:avLst/>
            </a:prstTxWarp>
          </a:bodyPr>
          <a:lstStyle>
            <a:lvl1pPr algn="r" defTabSz="915055">
              <a:defRPr sz="1200"/>
            </a:lvl1pPr>
          </a:lstStyle>
          <a:p>
            <a:fld id="{88568604-64F5-4CBC-A0EB-0C28DCC31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5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About a 8.5% average for 1990-2012 period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679" indent="-286151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605" indent="-229550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133" indent="-227978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9661" indent="-227978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2471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5282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8093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0904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F56CF97-CD0B-47DB-9A01-210122BFA681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8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5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0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0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0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5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4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19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11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05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8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79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90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9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2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Highlight lump sum prepayment option…savings of 3.8%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679" indent="-286151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605" indent="-229550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133" indent="-227978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9661" indent="-227978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2471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5282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8093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0904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F7225D4-3FF0-48A4-83D1-BBE0740F6FA0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39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00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More than just two components to pooled rates…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679" indent="-286151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605" indent="-229550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133" indent="-227978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9661" indent="-227978" defTabSz="91505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2471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5282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8093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0904" indent="-227978" defTabSz="91505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8828B7-3669-4420-82C8-63B99D4ABF79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2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2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9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80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24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7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How often does actuarial office look at economic assumptions?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70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959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74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434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77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Pension reform might wipe out firs and third items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Pension reform might wipe out firs and third items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19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2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3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604-64F5-4CBC-A0EB-0C28DCC319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0" y="6248400"/>
            <a:ext cx="21336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D72FF9B2-4ED0-42F4-8FEC-D963905F0284}" type="slidenum">
              <a:rPr 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111023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3200" y="6248400"/>
            <a:ext cx="21336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829C8511-FC89-43E7-BC3F-5B20D8C9C282}" type="slidenum">
              <a:rPr 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E494FBC-5B30-464A-B7CD-3E1D8291D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713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 and N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LcParenR"/>
              <a:defRPr/>
            </a:lvl2pPr>
            <a:lvl3pPr marL="1085850" indent="-228600"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219200"/>
            <a:ext cx="8458200" cy="533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101C92A-F2B2-4347-B359-70E06B9F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164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Ed Forum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E2658D8-B0BF-48E9-88FA-1C4F8BAB9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661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full-screen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37121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4582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B9A4309-854D-47FD-9220-E1B0AFF8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984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2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381000" y="1981200"/>
            <a:ext cx="8458200" cy="3657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557405B-C3BB-42B0-9067-3B3818DB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12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0" y="6248400"/>
            <a:ext cx="21336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7DA25D85-3688-4AF0-9E35-279514548FF9}" type="slidenum">
              <a:rPr 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" name="Footer Placeholder 5"/>
          <p:cNvSpPr txBox="1">
            <a:spLocks/>
          </p:cNvSpPr>
          <p:nvPr/>
        </p:nvSpPr>
        <p:spPr bwMode="auto">
          <a:xfrm>
            <a:off x="381000" y="228600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Arial Narrow" pitchFamily="-105" charset="0"/>
              </a:rPr>
              <a:t>Interpreting Actuarial Information</a:t>
            </a:r>
            <a:endParaRPr lang="en-US" dirty="0">
              <a:latin typeface="Arial Narrow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212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 txBox="1">
            <a:spLocks/>
          </p:cNvSpPr>
          <p:nvPr/>
        </p:nvSpPr>
        <p:spPr bwMode="auto">
          <a:xfrm>
            <a:off x="381000" y="228600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Arial Narrow" pitchFamily="-105" charset="0"/>
              </a:rPr>
              <a:t>Interpreting Actuarial Information</a:t>
            </a:r>
            <a:endParaRPr lang="en-US" dirty="0">
              <a:latin typeface="Arial Narrow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51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57200" y="1295400"/>
            <a:ext cx="8229600" cy="533400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8708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 txBox="1">
            <a:spLocks/>
          </p:cNvSpPr>
          <p:nvPr/>
        </p:nvSpPr>
        <p:spPr bwMode="auto">
          <a:xfrm>
            <a:off x="381000" y="228600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Arial Narrow" pitchFamily="-105" charset="0"/>
              </a:rPr>
              <a:t>Interpreting Actuarial Information</a:t>
            </a:r>
            <a:endParaRPr lang="en-US" dirty="0">
              <a:latin typeface="Arial Narrow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47401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 txBox="1">
            <a:spLocks/>
          </p:cNvSpPr>
          <p:nvPr/>
        </p:nvSpPr>
        <p:spPr bwMode="auto">
          <a:xfrm>
            <a:off x="381000" y="228600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Arial Narrow" pitchFamily="-105" charset="0"/>
              </a:rPr>
              <a:t>Interpreting Actuarial Information</a:t>
            </a:r>
            <a:endParaRPr lang="en-US" dirty="0">
              <a:latin typeface="Arial Narrow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60882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 Line Headlin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0" y="6248400"/>
            <a:ext cx="21336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10E376C-A463-4D52-8424-3330414688D1}" type="slidenum">
              <a:rPr 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LcParenR"/>
              <a:defRPr/>
            </a:lvl2pPr>
            <a:lvl3pPr marL="1085850" indent="-228600"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48CB617-ACC3-4EBB-8B69-7D1C78100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57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 title and Ed Forum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3200" y="6248400"/>
            <a:ext cx="21336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B8B3BEDF-7ECE-404D-9D8C-C20FCD0F51B0}" type="slidenum">
              <a:rPr 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E92B655-ABE5-4DB6-9388-7B76CCF49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692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slide - header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53200" y="6248400"/>
            <a:ext cx="21336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4D599F31-9898-4935-BD29-DC6443135634}" type="slidenum">
              <a:rPr 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381000" y="1981200"/>
            <a:ext cx="8458200" cy="3657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8458200" cy="533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F8BC7A6-9B86-47C2-96DA-2A738B07D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46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3200" y="6248400"/>
            <a:ext cx="21336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47511073-45A3-4811-8854-B77F63B22927}" type="slidenum">
              <a:rPr 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236538" indent="-236538">
              <a:defRPr/>
            </a:lvl1pPr>
            <a:lvl2pPr marL="742950" indent="-285750">
              <a:buFont typeface="Arial Narrow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000" y="1219200"/>
            <a:ext cx="8458200" cy="609600"/>
          </a:xfrm>
        </p:spPr>
        <p:txBody>
          <a:bodyPr/>
          <a:lstStyle>
            <a:lvl2pPr marL="457200" indent="0">
              <a:buNone/>
              <a:defRPr/>
            </a:lvl2pPr>
            <a:lvl5pPr marL="0" indent="0" algn="l">
              <a:defRPr sz="2600" baseline="0">
                <a:solidFill>
                  <a:srgbClr val="807F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37D3BE0-4C53-487D-8193-7E7B0C10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9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6248400"/>
            <a:ext cx="2133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8AC6EE74-0FFD-43A1-9B4B-E9AF90302E47}" type="slidenum">
              <a:rPr lang="en-US"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595959"/>
          </a:solidFill>
          <a:latin typeface="Arial Narrow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595959"/>
          </a:solidFill>
          <a:latin typeface="Arial Narrow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rgbClr val="595959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oleObject" Target="../embeddings/Microsoft_Excel_97-2003_Worksheet1.xls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Interpreting Actuarial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Fritzie Archuleta, ASA MAAA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Senior Pension Actuary, CalPERS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February 21,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Market value of assets (MVA)</a:t>
            </a:r>
          </a:p>
        </p:txBody>
      </p:sp>
      <p:sp>
        <p:nvSpPr>
          <p:cNvPr id="33794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57200" y="1630363"/>
            <a:ext cx="769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200" b="1" i="1">
                <a:solidFill>
                  <a:schemeClr val="bg1"/>
                </a:solidFill>
              </a:rPr>
              <a:t>“</a:t>
            </a:r>
            <a:r>
              <a:rPr lang="en-US" altLang="ja-JP" sz="2200" b="1" i="1">
                <a:solidFill>
                  <a:schemeClr val="bg1"/>
                </a:solidFill>
              </a:rPr>
              <a:t>Market price that pension assets could be sold for</a:t>
            </a:r>
            <a:r>
              <a:rPr lang="ja-JP" altLang="en-US" sz="2200" b="1" i="1">
                <a:solidFill>
                  <a:schemeClr val="bg1"/>
                </a:solidFill>
              </a:rPr>
              <a:t>”</a:t>
            </a:r>
            <a:endParaRPr lang="en-US" sz="2200" b="1" i="1">
              <a:solidFill>
                <a:schemeClr val="bg1"/>
              </a:solidFill>
            </a:endParaRPr>
          </a:p>
        </p:txBody>
      </p:sp>
      <p:sp>
        <p:nvSpPr>
          <p:cNvPr id="33796" name="Rectangle 6"/>
          <p:cNvSpPr>
            <a:spLocks/>
          </p:cNvSpPr>
          <p:nvPr/>
        </p:nvSpPr>
        <p:spPr bwMode="auto">
          <a:xfrm>
            <a:off x="533400" y="29718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r>
              <a:rPr lang="en-US" sz="3600" dirty="0">
                <a:solidFill>
                  <a:srgbClr val="5F5F5F"/>
                </a:solidFill>
              </a:rPr>
              <a:t>Actuarial value of assets (AVA)</a:t>
            </a:r>
          </a:p>
        </p:txBody>
      </p:sp>
      <p:sp>
        <p:nvSpPr>
          <p:cNvPr id="33797" name="AutoShape 8"/>
          <p:cNvSpPr>
            <a:spLocks noChangeArrowheads="1"/>
          </p:cNvSpPr>
          <p:nvPr/>
        </p:nvSpPr>
        <p:spPr bwMode="auto">
          <a:xfrm>
            <a:off x="457200" y="3733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09600" y="3733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200" b="1" i="1">
                <a:solidFill>
                  <a:schemeClr val="bg1"/>
                </a:solidFill>
              </a:rPr>
              <a:t>“</a:t>
            </a:r>
            <a:r>
              <a:rPr lang="en-US" altLang="ja-JP" sz="2200" b="1" i="1">
                <a:solidFill>
                  <a:schemeClr val="bg1"/>
                </a:solidFill>
              </a:rPr>
              <a:t>Adjusted value of assets used to set your annual contribution rate</a:t>
            </a:r>
            <a:r>
              <a:rPr lang="ja-JP" altLang="en-US" sz="2200" b="1" i="1">
                <a:solidFill>
                  <a:schemeClr val="bg1"/>
                </a:solidFill>
              </a:rPr>
              <a:t>”</a:t>
            </a:r>
            <a:endParaRPr lang="en-US" sz="2200" b="1" i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Market value vs. actuarial value of assets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</p:nvPr>
        </p:nvGraphicFramePr>
        <p:xfrm>
          <a:off x="381000" y="2475131"/>
          <a:ext cx="8458200" cy="316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32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219200"/>
            <a:ext cx="8305800" cy="533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Why use an actuarial value of assets?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19100" y="2743200"/>
          <a:ext cx="8458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434" name="TextBox 5"/>
          <p:cNvSpPr txBox="1">
            <a:spLocks noChangeArrowheads="1"/>
          </p:cNvSpPr>
          <p:nvPr/>
        </p:nvSpPr>
        <p:spPr bwMode="auto">
          <a:xfrm>
            <a:off x="609600" y="1752600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dirty="0" smtClean="0">
                <a:solidFill>
                  <a:schemeClr val="tx2"/>
                </a:solidFill>
              </a:rPr>
              <a:t>Using </a:t>
            </a:r>
            <a:r>
              <a:rPr lang="en-US" sz="1800" dirty="0">
                <a:solidFill>
                  <a:schemeClr val="tx2"/>
                </a:solidFill>
              </a:rPr>
              <a:t>MVA would result in volatile employer rates</a:t>
            </a:r>
          </a:p>
        </p:txBody>
      </p:sp>
      <p:graphicFrame>
        <p:nvGraphicFramePr>
          <p:cNvPr id="17429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042674"/>
              </p:ext>
            </p:extLst>
          </p:nvPr>
        </p:nvGraphicFramePr>
        <p:xfrm>
          <a:off x="914400" y="2286000"/>
          <a:ext cx="73533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Chart" r:id="rId15" imgW="7353300" imgH="2933790" progId="Excel.Chart.8">
                  <p:embed/>
                </p:oleObj>
              </mc:Choice>
              <mc:Fallback>
                <p:oleObj name="Chart" r:id="rId15" imgW="7353300" imgH="2933790" progId="Excel.Chart.8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7353300" cy="293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04800" y="6096000"/>
            <a:ext cx="8503920" cy="0"/>
          </a:xfrm>
          <a:prstGeom prst="line">
            <a:avLst/>
          </a:prstGeom>
          <a:ln w="12700" cap="flat" cmpd="sng">
            <a:solidFill>
              <a:srgbClr val="166494"/>
            </a:solidFill>
          </a:ln>
          <a:effectLst>
            <a:outerShdw blurRad="25400" dist="6350" dir="5400000" algn="t" rotWithShape="0">
              <a:srgbClr val="166494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473551" y="685800"/>
            <a:ext cx="8335169" cy="11430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b="0" dirty="0" smtClean="0">
                <a:solidFill>
                  <a:srgbClr val="606060"/>
                </a:solidFill>
              </a:rPr>
              <a:t>Investment Volatility – Expected </a:t>
            </a:r>
            <a:r>
              <a:rPr lang="en-US" dirty="0" err="1">
                <a:solidFill>
                  <a:srgbClr val="606060"/>
                </a:solidFill>
              </a:rPr>
              <a:t>v</a:t>
            </a:r>
            <a:r>
              <a:rPr lang="en-US" b="0" dirty="0" err="1" smtClean="0">
                <a:solidFill>
                  <a:srgbClr val="606060"/>
                </a:solidFill>
              </a:rPr>
              <a:t>s</a:t>
            </a:r>
            <a:r>
              <a:rPr lang="en-US" b="0" dirty="0" smtClean="0">
                <a:solidFill>
                  <a:srgbClr val="606060"/>
                </a:solidFill>
              </a:rPr>
              <a:t> Assumed</a:t>
            </a:r>
            <a:endParaRPr lang="en-US" b="0" dirty="0">
              <a:solidFill>
                <a:srgbClr val="60606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15558237"/>
              </p:ext>
            </p:extLst>
          </p:nvPr>
        </p:nvGraphicFramePr>
        <p:xfrm>
          <a:off x="762000" y="13716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38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Market value vs. actuarial value of assets</a:t>
            </a: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2004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Assets along with the annual cash flows are credited with assumed interest of 7.5 percent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AVA = AVA + (MVA-AVA)/15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Final AVA must be within 20 percent of MVA</a:t>
            </a: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57200" y="1706563"/>
            <a:ext cx="7696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chemeClr val="bg1"/>
                </a:solidFill>
                <a:ea typeface="Geneva"/>
                <a:cs typeface="Geneva"/>
              </a:rPr>
              <a:t>How are actuarial value of assets determined?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Unfunded actuarial liability (UAL)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2004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This year pooled plans saw their individual numbers as well as their pool numbers</a:t>
            </a:r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The difference between actuarial value of assets and accrued liabilities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Putting the terminology together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172200" y="1676400"/>
            <a:ext cx="1447800" cy="3733800"/>
            <a:chOff x="6019800" y="1371600"/>
            <a:chExt cx="1447800" cy="3733800"/>
          </a:xfrm>
        </p:grpSpPr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6019800" y="3352800"/>
              <a:ext cx="1447800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Arial Narrow" pitchFamily="34" charset="0"/>
                </a:rPr>
                <a:t>Actuarial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  <a:latin typeface="Arial Narrow" pitchFamily="34" charset="0"/>
                </a:rPr>
                <a:t>Value of Assets</a:t>
              </a:r>
            </a:p>
          </p:txBody>
        </p:sp>
        <p:sp>
          <p:nvSpPr>
            <p:cNvPr id="39946" name="Rectangle 14"/>
            <p:cNvSpPr>
              <a:spLocks noChangeArrowheads="1"/>
            </p:cNvSpPr>
            <p:nvPr/>
          </p:nvSpPr>
          <p:spPr bwMode="auto">
            <a:xfrm>
              <a:off x="6019800" y="2590800"/>
              <a:ext cx="1447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rgbClr val="FFFFFF"/>
                  </a:solidFill>
                  <a:latin typeface="Arial Narrow" pitchFamily="34" charset="0"/>
                </a:rPr>
                <a:t>Unfunded Liability</a:t>
              </a:r>
            </a:p>
          </p:txBody>
        </p:sp>
        <p:sp>
          <p:nvSpPr>
            <p:cNvPr id="39947" name="Rectangle 26"/>
            <p:cNvSpPr>
              <a:spLocks noChangeArrowheads="1"/>
            </p:cNvSpPr>
            <p:nvPr/>
          </p:nvSpPr>
          <p:spPr bwMode="auto">
            <a:xfrm>
              <a:off x="6019800" y="1371600"/>
              <a:ext cx="1447800" cy="1219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Arial Narrow" pitchFamily="34" charset="0"/>
                </a:rPr>
                <a:t>Future NC Contributions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47800" y="1676400"/>
            <a:ext cx="1447800" cy="3733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 Narrow" pitchFamily="34" charset="0"/>
              </a:rPr>
              <a:t>Present Value of Benefits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852862" y="1685925"/>
            <a:ext cx="1447800" cy="3733800"/>
            <a:chOff x="3733800" y="1371600"/>
            <a:chExt cx="1447800" cy="3733800"/>
          </a:xfrm>
          <a:solidFill>
            <a:srgbClr val="5C8727"/>
          </a:solidFill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733800" y="2590800"/>
              <a:ext cx="1447800" cy="2514600"/>
            </a:xfrm>
            <a:prstGeom prst="rect">
              <a:avLst/>
            </a:prstGeom>
            <a:solidFill>
              <a:srgbClr val="9CA33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Accrued Liability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733800" y="1371600"/>
              <a:ext cx="1447800" cy="1219200"/>
            </a:xfrm>
            <a:prstGeom prst="rect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Future NC Contributions</a:t>
              </a:r>
            </a:p>
          </p:txBody>
        </p:sp>
      </p:grp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3124200" y="2209800"/>
            <a:ext cx="609600" cy="484188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3124200" y="3962400"/>
            <a:ext cx="609600" cy="484188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5486400" y="3124200"/>
            <a:ext cx="609600" cy="484188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5486400" y="4419600"/>
            <a:ext cx="609600" cy="484188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sz="4100" smtClean="0">
                <a:solidFill>
                  <a:schemeClr val="bg1"/>
                </a:solidFill>
              </a:rPr>
              <a:t>Setting the Employer Contribution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Components of every rate</a:t>
            </a: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685800" y="2514600"/>
            <a:ext cx="8153400" cy="6096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Pays for a year of benefit accrual</a:t>
            </a:r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457200" y="19050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1. The normal cost or annual premium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722438" y="3200400"/>
            <a:ext cx="5700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ea typeface="Geneva"/>
                <a:cs typeface="Geneva"/>
              </a:rPr>
              <a:t>1. The normal cost or annual premium</a:t>
            </a:r>
          </a:p>
        </p:txBody>
      </p:sp>
      <p:sp>
        <p:nvSpPr>
          <p:cNvPr id="41990" name="AutoShape 7"/>
          <p:cNvSpPr>
            <a:spLocks noChangeArrowheads="1"/>
          </p:cNvSpPr>
          <p:nvPr/>
        </p:nvSpPr>
        <p:spPr bwMode="auto">
          <a:xfrm>
            <a:off x="457200" y="32766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2. The amortization bases payment</a:t>
            </a:r>
          </a:p>
        </p:txBody>
      </p:sp>
      <p:sp>
        <p:nvSpPr>
          <p:cNvPr id="41991" name="Rectangle 8"/>
          <p:cNvSpPr>
            <a:spLocks/>
          </p:cNvSpPr>
          <p:nvPr/>
        </p:nvSpPr>
        <p:spPr bwMode="auto">
          <a:xfrm>
            <a:off x="685800" y="39624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 defTabSz="457200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800" dirty="0">
                <a:solidFill>
                  <a:srgbClr val="5F5F5F"/>
                </a:solidFill>
              </a:rPr>
              <a:t>Pays for </a:t>
            </a:r>
            <a:r>
              <a:rPr lang="en-US" sz="2800" dirty="0" smtClean="0">
                <a:solidFill>
                  <a:srgbClr val="5F5F5F"/>
                </a:solidFill>
              </a:rPr>
              <a:t>deficit </a:t>
            </a:r>
            <a:r>
              <a:rPr lang="en-US" sz="2800" dirty="0">
                <a:solidFill>
                  <a:srgbClr val="5F5F5F"/>
                </a:solidFill>
              </a:rPr>
              <a:t>or surplus accrued over the years</a:t>
            </a:r>
          </a:p>
        </p:txBody>
      </p:sp>
      <p:sp>
        <p:nvSpPr>
          <p:cNvPr id="41992" name="Text Placeholder 1"/>
          <p:cNvSpPr>
            <a:spLocks/>
          </p:cNvSpPr>
          <p:nvPr/>
        </p:nvSpPr>
        <p:spPr bwMode="auto">
          <a:xfrm>
            <a:off x="381000" y="1295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None/>
            </a:pPr>
            <a:r>
              <a:rPr lang="en-US" sz="2800" dirty="0">
                <a:solidFill>
                  <a:srgbClr val="5F5F5F"/>
                </a:solidFill>
              </a:rPr>
              <a:t>Every employer rate is made up of two parts: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Normal cost or annual premium</a:t>
            </a: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343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The normal cost or annual premium pays for service earned in the upcoming year</a:t>
            </a:r>
            <a:endParaRPr lang="en-CA" dirty="0" smtClean="0">
              <a:solidFill>
                <a:srgbClr val="5F5F5F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Annual cost determined as a percent of payroll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Our funding method is designed to keep this percent fairly level from year to year</a:t>
            </a:r>
            <a:endParaRPr lang="en-CA" dirty="0" smtClean="0">
              <a:solidFill>
                <a:srgbClr val="5F5F5F"/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02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What events affect the normal cost percent?</a:t>
            </a:r>
            <a:endParaRPr lang="en-CA" dirty="0">
              <a:solidFill>
                <a:srgbClr val="5F5F5F"/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8458200" cy="4343400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Assumption changes</a:t>
            </a:r>
            <a:endParaRPr lang="en-CA" sz="2800" dirty="0" smtClean="0">
              <a:solidFill>
                <a:srgbClr val="5F5F5F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Contract amendments</a:t>
            </a:r>
            <a:endParaRPr lang="en-CA" sz="2800" dirty="0" smtClean="0">
              <a:solidFill>
                <a:srgbClr val="5F5F5F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Fluctuation of aggregate entry age of actives in your plan</a:t>
            </a:r>
            <a:endParaRPr lang="en-CA" sz="2800" dirty="0" smtClean="0">
              <a:solidFill>
                <a:srgbClr val="5F5F5F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Overview</a:t>
            </a:r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The big picture: understanding pension terminology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Setting the employer contribution rate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What do you mean I</a:t>
            </a:r>
            <a:r>
              <a:rPr lang="ja-JP" alt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’</a:t>
            </a:r>
            <a:r>
              <a:rPr lang="en-US" altLang="ja-JP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m pooled?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You assumed what? 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New report features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Current and Future Events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1000" y="3352800"/>
            <a:ext cx="845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Amortization bases payment</a:t>
            </a: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381000" y="3429000"/>
            <a:ext cx="8458200" cy="22860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We compare AL of the plan to assets on hand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If liability is greater, plan needs to contribute more 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If assets are greater, plan can contribute less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Goal is to get to 100 percent</a:t>
            </a:r>
          </a:p>
        </p:txBody>
      </p:sp>
      <p:sp>
        <p:nvSpPr>
          <p:cNvPr id="44035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The amortization bases payment gets your plan back to 100 percent funded </a:t>
            </a:r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457200" y="24384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33400" y="2617788"/>
            <a:ext cx="807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How do we come up with the amortization bases payment?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8396"/>
          <a:stretch>
            <a:fillRect/>
          </a:stretch>
        </p:blipFill>
        <p:spPr bwMode="auto">
          <a:xfrm>
            <a:off x="1917700" y="1219200"/>
            <a:ext cx="5297488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 </a:t>
            </a:r>
            <a:r>
              <a:rPr lang="ja-JP" alt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“</a:t>
            </a:r>
            <a:r>
              <a:rPr lang="en-US" altLang="ja-JP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scale</a:t>
            </a:r>
            <a:r>
              <a:rPr lang="ja-JP" alt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”</a:t>
            </a:r>
            <a:r>
              <a:rPr lang="en-US" altLang="ja-JP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 model of your pension plan</a:t>
            </a:r>
            <a:endParaRPr lang="en-US" dirty="0" smtClean="0">
              <a:solidFill>
                <a:srgbClr val="5F5F5F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88900" y="1600200"/>
            <a:ext cx="36576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Salary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Retirements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Amendments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Death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Disability</a:t>
            </a:r>
          </a:p>
        </p:txBody>
      </p:sp>
      <p:sp>
        <p:nvSpPr>
          <p:cNvPr id="45060" name="Content Placeholder 2"/>
          <p:cNvSpPr txBox="1">
            <a:spLocks/>
          </p:cNvSpPr>
          <p:nvPr/>
        </p:nvSpPr>
        <p:spPr bwMode="auto">
          <a:xfrm>
            <a:off x="5181600" y="16002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Investment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Return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Benefit Payouts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Contributions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</a:rPr>
              <a:t>Inflation</a:t>
            </a:r>
          </a:p>
        </p:txBody>
      </p:sp>
      <p:sp>
        <p:nvSpPr>
          <p:cNvPr id="45061" name="Content Placeholder 2"/>
          <p:cNvSpPr txBox="1">
            <a:spLocks/>
          </p:cNvSpPr>
          <p:nvPr/>
        </p:nvSpPr>
        <p:spPr bwMode="auto">
          <a:xfrm>
            <a:off x="1981200" y="44196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5F5F5F"/>
                </a:solidFill>
              </a:rPr>
              <a:t>Liabilities</a:t>
            </a:r>
          </a:p>
        </p:txBody>
      </p:sp>
      <p:sp>
        <p:nvSpPr>
          <p:cNvPr id="45062" name="Content Placeholder 2"/>
          <p:cNvSpPr txBox="1">
            <a:spLocks/>
          </p:cNvSpPr>
          <p:nvPr/>
        </p:nvSpPr>
        <p:spPr bwMode="auto">
          <a:xfrm>
            <a:off x="5105400" y="44196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chemeClr val="tx2"/>
                </a:solidFill>
              </a:rPr>
              <a:t>Assets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The scale never lies…</a:t>
            </a:r>
          </a:p>
        </p:txBody>
      </p:sp>
      <p:sp>
        <p:nvSpPr>
          <p:cNvPr id="46082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Fully funded </a:t>
            </a:r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457200" y="25146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533400" y="25908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Underfunded</a:t>
            </a:r>
          </a:p>
        </p:txBody>
      </p:sp>
      <p:sp>
        <p:nvSpPr>
          <p:cNvPr id="46086" name="AutoShape 8"/>
          <p:cNvSpPr>
            <a:spLocks noChangeArrowheads="1"/>
          </p:cNvSpPr>
          <p:nvPr/>
        </p:nvSpPr>
        <p:spPr bwMode="auto">
          <a:xfrm>
            <a:off x="533400" y="41910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533400" y="42672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Overfunded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533400" y="2133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807F83"/>
              </a:solidFill>
              <a:ea typeface="Geneva"/>
              <a:cs typeface="Geneva"/>
            </a:endParaRP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533400" y="2057400"/>
            <a:ext cx="7620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100" dirty="0">
                <a:solidFill>
                  <a:srgbClr val="5F5F5F"/>
                </a:solidFill>
                <a:ea typeface="Geneva"/>
                <a:cs typeface="Geneva"/>
              </a:rPr>
              <a:t>Scales are level no need to add weight to either side</a:t>
            </a:r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533400" y="3048000"/>
            <a:ext cx="7772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100" dirty="0">
                <a:solidFill>
                  <a:srgbClr val="5F5F5F"/>
                </a:solidFill>
                <a:ea typeface="Geneva"/>
                <a:cs typeface="Geneva"/>
              </a:rPr>
              <a:t>Add weight to the asset side via increased contributions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>
                <a:solidFill>
                  <a:srgbClr val="5F5F5F"/>
                </a:solidFill>
                <a:ea typeface="Geneva"/>
                <a:cs typeface="Geneva"/>
              </a:rPr>
              <a:t>Add weight to the asset side via investment returns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>
                <a:solidFill>
                  <a:srgbClr val="5F5F5F"/>
                </a:solidFill>
                <a:ea typeface="Geneva"/>
                <a:cs typeface="Geneva"/>
              </a:rPr>
              <a:t>May reduce weight on the liability side through amendments</a:t>
            </a:r>
          </a:p>
        </p:txBody>
      </p:sp>
      <p:sp>
        <p:nvSpPr>
          <p:cNvPr id="46091" name="Text Box 14"/>
          <p:cNvSpPr txBox="1">
            <a:spLocks noChangeArrowheads="1"/>
          </p:cNvSpPr>
          <p:nvPr/>
        </p:nvSpPr>
        <p:spPr bwMode="auto">
          <a:xfrm>
            <a:off x="609600" y="4876800"/>
            <a:ext cx="777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100" dirty="0">
                <a:solidFill>
                  <a:srgbClr val="5F5F5F"/>
                </a:solidFill>
                <a:ea typeface="Geneva"/>
                <a:cs typeface="Geneva"/>
              </a:rPr>
              <a:t>May reduce weight on asset side via lowered contributions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>
                <a:solidFill>
                  <a:srgbClr val="5F5F5F"/>
                </a:solidFill>
                <a:ea typeface="Geneva"/>
                <a:cs typeface="Geneva"/>
              </a:rPr>
              <a:t>Add weight to liability side via through improved benefits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Amortization bases payment</a:t>
            </a: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381000" y="3124200"/>
            <a:ext cx="8458200" cy="25908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All gains and losses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Increase in liability due to plan amendment 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Assumption/methodology changes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ja-JP" alt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“</a:t>
            </a:r>
            <a:r>
              <a:rPr lang="en-US" altLang="ja-JP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Fresh start</a:t>
            </a:r>
            <a:r>
              <a:rPr lang="ja-JP" alt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”</a:t>
            </a:r>
            <a:endParaRPr lang="en-US" dirty="0" smtClean="0">
              <a:solidFill>
                <a:srgbClr val="5F5F5F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47107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Most plans today are underfunded </a:t>
            </a:r>
          </a:p>
        </p:txBody>
      </p:sp>
      <p:sp>
        <p:nvSpPr>
          <p:cNvPr id="47109" name="AutoShape 6"/>
          <p:cNvSpPr>
            <a:spLocks noChangeArrowheads="1"/>
          </p:cNvSpPr>
          <p:nvPr/>
        </p:nvSpPr>
        <p:spPr bwMode="auto">
          <a:xfrm>
            <a:off x="457200" y="22860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33400" y="23622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Each piece of the UL/Surplus is attributed to a source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381000" y="564465"/>
            <a:ext cx="8458200" cy="7318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Amortization bases payment </a:t>
            </a: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(continued)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3505200"/>
          </a:xfrm>
        </p:spPr>
        <p:txBody>
          <a:bodyPr rtlCol="0">
            <a:normAutofit fontScale="92500" lnSpcReduction="10000"/>
          </a:bodyPr>
          <a:lstStyle/>
          <a:p>
            <a:pPr marL="236538" indent="-2365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They buy a house for fair market value</a:t>
            </a:r>
          </a:p>
          <a:p>
            <a:pPr marL="236538" indent="-2365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Each year the property value goes up or down (gain/loss) </a:t>
            </a:r>
          </a:p>
          <a:p>
            <a:pPr marL="236538" indent="-2365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They take out an equity loan to pay for college  (assumption change)</a:t>
            </a:r>
          </a:p>
          <a:p>
            <a:pPr marL="236538" indent="-2365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They may take out an equity loan to remodel             (benefit change)</a:t>
            </a:r>
          </a:p>
          <a:p>
            <a:pPr marL="236538" indent="-2365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They refinance to consolidate to one bill (fresh start)</a:t>
            </a:r>
          </a:p>
          <a:p>
            <a:pPr marL="236538" indent="-23653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</a:rPr>
              <a:t>Imagine a homeowners journey through life…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Amortization bases payment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graphicFrame>
        <p:nvGraphicFramePr>
          <p:cNvPr id="4" name="Group 483"/>
          <p:cNvGraphicFramePr>
            <a:graphicFrameLocks noGrp="1"/>
          </p:cNvGraphicFramePr>
          <p:nvPr/>
        </p:nvGraphicFramePr>
        <p:xfrm>
          <a:off x="457200" y="2438400"/>
          <a:ext cx="8229600" cy="3276602"/>
        </p:xfrm>
        <a:graphic>
          <a:graphicData uri="http://schemas.openxmlformats.org/drawingml/2006/table">
            <a:tbl>
              <a:tblPr/>
              <a:tblGrid>
                <a:gridCol w="1219200"/>
                <a:gridCol w="779463"/>
                <a:gridCol w="777875"/>
                <a:gridCol w="779462"/>
                <a:gridCol w="779463"/>
                <a:gridCol w="777875"/>
                <a:gridCol w="779462"/>
                <a:gridCol w="779463"/>
                <a:gridCol w="777875"/>
                <a:gridCol w="779462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Amounts for Fiscal 2013/2014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91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Reason for Base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Date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Established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Amortization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Period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Balance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6/30/11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Expected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Payment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2011/2012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Balance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6/30/12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Expected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 Payment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2012/2013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Balance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6/30/13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Scheduled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Payment for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2013–2014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Payment 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Percentage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of Payroll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(GAIN)/LOSS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06/30/08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$24,470,884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$1,469,501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$24,841,996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$1,491,786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78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$25,218,737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$1,514,410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4.494%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PAYMENT (GAIN)/LOSS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06/30/10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$(152,243)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$(898,465)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$768,589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$(120,790)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78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$953,538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$57,261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0.170%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BENEFIT CHANGE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06/30/03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$12,214,307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$1,177,534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$11,938,604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$1,215,804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78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$11,601,808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$1,255,318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3.725%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ASSUMPTION CHANGE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06/30/09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$8,596,703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$63,563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$9,196,967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$694,658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78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$9,188,658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$717,234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2.128%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SPECIAL (GAIN)/LOSS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06/30/09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$(8,971,028)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$(9,666,283)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$(580,470)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78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$(9,812,876)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$(599,335)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(1.779%)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SPECIAL (GAIN)/LOSS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06/30/10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$12,377,573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$13,336,835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7875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$14,370,440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$862,959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dec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2.561%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TOTAL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$48,536,196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$1,812,133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63575" algn="dec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$50,416,708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$2,700,988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77875" algn="dec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$51,520,305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dec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$3,807,847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dec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ヒラギノ角ゴ Pro W3" charset="0"/>
                          <a:cs typeface="Times New Roman" pitchFamily="18" charset="0"/>
                        </a:rPr>
                        <a:t>11.299%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ヒラギノ角ゴ Pro W3" charset="0"/>
                        <a:cs typeface="Times New Roman" pitchFamily="18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6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51" name="AutoShape 102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49252" name="Text Box 103"/>
          <p:cNvSpPr txBox="1">
            <a:spLocks noChangeArrowheads="1"/>
          </p:cNvSpPr>
          <p:nvPr/>
        </p:nvSpPr>
        <p:spPr bwMode="auto">
          <a:xfrm>
            <a:off x="457200" y="1447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These bases can be found on page 13 of your report (non-pooled) and on page 13 of section 2 (pooled)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9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Employer contribution rate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sp>
        <p:nvSpPr>
          <p:cNvPr id="50178" name="Rectangle 13"/>
          <p:cNvSpPr>
            <a:spLocks noChangeArrowheads="1"/>
          </p:cNvSpPr>
          <p:nvPr/>
        </p:nvSpPr>
        <p:spPr bwMode="auto">
          <a:xfrm>
            <a:off x="457200" y="30480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Your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CalPERS Employer Contribution Rate</a:t>
            </a:r>
          </a:p>
        </p:txBody>
      </p:sp>
      <p:sp>
        <p:nvSpPr>
          <p:cNvPr id="50179" name="Rectangle 14"/>
          <p:cNvSpPr>
            <a:spLocks noChangeArrowheads="1"/>
          </p:cNvSpPr>
          <p:nvPr/>
        </p:nvSpPr>
        <p:spPr bwMode="auto">
          <a:xfrm>
            <a:off x="3429000" y="30480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Normal Cost </a:t>
            </a:r>
            <a:b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</a:br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Dollars needed </a:t>
            </a:r>
          </a:p>
          <a:p>
            <a:pPr algn="ctr"/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+ </a:t>
            </a:r>
          </a:p>
          <a:p>
            <a:pPr algn="ctr"/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Amortization Bases Payment on Unfunded Liability</a:t>
            </a:r>
          </a:p>
        </p:txBody>
      </p:sp>
      <p:sp>
        <p:nvSpPr>
          <p:cNvPr id="50180" name="Rectangle 15"/>
          <p:cNvSpPr>
            <a:spLocks noChangeArrowheads="1"/>
          </p:cNvSpPr>
          <p:nvPr/>
        </p:nvSpPr>
        <p:spPr bwMode="auto">
          <a:xfrm>
            <a:off x="6400800" y="30480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Expected Payroll of Active Employees</a:t>
            </a:r>
          </a:p>
        </p:txBody>
      </p:sp>
      <p:sp>
        <p:nvSpPr>
          <p:cNvPr id="50181" name="Rectangle 16"/>
          <p:cNvSpPr>
            <a:spLocks noChangeArrowheads="1"/>
          </p:cNvSpPr>
          <p:nvPr/>
        </p:nvSpPr>
        <p:spPr bwMode="auto">
          <a:xfrm>
            <a:off x="2590800" y="3048000"/>
            <a:ext cx="99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=</a:t>
            </a:r>
          </a:p>
        </p:txBody>
      </p:sp>
      <p:sp>
        <p:nvSpPr>
          <p:cNvPr id="50182" name="Rectangle 17"/>
          <p:cNvSpPr>
            <a:spLocks noChangeArrowheads="1"/>
          </p:cNvSpPr>
          <p:nvPr/>
        </p:nvSpPr>
        <p:spPr bwMode="auto">
          <a:xfrm>
            <a:off x="5562600" y="2971800"/>
            <a:ext cx="990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5F5F5F"/>
                </a:solidFill>
                <a:latin typeface="Arial Narrow" pitchFamily="34" charset="0"/>
              </a:rPr>
              <a:t>÷</a:t>
            </a:r>
          </a:p>
        </p:txBody>
      </p:sp>
      <p:sp>
        <p:nvSpPr>
          <p:cNvPr id="50183" name="AutoShape 9"/>
          <p:cNvSpPr>
            <a:spLocks noChangeArrowheads="1"/>
          </p:cNvSpPr>
          <p:nvPr/>
        </p:nvSpPr>
        <p:spPr bwMode="auto">
          <a:xfrm>
            <a:off x="457200" y="1447800"/>
            <a:ext cx="81534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533400" y="1528763"/>
            <a:ext cx="7696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i="1">
                <a:solidFill>
                  <a:schemeClr val="bg1"/>
                </a:solidFill>
                <a:ea typeface="Geneva"/>
                <a:cs typeface="Geneva"/>
              </a:rPr>
              <a:t>The bottom line: annual payment by employer is the sum of  the normal cost plus or minus the amount needed to bring the assets back in line with the accrued liability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Now the picture is complete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572000" y="1600200"/>
            <a:ext cx="1447800" cy="3733800"/>
            <a:chOff x="5295900" y="2209800"/>
            <a:chExt cx="1447800" cy="3733800"/>
          </a:xfrm>
        </p:grpSpPr>
        <p:sp>
          <p:nvSpPr>
            <p:cNvPr id="51217" name="Rectangle 7"/>
            <p:cNvSpPr>
              <a:spLocks noChangeArrowheads="1"/>
            </p:cNvSpPr>
            <p:nvPr/>
          </p:nvSpPr>
          <p:spPr bwMode="auto">
            <a:xfrm>
              <a:off x="5295900" y="4191000"/>
              <a:ext cx="1447800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Arial Narrow" pitchFamily="34" charset="0"/>
                </a:rPr>
                <a:t>Actuarial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  <a:latin typeface="Arial Narrow" pitchFamily="34" charset="0"/>
                </a:rPr>
                <a:t>Value of Assets</a:t>
              </a:r>
            </a:p>
          </p:txBody>
        </p:sp>
        <p:sp>
          <p:nvSpPr>
            <p:cNvPr id="51218" name="Rectangle 14"/>
            <p:cNvSpPr>
              <a:spLocks noChangeArrowheads="1"/>
            </p:cNvSpPr>
            <p:nvPr/>
          </p:nvSpPr>
          <p:spPr bwMode="auto">
            <a:xfrm>
              <a:off x="5295900" y="3429000"/>
              <a:ext cx="1447800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rgbClr val="FFFFFF"/>
                  </a:solidFill>
                  <a:latin typeface="Arial Narrow" pitchFamily="34" charset="0"/>
                </a:rPr>
                <a:t>Unfunded Liability</a:t>
              </a:r>
            </a:p>
          </p:txBody>
        </p:sp>
        <p:sp>
          <p:nvSpPr>
            <p:cNvPr id="51219" name="Rectangle 26"/>
            <p:cNvSpPr>
              <a:spLocks noChangeArrowheads="1"/>
            </p:cNvSpPr>
            <p:nvPr/>
          </p:nvSpPr>
          <p:spPr bwMode="auto">
            <a:xfrm>
              <a:off x="5295900" y="2209800"/>
              <a:ext cx="1447800" cy="1219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Arial Narrow" pitchFamily="34" charset="0"/>
                </a:rPr>
                <a:t>Future NC Contributions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1600200"/>
            <a:ext cx="1447800" cy="3733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 Narrow" pitchFamily="34" charset="0"/>
              </a:rPr>
              <a:t>Present Value of Benefits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630487" y="1609725"/>
            <a:ext cx="1447800" cy="3733800"/>
            <a:chOff x="3750097" y="914400"/>
            <a:chExt cx="1447800" cy="3733800"/>
          </a:xfrm>
          <a:solidFill>
            <a:srgbClr val="5C8727"/>
          </a:solidFill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50097" y="2133600"/>
              <a:ext cx="1447800" cy="2514600"/>
            </a:xfrm>
            <a:prstGeom prst="rect">
              <a:avLst/>
            </a:prstGeom>
            <a:solidFill>
              <a:srgbClr val="9CA33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 Narrow"/>
                  <a:ea typeface="+mn-ea"/>
                  <a:cs typeface="Arial Narrow"/>
                </a:rPr>
                <a:t>Accrued Liability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750097" y="914400"/>
              <a:ext cx="1447800" cy="1219200"/>
            </a:xfrm>
            <a:prstGeom prst="rect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Future NC Contributions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553200" y="1600200"/>
            <a:ext cx="1905000" cy="3740150"/>
            <a:chOff x="6743700" y="2209800"/>
            <a:chExt cx="1447800" cy="3740150"/>
          </a:xfrm>
        </p:grpSpPr>
        <p:sp>
          <p:nvSpPr>
            <p:cNvPr id="51212" name="Rectangle 6"/>
            <p:cNvSpPr>
              <a:spLocks noChangeArrowheads="1"/>
            </p:cNvSpPr>
            <p:nvPr/>
          </p:nvSpPr>
          <p:spPr bwMode="auto">
            <a:xfrm>
              <a:off x="6743700" y="4191000"/>
              <a:ext cx="1447800" cy="1758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rgbClr val="FFFFFF"/>
                  </a:solidFill>
                  <a:latin typeface="Arial Narrow" pitchFamily="34" charset="0"/>
                </a:rPr>
                <a:t>Actuarial</a:t>
              </a:r>
            </a:p>
            <a:p>
              <a:pPr algn="ctr"/>
              <a:r>
                <a:rPr lang="en-US" sz="1800" b="1">
                  <a:solidFill>
                    <a:srgbClr val="FFFFFF"/>
                  </a:solidFill>
                  <a:latin typeface="Arial Narrow" pitchFamily="34" charset="0"/>
                </a:rPr>
                <a:t>Value of </a:t>
              </a:r>
            </a:p>
            <a:p>
              <a:pPr algn="ctr"/>
              <a:r>
                <a:rPr lang="en-US" sz="1800" b="1">
                  <a:solidFill>
                    <a:srgbClr val="FFFFFF"/>
                  </a:solidFill>
                  <a:latin typeface="Arial Narrow" pitchFamily="34" charset="0"/>
                </a:rPr>
                <a:t>Assets</a:t>
              </a:r>
            </a:p>
          </p:txBody>
        </p:sp>
        <p:sp>
          <p:nvSpPr>
            <p:cNvPr id="51213" name="Rectangle 15"/>
            <p:cNvSpPr>
              <a:spLocks noChangeArrowheads="1"/>
            </p:cNvSpPr>
            <p:nvPr/>
          </p:nvSpPr>
          <p:spPr bwMode="auto">
            <a:xfrm>
              <a:off x="6743700" y="3429000"/>
              <a:ext cx="144780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rgbClr val="FFFFFF"/>
                  </a:solidFill>
                  <a:latin typeface="Arial Narrow" pitchFamily="34" charset="0"/>
                </a:rPr>
                <a:t>Unfunded Liability</a:t>
              </a:r>
            </a:p>
          </p:txBody>
        </p:sp>
        <p:sp>
          <p:nvSpPr>
            <p:cNvPr id="51214" name="Rectangle 27"/>
            <p:cNvSpPr>
              <a:spLocks noChangeArrowheads="1"/>
            </p:cNvSpPr>
            <p:nvPr/>
          </p:nvSpPr>
          <p:spPr bwMode="auto">
            <a:xfrm>
              <a:off x="6743700" y="2209800"/>
              <a:ext cx="1447800" cy="1219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/>
            <a:p>
              <a:pPr algn="ctr"/>
              <a:endParaRPr lang="en-US" sz="800" b="1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en-US" sz="1800" b="1">
                  <a:solidFill>
                    <a:schemeClr val="bg1"/>
                  </a:solidFill>
                  <a:latin typeface="Arial Narrow" pitchFamily="34" charset="0"/>
                </a:rPr>
                <a:t>Future Contributions</a:t>
              </a:r>
            </a:p>
          </p:txBody>
        </p:sp>
        <p:sp>
          <p:nvSpPr>
            <p:cNvPr id="31760" name="Rectangle 28"/>
            <p:cNvSpPr>
              <a:spLocks noChangeArrowheads="1"/>
            </p:cNvSpPr>
            <p:nvPr/>
          </p:nvSpPr>
          <p:spPr bwMode="auto">
            <a:xfrm>
              <a:off x="6743700" y="3124200"/>
              <a:ext cx="1447800" cy="30480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 Narrow" charset="0"/>
                  <a:ea typeface="ＭＳ Ｐゴシック" charset="0"/>
                  <a:cs typeface="Geneva" charset="0"/>
                </a:rPr>
                <a:t>CY Normal Cost</a:t>
              </a:r>
            </a:p>
          </p:txBody>
        </p:sp>
        <p:sp>
          <p:nvSpPr>
            <p:cNvPr id="31761" name="Rectangle 29"/>
            <p:cNvSpPr>
              <a:spLocks noChangeArrowheads="1"/>
            </p:cNvSpPr>
            <p:nvPr/>
          </p:nvSpPr>
          <p:spPr bwMode="auto">
            <a:xfrm>
              <a:off x="6743700" y="3886200"/>
              <a:ext cx="1447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 Narrow" charset="0"/>
                  <a:ea typeface="ＭＳ Ｐゴシック" charset="0"/>
                  <a:cs typeface="Geneva" charset="0"/>
                </a:rPr>
                <a:t>CY Amortization</a:t>
              </a:r>
            </a:p>
          </p:txBody>
        </p:sp>
      </p:grp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2286000" y="2286000"/>
            <a:ext cx="381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2286000" y="3886200"/>
            <a:ext cx="381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4191000" y="2971800"/>
            <a:ext cx="381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4191000" y="3886200"/>
            <a:ext cx="381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6096000" y="2438400"/>
            <a:ext cx="381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6096000" y="3200400"/>
            <a:ext cx="381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68300" y="727075"/>
            <a:ext cx="8458200" cy="533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How does this look in my non-pooled report?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D3D03A-92FD-4986-BB0D-157ABDF8795D}" type="slidenum">
              <a:rPr lang="en-US" sz="1100" smtClean="0">
                <a:solidFill>
                  <a:schemeClr val="bg1"/>
                </a:solidFill>
              </a:rPr>
              <a:pPr/>
              <a:t>28</a:t>
            </a:fld>
            <a:endParaRPr lang="en-US" sz="110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876800"/>
            <a:ext cx="2362200" cy="1016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defRPr/>
            </a:pPr>
            <a:r>
              <a:rPr lang="en-US" sz="1200" i="1" dirty="0" smtClean="0">
                <a:solidFill>
                  <a:schemeClr val="tx2"/>
                </a:solidFill>
              </a:rPr>
              <a:t>This can be found on page 5 of your report.</a:t>
            </a:r>
            <a:r>
              <a:rPr lang="en-US" sz="1200" i="1" dirty="0">
                <a:solidFill>
                  <a:schemeClr val="tx2"/>
                </a:solidFill>
              </a:rPr>
              <a:t> </a:t>
            </a:r>
            <a:r>
              <a:rPr lang="en-US" sz="1200" i="1" dirty="0" smtClean="0">
                <a:solidFill>
                  <a:schemeClr val="tx2"/>
                </a:solidFill>
              </a:rPr>
              <a:t>Pre-Payment must be received before the first payroll of the new fiscal year and after June 30.</a:t>
            </a:r>
          </a:p>
        </p:txBody>
      </p:sp>
      <p:sp>
        <p:nvSpPr>
          <p:cNvPr id="52228" name="Text Box 238"/>
          <p:cNvSpPr txBox="1">
            <a:spLocks noChangeArrowheads="1"/>
          </p:cNvSpPr>
          <p:nvPr/>
        </p:nvSpPr>
        <p:spPr bwMode="auto">
          <a:xfrm>
            <a:off x="5334000" y="4267200"/>
            <a:ext cx="1447800" cy="52705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Plan</a:t>
            </a:r>
            <a:r>
              <a:rPr lang="ja-JP" altLang="en-US" sz="1400" dirty="0"/>
              <a:t>’</a:t>
            </a:r>
            <a:r>
              <a:rPr lang="en-US" altLang="ja-JP" sz="1400" dirty="0"/>
              <a:t>s total normal cost</a:t>
            </a:r>
            <a:endParaRPr lang="en-US" sz="1400" dirty="0"/>
          </a:p>
        </p:txBody>
      </p:sp>
      <p:sp>
        <p:nvSpPr>
          <p:cNvPr id="52229" name="Line 239"/>
          <p:cNvSpPr>
            <a:spLocks noChangeShapeType="1"/>
          </p:cNvSpPr>
          <p:nvPr/>
        </p:nvSpPr>
        <p:spPr bwMode="auto">
          <a:xfrm flipH="1">
            <a:off x="5029200" y="4419600"/>
            <a:ext cx="304800" cy="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Rectangle 240"/>
          <p:cNvSpPr>
            <a:spLocks noChangeArrowheads="1"/>
          </p:cNvSpPr>
          <p:nvPr/>
        </p:nvSpPr>
        <p:spPr bwMode="auto">
          <a:xfrm>
            <a:off x="949325" y="1279525"/>
            <a:ext cx="3725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  <a:tab pos="3429000" algn="l"/>
                <a:tab pos="4114800" algn="dec"/>
                <a:tab pos="4572000" algn="l"/>
                <a:tab pos="5257800" algn="dec"/>
              </a:tabLst>
            </a:pPr>
            <a:r>
              <a:rPr lang="en-US" sz="1600" b="1">
                <a:solidFill>
                  <a:srgbClr val="80808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Required Employer Contribution</a:t>
            </a:r>
            <a:endParaRPr lang="en-US" sz="1800"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3625" y="1593850"/>
          <a:ext cx="3997296" cy="3449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0752"/>
                <a:gridCol w="124114"/>
                <a:gridCol w="698982"/>
                <a:gridCol w="205583"/>
                <a:gridCol w="657865"/>
              </a:tblGrid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Fiscal Year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Fiscal Year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2012/2013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2013/2014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Required Employer Contributions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1. Contribution in Projected Dollars 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a)  Total Normal Cost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686,231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731,940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b)  Employee Contribution</a:t>
                      </a:r>
                      <a:r>
                        <a:rPr lang="en-US" sz="600" baseline="30000" dirty="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363,197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373,874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c)  Employer Normal Cost [(1a) – (1b)]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323,034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358,066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d)  Unfunded Contribution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13,535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34,297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e)  Total Employer Contribution [(1c) + (1d)]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336,569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392,363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f )  Employee Cost Sharing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 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g)  Net Employer Contribution [(1e) – (1f)]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 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392,363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Annual Lump Sum Prepayment Option</a:t>
                      </a:r>
                      <a:r>
                        <a:rPr lang="en-US" sz="600" baseline="30000" dirty="0">
                          <a:solidFill>
                            <a:srgbClr val="080808"/>
                          </a:solidFill>
                          <a:effectLst/>
                        </a:rPr>
                        <a:t>2 </a:t>
                      </a: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[(1g) / 1.075^.5]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324,239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378,428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45720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2. Contribution as a Percentage of Payroll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a)  Total Normal Cost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12.746%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3429000" algn="l"/>
                          <a:tab pos="4114800" algn="dec"/>
                          <a:tab pos="4572000" algn="l"/>
                          <a:tab pos="5257800" algn="dec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13.197%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b)  Employee Contribution</a:t>
                      </a:r>
                      <a:r>
                        <a:rPr lang="en-US" sz="600" baseline="30000" dirty="0">
                          <a:solidFill>
                            <a:srgbClr val="080808"/>
                          </a:solidFill>
                          <a:effectLst/>
                        </a:rPr>
                        <a:t>1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6.746%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3429000" algn="l"/>
                          <a:tab pos="4114800" algn="dec"/>
                          <a:tab pos="4572000" algn="l"/>
                          <a:tab pos="525780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6.741%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    c)  Employer Normal Cost [(2a) – (2b)]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6.000%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3429000" algn="l"/>
                          <a:tab pos="4114800" algn="dec"/>
                          <a:tab pos="4572000" algn="l"/>
                          <a:tab pos="525780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6.456%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    d)  Unfunded Rate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0.251%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3429000" algn="l"/>
                          <a:tab pos="4114800" algn="dec"/>
                          <a:tab pos="4572000" algn="l"/>
                          <a:tab pos="525780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0.618%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    e)  Total Employer Rate [(2c) + (2d)]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6.251%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3429000" algn="l"/>
                          <a:tab pos="4114800" algn="dec"/>
                          <a:tab pos="4572000" algn="l"/>
                          <a:tab pos="525780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7.074%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   f )  Employee Cost Sharing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3429000" algn="l"/>
                          <a:tab pos="4114800" algn="dec"/>
                          <a:tab pos="4572000" algn="l"/>
                          <a:tab pos="5257800" algn="dec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0.000%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  <a:tr h="14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    g)  Net Employer Contribution Rate [(2e) – (2f)]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 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3429000" algn="l"/>
                          <a:tab pos="4114800" algn="dec"/>
                          <a:tab pos="4572000" algn="l"/>
                          <a:tab pos="5257800" algn="dec"/>
                        </a:tabLst>
                      </a:pPr>
                      <a:r>
                        <a:rPr lang="en-US" sz="600" dirty="0">
                          <a:solidFill>
                            <a:srgbClr val="080808"/>
                          </a:solidFill>
                          <a:effectLst/>
                        </a:rPr>
                        <a:t>7.074%</a:t>
                      </a:r>
                      <a:endParaRPr lang="en-US" sz="700" dirty="0">
                        <a:solidFill>
                          <a:srgbClr val="08080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57" marR="49357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sz="4100" smtClean="0">
                <a:solidFill>
                  <a:schemeClr val="bg1"/>
                </a:solidFill>
              </a:rPr>
              <a:t>What do You Mean I’m Pooled?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Big Picture</a:t>
            </a:r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Understanding Pension 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Pooling</a:t>
            </a:r>
          </a:p>
        </p:txBody>
      </p:sp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533400" y="2057400"/>
            <a:ext cx="8153400" cy="36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800" dirty="0">
                <a:solidFill>
                  <a:srgbClr val="5F5F5F"/>
                </a:solidFill>
              </a:rPr>
              <a:t>Normal cost</a:t>
            </a:r>
            <a:endParaRPr lang="en-CA" sz="2800" dirty="0">
              <a:solidFill>
                <a:srgbClr val="5F5F5F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 Narrow" pitchFamily="34" charset="0"/>
              <a:buChar char="–"/>
            </a:pPr>
            <a:r>
              <a:rPr lang="en-CA" dirty="0">
                <a:solidFill>
                  <a:srgbClr val="5F5F5F"/>
                </a:solidFill>
              </a:rPr>
              <a:t>Employers within a pool have the same net normal cost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 Narrow" pitchFamily="34" charset="0"/>
              <a:buChar char="–"/>
            </a:pPr>
            <a:r>
              <a:rPr lang="en-US" dirty="0">
                <a:solidFill>
                  <a:srgbClr val="5F5F5F"/>
                </a:solidFill>
              </a:rPr>
              <a:t>Surcharges account for additional optional benefits</a:t>
            </a:r>
            <a:endParaRPr lang="en-CA" dirty="0">
              <a:solidFill>
                <a:srgbClr val="5F5F5F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5F5F5F"/>
                </a:solidFill>
              </a:rPr>
              <a:t>Amortization base (UL/surplus)</a:t>
            </a:r>
            <a:endParaRPr lang="en-CA" sz="2800" dirty="0">
              <a:solidFill>
                <a:srgbClr val="5F5F5F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 Narrow" pitchFamily="34" charset="0"/>
              <a:buChar char="–"/>
            </a:pPr>
            <a:r>
              <a:rPr lang="en-US" dirty="0">
                <a:solidFill>
                  <a:srgbClr val="5F5F5F"/>
                </a:solidFill>
              </a:rPr>
              <a:t>Experience gains and losses, assumption changes shared by all in the pool since June 2003</a:t>
            </a:r>
            <a:endParaRPr lang="en-CA" dirty="0">
              <a:solidFill>
                <a:srgbClr val="5F5F5F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200" dirty="0">
              <a:solidFill>
                <a:srgbClr val="5F5F5F"/>
              </a:solidFill>
            </a:endParaRPr>
          </a:p>
        </p:txBody>
      </p:sp>
      <p:sp>
        <p:nvSpPr>
          <p:cNvPr id="55299" name="AutoShape 5"/>
          <p:cNvSpPr>
            <a:spLocks noChangeArrowheads="1"/>
          </p:cNvSpPr>
          <p:nvPr/>
        </p:nvSpPr>
        <p:spPr bwMode="auto">
          <a:xfrm>
            <a:off x="457200" y="1447800"/>
            <a:ext cx="8153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200" b="1" i="1">
                <a:solidFill>
                  <a:schemeClr val="bg1"/>
                </a:solidFill>
              </a:rPr>
              <a:t>“</a:t>
            </a:r>
            <a:r>
              <a:rPr lang="en-US" altLang="ja-JP" sz="2200" b="1" i="1">
                <a:solidFill>
                  <a:schemeClr val="bg1"/>
                </a:solidFill>
              </a:rPr>
              <a:t>Sharing the risk</a:t>
            </a:r>
            <a:r>
              <a:rPr lang="ja-JP" altLang="en-US" sz="2200" b="1" i="1">
                <a:solidFill>
                  <a:schemeClr val="bg1"/>
                </a:solidFill>
              </a:rPr>
              <a:t>”</a:t>
            </a:r>
            <a:endParaRPr lang="en-US" sz="2200" b="1" i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Pooling </a:t>
            </a: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(continued)</a:t>
            </a:r>
          </a:p>
        </p:txBody>
      </p:sp>
      <p:sp>
        <p:nvSpPr>
          <p:cNvPr id="5632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Normal cost rate components</a:t>
            </a:r>
          </a:p>
          <a:p>
            <a:pPr lvl="1"/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Net employer normal cost</a:t>
            </a:r>
          </a:p>
          <a:p>
            <a:pPr lvl="1"/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Optional benefit surcharges</a:t>
            </a:r>
          </a:p>
          <a:p>
            <a:pPr lvl="1"/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Normal cost phase-out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Amortization bases rate components</a:t>
            </a:r>
          </a:p>
          <a:p>
            <a:pPr lvl="1"/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Risk pool</a:t>
            </a:r>
            <a:r>
              <a:rPr lang="ja-JP" alt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’</a:t>
            </a:r>
            <a:r>
              <a:rPr lang="en-US" altLang="ja-JP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s amortization bases</a:t>
            </a:r>
          </a:p>
          <a:p>
            <a:pPr lvl="1"/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Agency</a:t>
            </a:r>
            <a:r>
              <a:rPr lang="ja-JP" alt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’</a:t>
            </a:r>
            <a:r>
              <a:rPr lang="en-US" altLang="ja-JP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s side fund</a:t>
            </a:r>
            <a:endParaRPr lang="en-US" dirty="0" smtClean="0">
              <a:solidFill>
                <a:srgbClr val="5F5F5F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722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DFA9A4-1C26-4D47-84EF-ED3A6B94497F}" type="slidenum">
              <a:rPr lang="en-US" sz="1100">
                <a:solidFill>
                  <a:schemeClr val="bg1"/>
                </a:solidFill>
              </a:rPr>
              <a:pPr/>
              <a:t>31</a:t>
            </a:fld>
            <a:endParaRPr 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How does this look in my pooled report?</a:t>
            </a:r>
          </a:p>
        </p:txBody>
      </p:sp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9EF3F78-A719-4816-9AF6-CDA133A054B5}" type="slidenum">
              <a:rPr lang="en-US" sz="1100" smtClean="0">
                <a:solidFill>
                  <a:schemeClr val="bg1"/>
                </a:solidFill>
              </a:rPr>
              <a:pPr/>
              <a:t>32</a:t>
            </a:fld>
            <a:endParaRPr lang="en-US" sz="110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592763"/>
            <a:ext cx="7924800" cy="276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chemeClr val="tx2"/>
                </a:solidFill>
              </a:rPr>
              <a:t>* Payment must be received before the first payroll of the new fiscal year and after June 30.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990600" y="1265238"/>
            <a:ext cx="3665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457200" algn="l"/>
                <a:tab pos="4114800" algn="r"/>
                <a:tab pos="5257800" algn="r"/>
              </a:tabLst>
            </a:pPr>
            <a:r>
              <a:rPr lang="en-US" sz="1600" b="1">
                <a:solidFill>
                  <a:srgbClr val="808080"/>
                </a:solidFill>
                <a:latin typeface="Arial Black" pitchFamily="34" charset="0"/>
                <a:cs typeface="Tahoma" pitchFamily="34" charset="0"/>
              </a:rPr>
              <a:t>Required Employer Contributions</a:t>
            </a:r>
            <a:endParaRPr lang="en-US" sz="2000">
              <a:latin typeface="CalPERS" pitchFamily="2" charset="0"/>
              <a:ea typeface="Geneva"/>
              <a:cs typeface="Geneva"/>
            </a:endParaRPr>
          </a:p>
          <a:p>
            <a:pPr eaLnBrk="0" hangingPunct="0">
              <a:tabLst>
                <a:tab pos="457200" algn="l"/>
                <a:tab pos="4114800" algn="r"/>
                <a:tab pos="5257800" algn="r"/>
              </a:tabLst>
            </a:pPr>
            <a:endParaRPr lang="en-US" sz="1800">
              <a:ea typeface="Geneva"/>
              <a:cs typeface="Geneva"/>
            </a:endParaRPr>
          </a:p>
        </p:txBody>
      </p:sp>
      <p:sp>
        <p:nvSpPr>
          <p:cNvPr id="58373" name="Text Box 238"/>
          <p:cNvSpPr txBox="1">
            <a:spLocks noChangeArrowheads="1"/>
          </p:cNvSpPr>
          <p:nvPr/>
        </p:nvSpPr>
        <p:spPr bwMode="auto">
          <a:xfrm>
            <a:off x="6858000" y="3921125"/>
            <a:ext cx="1447800" cy="160020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Plan</a:t>
            </a:r>
            <a:r>
              <a:rPr lang="ja-JP" altLang="en-US" sz="1400"/>
              <a:t>’</a:t>
            </a:r>
            <a:r>
              <a:rPr lang="en-US" altLang="ja-JP" sz="1400"/>
              <a:t>s total normal cost is the sum of the  highlighted amounts and employee contributions</a:t>
            </a:r>
            <a:endParaRPr lang="en-US" sz="1400"/>
          </a:p>
        </p:txBody>
      </p:sp>
      <p:sp>
        <p:nvSpPr>
          <p:cNvPr id="58374" name="Line 239"/>
          <p:cNvSpPr>
            <a:spLocks noChangeShapeType="1"/>
          </p:cNvSpPr>
          <p:nvPr/>
        </p:nvSpPr>
        <p:spPr bwMode="auto">
          <a:xfrm flipH="1">
            <a:off x="6553200" y="4191000"/>
            <a:ext cx="304800" cy="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239"/>
          <p:cNvSpPr>
            <a:spLocks noChangeShapeType="1"/>
          </p:cNvSpPr>
          <p:nvPr/>
        </p:nvSpPr>
        <p:spPr bwMode="auto">
          <a:xfrm flipH="1">
            <a:off x="6553200" y="4584700"/>
            <a:ext cx="304800" cy="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239"/>
          <p:cNvSpPr>
            <a:spLocks noChangeShapeType="1"/>
          </p:cNvSpPr>
          <p:nvPr/>
        </p:nvSpPr>
        <p:spPr bwMode="auto">
          <a:xfrm flipH="1">
            <a:off x="6553200" y="4724400"/>
            <a:ext cx="304800" cy="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6776" y="1562100"/>
          <a:ext cx="5667374" cy="3789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3567"/>
                <a:gridCol w="180617"/>
                <a:gridCol w="99005"/>
                <a:gridCol w="99005"/>
                <a:gridCol w="842882"/>
                <a:gridCol w="180617"/>
                <a:gridCol w="99005"/>
                <a:gridCol w="782676"/>
              </a:tblGrid>
              <a:tr h="142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Fiscal Year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Fiscal Year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 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2012/2013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2013/2014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Employer Contribution Required (in Projected Dollars)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Risk Pool’s Net Employer Normal Cost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3,061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3,057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Risk Pool’s Payment on Amortization Bases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556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661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Surcharge for Class 1 Benefits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    None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Phase out of Normal Cost Difference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Amortization of Side Fund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2,909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2,994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Total Employer Contribution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6,740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6,909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Employee Cost Sharing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xxx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xxx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Net Employer Contribution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xxx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xxx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Annual Lump Sum Prepayment Option*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6,493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6,664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Projected Payroll for the Contribution Fiscal Year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46,102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45,011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34144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Employer Contribution Required (Percentage of Payroll)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Risk Pool’s Net Employer Normal Cost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6.640%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6.792%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Risk Pool’s Payment on Amortization Bases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1.206%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1.469%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2735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Surcharge for Class 1 Benefits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    None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0.000%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0.000%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Phase out of Normal Cost Difference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0.000%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0.000%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Amortization of Side Fund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6.310%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6.652%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Total Employer Contribution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14.621%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15.351%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Employee Cost Sharing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0.000%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0.000%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1307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Net Employer Contribution 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5510" algn="dec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14.621%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114800" algn="r"/>
                          <a:tab pos="5257800" algn="r"/>
                        </a:tabLst>
                      </a:pPr>
                      <a:r>
                        <a:rPr lang="en-US" sz="900" dirty="0">
                          <a:solidFill>
                            <a:srgbClr val="080808"/>
                          </a:solidFill>
                          <a:effectLst/>
                        </a:rPr>
                        <a:t>15.351%</a:t>
                      </a:r>
                      <a:endParaRPr lang="en-US" sz="9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533400" y="685800"/>
            <a:ext cx="8458200" cy="53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Pooling</a:t>
            </a:r>
          </a:p>
        </p:txBody>
      </p:sp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533400" y="1981200"/>
            <a:ext cx="8153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800" dirty="0">
                <a:solidFill>
                  <a:srgbClr val="5F5F5F"/>
                </a:solidFill>
              </a:rPr>
              <a:t>Represents the remaining balance of your UL or surplus from entry to the pool</a:t>
            </a:r>
            <a:endParaRPr lang="en-CA" sz="2800" dirty="0">
              <a:solidFill>
                <a:srgbClr val="5F5F5F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 Narrow" pitchFamily="34" charset="0"/>
              <a:buChar char="–"/>
            </a:pPr>
            <a:r>
              <a:rPr lang="en-CA" sz="2300" dirty="0">
                <a:solidFill>
                  <a:srgbClr val="5F5F5F"/>
                </a:solidFill>
              </a:rPr>
              <a:t>Behaves like a mortgage account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 Narrow" pitchFamily="34" charset="0"/>
              <a:buChar char="–"/>
            </a:pPr>
            <a:r>
              <a:rPr lang="en-US" sz="2300" dirty="0">
                <a:solidFill>
                  <a:srgbClr val="5F5F5F"/>
                </a:solidFill>
              </a:rPr>
              <a:t>Currently charges 7.5 percent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 Narrow" pitchFamily="34" charset="0"/>
              <a:buChar char="–"/>
            </a:pPr>
            <a:r>
              <a:rPr lang="en-US" sz="2300" dirty="0">
                <a:solidFill>
                  <a:srgbClr val="5F5F5F"/>
                </a:solidFill>
              </a:rPr>
              <a:t>Payments are on a set amortization schedule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 Narrow" pitchFamily="34" charset="0"/>
              <a:buChar char="–"/>
            </a:pPr>
            <a:r>
              <a:rPr lang="en-US" sz="2300" dirty="0">
                <a:solidFill>
                  <a:srgbClr val="5F5F5F"/>
                </a:solidFill>
              </a:rPr>
              <a:t>Agency has control over the balance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Arial Narrow" pitchFamily="34" charset="0"/>
              <a:buChar char="–"/>
            </a:pPr>
            <a:r>
              <a:rPr lang="en-US" sz="2300" dirty="0">
                <a:solidFill>
                  <a:srgbClr val="5F5F5F"/>
                </a:solidFill>
              </a:rPr>
              <a:t>Retroactive benefit enhancements, golden handshakes, and additional payments are </a:t>
            </a:r>
            <a:r>
              <a:rPr lang="en-US" sz="2300" dirty="0" smtClean="0">
                <a:solidFill>
                  <a:srgbClr val="5F5F5F"/>
                </a:solidFill>
              </a:rPr>
              <a:t>events </a:t>
            </a:r>
            <a:r>
              <a:rPr lang="en-US" sz="2300" dirty="0">
                <a:solidFill>
                  <a:srgbClr val="5F5F5F"/>
                </a:solidFill>
              </a:rPr>
              <a:t>that can increase or decrease the side fund balance</a:t>
            </a:r>
            <a:endParaRPr lang="en-CA" sz="2300" dirty="0">
              <a:solidFill>
                <a:srgbClr val="5F5F5F"/>
              </a:solidFill>
            </a:endParaRPr>
          </a:p>
          <a:p>
            <a:pPr>
              <a:buFontTx/>
              <a:buChar char="•"/>
            </a:pPr>
            <a:endParaRPr lang="en-CA" sz="2000" dirty="0">
              <a:solidFill>
                <a:srgbClr val="807F8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200" dirty="0">
              <a:solidFill>
                <a:srgbClr val="807F83"/>
              </a:solidFill>
            </a:endParaRPr>
          </a:p>
        </p:txBody>
      </p:sp>
      <p:sp>
        <p:nvSpPr>
          <p:cNvPr id="60419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Side fund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Pooling</a:t>
            </a:r>
            <a:endParaRPr lang="en-US" sz="24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For pooled plans side fund rate is usually most volatile</a:t>
            </a:r>
          </a:p>
          <a:p>
            <a:pPr lvl="1"/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Payment is predictable, increasing at 3.00 percent each year</a:t>
            </a:r>
          </a:p>
          <a:p>
            <a:pPr lvl="1"/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Payroll is expected to increase at same rate as payments</a:t>
            </a:r>
          </a:p>
          <a:p>
            <a:pPr lvl="1"/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Volatility ensues if payroll does no</a:t>
            </a:r>
            <a:r>
              <a:rPr lang="en-US" altLang="ja-JP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t increase at 3.00 percent</a:t>
            </a:r>
            <a:endParaRPr lang="en-US" sz="2800" dirty="0" smtClean="0">
              <a:solidFill>
                <a:srgbClr val="5F5F5F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722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030005-8BB7-4D66-B556-2DB992998E15}" type="slidenum">
              <a:rPr lang="en-US" sz="1100">
                <a:solidFill>
                  <a:schemeClr val="bg1"/>
                </a:solidFill>
              </a:rPr>
              <a:pPr/>
              <a:t>34</a:t>
            </a:fld>
            <a:endParaRPr 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Pooling</a:t>
            </a:r>
            <a:endParaRPr lang="en-US" sz="2400" dirty="0" smtClean="0">
              <a:solidFill>
                <a:srgbClr val="5F5F5F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312988"/>
          <a:ext cx="8229600" cy="259714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63827"/>
                <a:gridCol w="1482811"/>
                <a:gridCol w="2298357"/>
                <a:gridCol w="1838685"/>
                <a:gridCol w="1645920"/>
              </a:tblGrid>
              <a:tr h="371021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Year</a:t>
                      </a:r>
                      <a:endParaRPr lang="en-US" sz="1800" b="0" dirty="0"/>
                    </a:p>
                  </a:txBody>
                  <a:tcPr marT="45742" marB="457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# Activities</a:t>
                      </a:r>
                      <a:endParaRPr lang="en-US" sz="1800" b="0" dirty="0"/>
                    </a:p>
                  </a:txBody>
                  <a:tcPr marT="45742" marB="457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Payroll</a:t>
                      </a:r>
                      <a:endParaRPr lang="en-US" sz="1800" b="0" dirty="0"/>
                    </a:p>
                  </a:txBody>
                  <a:tcPr marT="45742" marB="457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SF </a:t>
                      </a:r>
                      <a:r>
                        <a:rPr lang="en-US" sz="1800" b="0" dirty="0" err="1" smtClean="0"/>
                        <a:t>Pmt</a:t>
                      </a:r>
                      <a:r>
                        <a:rPr lang="en-US" sz="1800" b="0" dirty="0" smtClean="0"/>
                        <a:t>*</a:t>
                      </a:r>
                      <a:endParaRPr lang="en-US" sz="1800" b="0" dirty="0"/>
                    </a:p>
                  </a:txBody>
                  <a:tcPr marT="45742" marB="457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SF Rate**</a:t>
                      </a:r>
                      <a:endParaRPr lang="en-US" sz="1800" b="0" dirty="0"/>
                    </a:p>
                  </a:txBody>
                  <a:tcPr marT="45742" marB="457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10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>
                      <a:noFill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$200,000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$20,000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10.00%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0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>
                      <a:noFill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206,000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20,600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10.00%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</a:tcPr>
                </a:tc>
              </a:tr>
              <a:tr h="3710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>
                      <a:noFill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160,000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21,218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13.26%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</a:tcPr>
                </a:tc>
              </a:tr>
              <a:tr h="3710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>
                      <a:noFill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160,000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21,855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13.66%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120,000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22,511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18.76%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460,000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23,186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4.61%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42" marB="45742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89" name="Rectangle 244"/>
          <p:cNvSpPr>
            <a:spLocks noChangeArrowheads="1"/>
          </p:cNvSpPr>
          <p:nvPr/>
        </p:nvSpPr>
        <p:spPr bwMode="auto">
          <a:xfrm>
            <a:off x="457200" y="5257800"/>
            <a:ext cx="822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  <a:ea typeface="ＭＳ Ｐゴシック" charset="0"/>
                <a:cs typeface="Geneva" charset="0"/>
              </a:rPr>
              <a:t>*   Note side fund payment increases by exactly 3.00 percent each year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  <a:ea typeface="ＭＳ Ｐゴシック" charset="0"/>
                <a:cs typeface="Geneva" charset="0"/>
              </a:rPr>
              <a:t>** SF rate = SF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ＭＳ Ｐゴシック" charset="0"/>
                <a:cs typeface="Geneva" charset="0"/>
              </a:rPr>
              <a:t>Pmt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ＭＳ Ｐゴシック" charset="0"/>
                <a:cs typeface="Geneva" charset="0"/>
              </a:rPr>
              <a:t> divided by payroll</a:t>
            </a:r>
          </a:p>
        </p:txBody>
      </p:sp>
      <p:sp>
        <p:nvSpPr>
          <p:cNvPr id="62507" name="AutoShape 56"/>
          <p:cNvSpPr>
            <a:spLocks noChangeArrowheads="1"/>
          </p:cNvSpPr>
          <p:nvPr/>
        </p:nvSpPr>
        <p:spPr bwMode="auto">
          <a:xfrm>
            <a:off x="457200" y="1447800"/>
            <a:ext cx="8153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62508" name="Text Box 57"/>
          <p:cNvSpPr txBox="1">
            <a:spLocks noChangeArrowheads="1"/>
          </p:cNvSpPr>
          <p:nvPr/>
        </p:nvSpPr>
        <p:spPr bwMode="auto">
          <a:xfrm>
            <a:off x="457200" y="1447800"/>
            <a:ext cx="769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solidFill>
                  <a:schemeClr val="bg1"/>
                </a:solidFill>
                <a:ea typeface="Geneva"/>
                <a:cs typeface="Geneva"/>
              </a:rPr>
              <a:t>Side fund Volatility - Example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How does this look in my pooled report?</a:t>
            </a:r>
          </a:p>
        </p:txBody>
      </p:sp>
      <p:sp>
        <p:nvSpPr>
          <p:cNvPr id="63490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Pooled side fund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0F154E-A361-4A4A-9A23-C4F95862EB23}" type="slidenum">
              <a:rPr lang="en-US" sz="1100" smtClean="0">
                <a:solidFill>
                  <a:schemeClr val="bg1"/>
                </a:solidFill>
              </a:rPr>
              <a:pPr/>
              <a:t>36</a:t>
            </a:fld>
            <a:endParaRPr lang="en-US" sz="110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2057400"/>
          <a:ext cx="4906429" cy="29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1"/>
                <a:gridCol w="304800"/>
                <a:gridCol w="914400"/>
                <a:gridCol w="304800"/>
                <a:gridCol w="838199"/>
                <a:gridCol w="105829"/>
              </a:tblGrid>
              <a:tr h="22860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80808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80808"/>
                          </a:solidFill>
                          <a:effectLst/>
                        </a:rPr>
                        <a:t>Employer </a:t>
                      </a: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</a:rPr>
                        <a:t>Side Fund Reconciliation</a:t>
                      </a:r>
                      <a:endParaRPr lang="en-US" sz="1200" b="1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80808"/>
                          </a:solidFill>
                          <a:effectLst/>
                        </a:rPr>
                        <a:t>June 30, 2010</a:t>
                      </a:r>
                      <a:endParaRPr lang="en-US" sz="1000" b="1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80808"/>
                          </a:solidFill>
                          <a:effectLst/>
                        </a:rPr>
                        <a:t>June 30, 2011</a:t>
                      </a:r>
                      <a:endParaRPr lang="en-US" sz="1000" b="1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Side Fund as of valuation date*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(18,203)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(16,781) 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Adjustments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Side Fund Payment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2,729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2,818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Side Fund one year later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(16,781)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(15,156)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Adjustments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0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Side Fund Payment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2,818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2,909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Side Fund two years later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(15,156)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(13,277)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Amortization Period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6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5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Side Fund Payment during last year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2,909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80808"/>
                          </a:solidFill>
                          <a:effectLst/>
                        </a:rPr>
                        <a:t>$</a:t>
                      </a:r>
                      <a:endParaRPr lang="en-US" sz="100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80808"/>
                          </a:solidFill>
                          <a:effectLst/>
                        </a:rPr>
                        <a:t>2,994</a:t>
                      </a:r>
                      <a:endParaRPr lang="en-US" sz="1000" dirty="0">
                        <a:solidFill>
                          <a:srgbClr val="080808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5507" marR="45507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493" name="Text Box 238"/>
          <p:cNvSpPr txBox="1">
            <a:spLocks noChangeArrowheads="1"/>
          </p:cNvSpPr>
          <p:nvPr/>
        </p:nvSpPr>
        <p:spPr bwMode="auto">
          <a:xfrm>
            <a:off x="5867400" y="3973513"/>
            <a:ext cx="1447800" cy="739775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Plan</a:t>
            </a:r>
            <a:r>
              <a:rPr lang="ja-JP" altLang="en-US" sz="1400"/>
              <a:t>’</a:t>
            </a:r>
            <a:r>
              <a:rPr lang="en-US" altLang="ja-JP" sz="1400"/>
              <a:t>s side fund balance as of 6/30/2013</a:t>
            </a:r>
            <a:endParaRPr lang="en-US" sz="1400"/>
          </a:p>
        </p:txBody>
      </p:sp>
      <p:sp>
        <p:nvSpPr>
          <p:cNvPr id="63494" name="Line 239"/>
          <p:cNvSpPr>
            <a:spLocks noChangeShapeType="1"/>
          </p:cNvSpPr>
          <p:nvPr/>
        </p:nvSpPr>
        <p:spPr bwMode="auto">
          <a:xfrm flipH="1">
            <a:off x="5562600" y="4343400"/>
            <a:ext cx="304800" cy="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sz="4100" smtClean="0">
                <a:solidFill>
                  <a:schemeClr val="bg1"/>
                </a:solidFill>
              </a:rPr>
              <a:t>You Assumed 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Actuarial assumptions</a:t>
            </a:r>
          </a:p>
        </p:txBody>
      </p:sp>
      <p:sp>
        <p:nvSpPr>
          <p:cNvPr id="66562" name="Rectangle 3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200400"/>
          </a:xfrm>
        </p:spPr>
        <p:txBody>
          <a:bodyPr/>
          <a:lstStyle/>
          <a:p>
            <a:pPr marL="236538" indent="-236538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Actuaries must make predictions about your employees to calculate a cost for their benefits</a:t>
            </a:r>
          </a:p>
          <a:p>
            <a:pPr marL="236538" indent="-236538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Several key assumptions used</a:t>
            </a:r>
          </a:p>
          <a:p>
            <a:pPr marL="742950" lvl="1" indent="-285750">
              <a:lnSpc>
                <a:spcPct val="90000"/>
              </a:lnSpc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Investment return, 7.5 percent</a:t>
            </a:r>
          </a:p>
          <a:p>
            <a:pPr marL="742950" lvl="1" indent="-285750">
              <a:lnSpc>
                <a:spcPct val="90000"/>
              </a:lnSpc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Salary increases</a:t>
            </a:r>
          </a:p>
          <a:p>
            <a:pPr marL="742950" lvl="1" indent="-285750">
              <a:lnSpc>
                <a:spcPct val="90000"/>
              </a:lnSpc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Retirement rates </a:t>
            </a:r>
          </a:p>
          <a:p>
            <a:pPr marL="742950" lvl="1" indent="-285750">
              <a:lnSpc>
                <a:spcPct val="90000"/>
              </a:lnSpc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Life expectancy</a:t>
            </a:r>
          </a:p>
        </p:txBody>
      </p:sp>
      <p:sp>
        <p:nvSpPr>
          <p:cNvPr id="66563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ja-JP" altLang="en-US" sz="2100" b="1" i="1">
                <a:solidFill>
                  <a:schemeClr val="bg1"/>
                </a:solidFill>
              </a:rPr>
              <a:t>“</a:t>
            </a:r>
            <a:r>
              <a:rPr lang="en-US" altLang="ja-JP" sz="2100" b="1" i="1">
                <a:solidFill>
                  <a:schemeClr val="bg1"/>
                </a:solidFill>
              </a:rPr>
              <a:t>Predictions developed by actuaries on what will happen </a:t>
            </a:r>
            <a:br>
              <a:rPr lang="en-US" altLang="ja-JP" sz="2100" b="1" i="1">
                <a:solidFill>
                  <a:schemeClr val="bg1"/>
                </a:solidFill>
              </a:rPr>
            </a:br>
            <a:r>
              <a:rPr lang="en-US" altLang="ja-JP" sz="2100" b="1" i="1">
                <a:solidFill>
                  <a:schemeClr val="bg1"/>
                </a:solidFill>
              </a:rPr>
              <a:t>to your plan in the future 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Actuarial assumptions</a:t>
            </a:r>
            <a:endParaRPr lang="en-US" sz="24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67586" name="Rectangle 3"/>
          <p:cNvSpPr>
            <a:spLocks noGrp="1"/>
          </p:cNvSpPr>
          <p:nvPr>
            <p:ph idx="1"/>
          </p:nvPr>
        </p:nvSpPr>
        <p:spPr>
          <a:xfrm>
            <a:off x="533400" y="2819400"/>
            <a:ext cx="8305800" cy="4572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Actual cost = benefits paid + administrative expenses</a:t>
            </a:r>
          </a:p>
        </p:txBody>
      </p:sp>
      <p:sp>
        <p:nvSpPr>
          <p:cNvPr id="67587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100" b="1" i="1">
                <a:solidFill>
                  <a:schemeClr val="bg1"/>
                </a:solidFill>
                <a:ea typeface="Geneva"/>
                <a:cs typeface="Geneva"/>
              </a:rPr>
              <a:t>Assumptions DO determine the expected costs of a plan</a:t>
            </a:r>
          </a:p>
        </p:txBody>
      </p:sp>
      <p:sp>
        <p:nvSpPr>
          <p:cNvPr id="67588" name="AutoShape 6"/>
          <p:cNvSpPr>
            <a:spLocks noChangeArrowheads="1"/>
          </p:cNvSpPr>
          <p:nvPr/>
        </p:nvSpPr>
        <p:spPr bwMode="auto">
          <a:xfrm>
            <a:off x="457200" y="21336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100" b="1" i="1">
                <a:solidFill>
                  <a:schemeClr val="bg1"/>
                </a:solidFill>
                <a:ea typeface="Geneva"/>
                <a:cs typeface="Geneva"/>
              </a:rPr>
              <a:t>Assumptions DO NOT determine the actual cost of a plan</a:t>
            </a:r>
          </a:p>
        </p:txBody>
      </p:sp>
      <p:sp>
        <p:nvSpPr>
          <p:cNvPr id="67589" name="AutoShape 8"/>
          <p:cNvSpPr>
            <a:spLocks noChangeArrowheads="1"/>
          </p:cNvSpPr>
          <p:nvPr/>
        </p:nvSpPr>
        <p:spPr bwMode="auto">
          <a:xfrm>
            <a:off x="457200" y="3352800"/>
            <a:ext cx="8153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100" b="1" i="1">
                <a:solidFill>
                  <a:schemeClr val="bg1"/>
                </a:solidFill>
                <a:ea typeface="Geneva"/>
                <a:cs typeface="Geneva"/>
              </a:rPr>
              <a:t>Where do discrepancies come from? </a:t>
            </a:r>
          </a:p>
        </p:txBody>
      </p:sp>
      <p:sp>
        <p:nvSpPr>
          <p:cNvPr id="67590" name="Rectangle 10"/>
          <p:cNvSpPr>
            <a:spLocks/>
          </p:cNvSpPr>
          <p:nvPr/>
        </p:nvSpPr>
        <p:spPr bwMode="auto">
          <a:xfrm>
            <a:off x="533400" y="4038600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 defTabSz="457200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200" dirty="0">
                <a:solidFill>
                  <a:srgbClr val="5F5F5F"/>
                </a:solidFill>
              </a:rPr>
              <a:t>Investment returns differ from 7.5 percent</a:t>
            </a:r>
          </a:p>
          <a:p>
            <a:pPr marL="236538" indent="-236538" defTabSz="457200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200" dirty="0">
                <a:solidFill>
                  <a:srgbClr val="5F5F5F"/>
                </a:solidFill>
              </a:rPr>
              <a:t>Salary increases, retirement rates are different from </a:t>
            </a:r>
            <a:br>
              <a:rPr lang="en-US" sz="2200" dirty="0">
                <a:solidFill>
                  <a:srgbClr val="5F5F5F"/>
                </a:solidFill>
              </a:rPr>
            </a:br>
            <a:r>
              <a:rPr lang="en-US" sz="2200" dirty="0">
                <a:solidFill>
                  <a:srgbClr val="5F5F5F"/>
                </a:solidFill>
              </a:rPr>
              <a:t>what we expect</a:t>
            </a:r>
          </a:p>
          <a:p>
            <a:pPr marL="236538" indent="-236538" defTabSz="457200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200" dirty="0">
                <a:solidFill>
                  <a:srgbClr val="5F5F5F"/>
                </a:solidFill>
              </a:rPr>
              <a:t>Discrepancies result in gains or losses for the plan</a:t>
            </a:r>
          </a:p>
          <a:p>
            <a:pPr marL="236538" indent="-236538" defTabSz="457200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How are pension plans funded?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CalPERS public agency plans are pre-funded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Plan assets come from three different sources (ER contributions, EE contributions, investment returns)</a:t>
            </a:r>
          </a:p>
          <a:p>
            <a:endParaRPr lang="en-US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2011 assumption changes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The actuarial office does an experience study every few years to keep assumptions current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Early this year, CalPERS board adopted a change to the price inflation assumption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What assumptions were changed as a consequence?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The assumed investment return was lowered from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7.75 percent to 7.5 percent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Geneva" charset="0"/>
                <a:cs typeface="Arial" pitchFamily="34" charset="0"/>
              </a:rPr>
              <a:t>The overall payroll growth was lowered from 3.25 percent to 3.00 percent 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2011 assumption changes</a:t>
            </a:r>
            <a:endParaRPr lang="en-US" sz="24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70658" name="Rectangle 3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3434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How did the change in assumptions impact my rate?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Expect increases of 1-2 percent for miscellaneous plans and 2-3 percent increases in safety plans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CalPERS Board will allow employers to </a:t>
            </a:r>
            <a:r>
              <a:rPr lang="ja-JP" alt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“</a:t>
            </a:r>
            <a:r>
              <a:rPr lang="en-US" altLang="ja-JP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phase in</a:t>
            </a:r>
            <a:r>
              <a:rPr lang="ja-JP" alt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”</a:t>
            </a:r>
            <a:r>
              <a:rPr lang="en-US" altLang="ja-JP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 the increase to the rate over the next two years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Agencies should watch for GASB compliance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New Report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Risk analysis</a:t>
            </a:r>
          </a:p>
        </p:txBody>
      </p:sp>
      <p:sp>
        <p:nvSpPr>
          <p:cNvPr id="72706" name="Rectangle 3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3434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This is appendix D for non-pooled plans and Appendix E of Section 2 for pooled plans 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Volatility ratios – how sensitive is your plan to real life experience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Rate projections – a range of what you can expect given various market returns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Discount rate sensitivity – what your rate look like if the discount rate were changed  </a:t>
            </a:r>
          </a:p>
          <a:p>
            <a:pPr marL="742950" lvl="1" indent="-285750">
              <a:buFont typeface="Arial Narrow" pitchFamily="34" charset="0"/>
              <a:buChar char="–"/>
            </a:pPr>
            <a:endParaRPr lang="en-US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Termination liabilities</a:t>
            </a:r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	</a:t>
            </a:r>
          </a:p>
        </p:txBody>
      </p:sp>
      <p:sp>
        <p:nvSpPr>
          <p:cNvPr id="73730" name="Rectangle 3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3434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What would it cost for my agency to terminate?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Agencies now have some idea 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Agencies still need to request a pre termination valuation to initiate the process</a:t>
            </a:r>
          </a:p>
          <a:p>
            <a:pPr marL="742950" lvl="1" indent="-285750">
              <a:buFont typeface="Arial Narrow" pitchFamily="34" charset="0"/>
              <a:buChar char="–"/>
            </a:pPr>
            <a:endParaRPr lang="en-US" sz="2400" dirty="0" smtClean="0">
              <a:solidFill>
                <a:srgbClr val="807F83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Current and Future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Pension Reform </a:t>
            </a:r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(Key Provisions)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Mandates benefit formulas for new members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Eliminates one-year final average compensation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Benefit enhancements are only prospective (for most available benefit enhancements)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Eliminates air-time purchases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New members pay half the “cost” of the plan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722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ED88FE-71BB-41BC-982A-75294202D6B7}" type="slidenum">
              <a:rPr lang="en-US" sz="1100">
                <a:solidFill>
                  <a:schemeClr val="bg1"/>
                </a:solidFill>
              </a:rPr>
              <a:pPr/>
              <a:t>46</a:t>
            </a:fld>
            <a:endParaRPr 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Pension Reform (Timing)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Expect to see pension reform data starting June 30, 2013 valuation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Savings will only be realized as your employees turn over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Average “cost” for the 2.7%@55 is 21% (fire) and 24% (police)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Average “cost” for the 2%@62 is 12.5% (miscellaneous)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722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854CDBD-065F-44F1-BD5A-D369D8F76547}" type="slidenum">
              <a:rPr lang="en-US" sz="1100">
                <a:solidFill>
                  <a:schemeClr val="bg1"/>
                </a:solidFill>
              </a:rPr>
              <a:pPr/>
              <a:t>47</a:t>
            </a:fld>
            <a:endParaRPr 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GASB 68 Requirements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GASB 68 replaces GASB 27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Employers will need special GASB valuations done around the same time your 6/30/2013 valuations are done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Employers will need to pay for valuations to be done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Alan  Milligan is speaking in detail about this topic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In The Future…</a:t>
            </a:r>
            <a:endParaRPr lang="en-US" sz="2400" dirty="0" smtClean="0">
              <a:solidFill>
                <a:srgbClr val="5F5F5F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Smoothing Method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Would affect rates as early as 2014-15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Assumptions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Both demographic and economic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Would affect rates as early as </a:t>
            </a:r>
            <a:r>
              <a:rPr lang="en-US" sz="2400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2015-16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 charset="0"/>
                <a:cs typeface="Arial" pitchFamily="34" charset="0"/>
              </a:rPr>
              <a:t>Alan Milligan is speaking in detail about these topics tomorrow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807F83"/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722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1E1D333-E42A-4BC0-A399-D25361E611E9}" type="slidenum">
              <a:rPr lang="en-US" sz="1100">
                <a:solidFill>
                  <a:schemeClr val="bg1"/>
                </a:solidFill>
              </a:rPr>
              <a:pPr/>
              <a:t>49</a:t>
            </a:fld>
            <a:endParaRPr 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How are pension plans funded? </a:t>
            </a:r>
            <a:endParaRPr lang="en-US" sz="2000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Most of the benefits are paid through investment earnings</a:t>
            </a:r>
          </a:p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CalPERS funding method is designed to collect contributions as a level percent of payroll over the members working career</a:t>
            </a:r>
          </a:p>
          <a:p>
            <a:endParaRPr lang="en-US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5608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8192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latin typeface="Arial" pitchFamily="34" charset="0"/>
                <a:ea typeface="Geneva"/>
                <a:cs typeface="Arial" pitchFamily="34" charset="0"/>
              </a:rPr>
              <a:t>Questions?</a:t>
            </a:r>
            <a:endParaRPr lang="en-US" sz="3600" dirty="0" smtClean="0">
              <a:solidFill>
                <a:srgbClr val="807F83"/>
              </a:solidFill>
              <a:latin typeface="Arial" pitchFamily="34" charset="0"/>
              <a:ea typeface="Genev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Present value of benefits (PVB)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2004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Includes all service that has been earned or will be earned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The number is only as accurate as our assumptions are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Best estimate for one point in time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200" b="1" i="1">
                <a:solidFill>
                  <a:schemeClr val="bg1"/>
                </a:solidFill>
              </a:rPr>
              <a:t>“</a:t>
            </a:r>
            <a:r>
              <a:rPr lang="en-US" altLang="ja-JP" sz="2200" b="1" i="1">
                <a:solidFill>
                  <a:schemeClr val="bg1"/>
                </a:solidFill>
              </a:rPr>
              <a:t>Total dollars needed today to fully fund the pension plan for current members in the plan</a:t>
            </a:r>
            <a:r>
              <a:rPr lang="ja-JP" altLang="en-US" sz="2200" b="1" i="1">
                <a:solidFill>
                  <a:schemeClr val="bg1"/>
                </a:solidFill>
              </a:rPr>
              <a:t>”</a:t>
            </a:r>
            <a:endParaRPr lang="en-US" sz="2200" b="1" i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Normal cost (NC)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2004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Factors that determine the normal cost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Plan provisions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Demographic assumptions</a:t>
            </a:r>
          </a:p>
          <a:p>
            <a:pPr marL="742950" lvl="1" indent="-285750">
              <a:buFont typeface="Arial Narrow" pitchFamily="34" charset="0"/>
              <a:buChar char="–"/>
            </a:pPr>
            <a:r>
              <a:rPr lang="en-US" sz="2800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Economic assumptions</a:t>
            </a:r>
          </a:p>
          <a:p>
            <a:pPr marL="236538" indent="-236538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200" b="1" i="1">
                <a:solidFill>
                  <a:schemeClr val="bg1"/>
                </a:solidFill>
              </a:rPr>
              <a:t>“</a:t>
            </a:r>
            <a:r>
              <a:rPr lang="en-US" altLang="ja-JP" sz="2200" b="1" i="1">
                <a:solidFill>
                  <a:schemeClr val="bg1"/>
                </a:solidFill>
              </a:rPr>
              <a:t>Annual premium cost associated with one year of service accrual</a:t>
            </a:r>
            <a:r>
              <a:rPr lang="ja-JP" altLang="en-US" sz="2200" b="1" i="1">
                <a:solidFill>
                  <a:schemeClr val="bg1"/>
                </a:solidFill>
              </a:rPr>
              <a:t>”</a:t>
            </a:r>
            <a:endParaRPr lang="en-US" sz="2200" b="1" i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Accrued liability (AL)</a:t>
            </a: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200400"/>
          </a:xfrm>
        </p:spPr>
        <p:txBody>
          <a:bodyPr/>
          <a:lstStyle/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Desired level of assets to have on hand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dirty="0" smtClean="0">
                <a:solidFill>
                  <a:srgbClr val="5F5F5F"/>
                </a:solidFill>
                <a:latin typeface="Arial" pitchFamily="34" charset="0"/>
                <a:ea typeface="Geneva"/>
                <a:cs typeface="Arial" pitchFamily="34" charset="0"/>
              </a:rPr>
              <a:t>Plan is fully funded if assets exceed the accrued liability</a:t>
            </a:r>
          </a:p>
          <a:p>
            <a:pPr marL="236538" indent="-236538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457200" y="1447800"/>
            <a:ext cx="8153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200" b="1" i="1">
                <a:solidFill>
                  <a:schemeClr val="bg1"/>
                </a:solidFill>
              </a:rPr>
              <a:t>“</a:t>
            </a:r>
            <a:r>
              <a:rPr lang="en-US" altLang="ja-JP" sz="2200" b="1" i="1">
                <a:solidFill>
                  <a:schemeClr val="bg1"/>
                </a:solidFill>
              </a:rPr>
              <a:t>The value of benefits earned to date by members currently in the plan</a:t>
            </a:r>
            <a:r>
              <a:rPr lang="ja-JP" altLang="en-US" sz="2200" b="1" i="1">
                <a:solidFill>
                  <a:schemeClr val="bg1"/>
                </a:solidFill>
              </a:rPr>
              <a:t>”</a:t>
            </a:r>
            <a:endParaRPr lang="en-US" sz="2200" b="1" i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Geneva"/>
                <a:cs typeface="Arial" pitchFamily="34" charset="0"/>
              </a:rPr>
              <a:t>Putting the terminology together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1447800"/>
            <a:ext cx="1447800" cy="426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 Narrow" pitchFamily="34" charset="0"/>
              </a:rPr>
              <a:t>Present Value of Benefits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334000" y="1447800"/>
            <a:ext cx="1447800" cy="4267200"/>
            <a:chOff x="3848100" y="1676400"/>
            <a:chExt cx="1447800" cy="4267200"/>
          </a:xfrm>
          <a:solidFill>
            <a:srgbClr val="5C8727"/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848100" y="3429000"/>
              <a:ext cx="1447800" cy="251460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Accrued Liability</a:t>
              </a: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848100" y="1676400"/>
              <a:ext cx="1447800" cy="1752600"/>
            </a:xfrm>
            <a:prstGeom prst="rect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Future NC Contributions</a:t>
              </a:r>
            </a:p>
          </p:txBody>
        </p:sp>
      </p:grp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4191000" y="23622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4191000" y="39624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CA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74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Interpreting Actuarial Information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alPERS Extern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CalPERS External Template</Template>
  <TotalTime>5239</TotalTime>
  <Words>2587</Words>
  <Application>Microsoft Office PowerPoint</Application>
  <PresentationFormat>On-screen Show (4:3)</PresentationFormat>
  <Paragraphs>764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CalPERS External Template</vt:lpstr>
      <vt:lpstr>Chart</vt:lpstr>
      <vt:lpstr>Interpreting Actuarial Information</vt:lpstr>
      <vt:lpstr>Overview</vt:lpstr>
      <vt:lpstr>The Big Picture</vt:lpstr>
      <vt:lpstr>How are pension plans funded? </vt:lpstr>
      <vt:lpstr>How are pension plans funded? </vt:lpstr>
      <vt:lpstr>Present value of benefits (PVB)</vt:lpstr>
      <vt:lpstr>Normal cost (NC)</vt:lpstr>
      <vt:lpstr>Accrued liability (AL)</vt:lpstr>
      <vt:lpstr>Putting the terminology together</vt:lpstr>
      <vt:lpstr>Market value of assets (MVA)</vt:lpstr>
      <vt:lpstr>Market value vs. actuarial value of assets</vt:lpstr>
      <vt:lpstr>Investment Volatility – Expected vs Assumed</vt:lpstr>
      <vt:lpstr>Market value vs. actuarial value of assets</vt:lpstr>
      <vt:lpstr>Unfunded actuarial liability (UAL)</vt:lpstr>
      <vt:lpstr>Putting the terminology together</vt:lpstr>
      <vt:lpstr>Setting the Employer Contribution Rate</vt:lpstr>
      <vt:lpstr>Components of every rate</vt:lpstr>
      <vt:lpstr>Normal cost or annual premium</vt:lpstr>
      <vt:lpstr>What events affect the normal cost percent?</vt:lpstr>
      <vt:lpstr>Amortization bases payment</vt:lpstr>
      <vt:lpstr>A “scale” model of your pension plan</vt:lpstr>
      <vt:lpstr>The scale never lies…</vt:lpstr>
      <vt:lpstr>Amortization bases payment</vt:lpstr>
      <vt:lpstr>Amortization bases payment (continued)</vt:lpstr>
      <vt:lpstr>Amortization bases payment </vt:lpstr>
      <vt:lpstr>Employer contribution rate </vt:lpstr>
      <vt:lpstr>Now the picture is complete</vt:lpstr>
      <vt:lpstr>How does this look in my non-pooled report?</vt:lpstr>
      <vt:lpstr>What do You Mean I’m Pooled?</vt:lpstr>
      <vt:lpstr>Pooling</vt:lpstr>
      <vt:lpstr>Pooling (continued)</vt:lpstr>
      <vt:lpstr>How does this look in my pooled report?</vt:lpstr>
      <vt:lpstr>Pooling</vt:lpstr>
      <vt:lpstr>Pooling</vt:lpstr>
      <vt:lpstr>Pooling</vt:lpstr>
      <vt:lpstr>How does this look in my pooled report?</vt:lpstr>
      <vt:lpstr>You Assumed What?</vt:lpstr>
      <vt:lpstr>Actuarial assumptions</vt:lpstr>
      <vt:lpstr>Actuarial assumptions</vt:lpstr>
      <vt:lpstr>2011 assumption changes </vt:lpstr>
      <vt:lpstr>2011 assumption changes</vt:lpstr>
      <vt:lpstr>New Report Features</vt:lpstr>
      <vt:lpstr>Risk analysis</vt:lpstr>
      <vt:lpstr>Termination liabilities </vt:lpstr>
      <vt:lpstr>Current and Future Events</vt:lpstr>
      <vt:lpstr>Pension Reform (Key Provisions)</vt:lpstr>
      <vt:lpstr>Pension Reform (Timing)</vt:lpstr>
      <vt:lpstr>GASB 68 Requirements</vt:lpstr>
      <vt:lpstr>In The Future…</vt:lpstr>
      <vt:lpstr>PowerPoint Presentation</vt:lpstr>
    </vt:vector>
  </TitlesOfParts>
  <Company>CalPERS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Session  Speaker Name, Title</dc:title>
  <dc:creator>ASDE10</dc:creator>
  <cp:lastModifiedBy>Janet</cp:lastModifiedBy>
  <cp:revision>81</cp:revision>
  <cp:lastPrinted>2013-02-20T18:23:45Z</cp:lastPrinted>
  <dcterms:created xsi:type="dcterms:W3CDTF">2011-08-01T18:10:24Z</dcterms:created>
  <dcterms:modified xsi:type="dcterms:W3CDTF">2013-02-21T18:55:40Z</dcterms:modified>
</cp:coreProperties>
</file>