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8" r:id="rId2"/>
    <p:sldId id="427" r:id="rId3"/>
    <p:sldId id="429" r:id="rId4"/>
    <p:sldId id="428" r:id="rId5"/>
    <p:sldId id="411" r:id="rId6"/>
    <p:sldId id="414" r:id="rId7"/>
    <p:sldId id="416" r:id="rId8"/>
    <p:sldId id="413" r:id="rId9"/>
    <p:sldId id="415" r:id="rId10"/>
    <p:sldId id="425" r:id="rId11"/>
    <p:sldId id="421" r:id="rId12"/>
    <p:sldId id="446" r:id="rId13"/>
    <p:sldId id="447" r:id="rId14"/>
    <p:sldId id="417" r:id="rId15"/>
    <p:sldId id="418" r:id="rId16"/>
    <p:sldId id="430" r:id="rId17"/>
    <p:sldId id="419" r:id="rId18"/>
    <p:sldId id="420" r:id="rId19"/>
    <p:sldId id="448" r:id="rId20"/>
    <p:sldId id="442" r:id="rId21"/>
    <p:sldId id="431" r:id="rId22"/>
    <p:sldId id="423" r:id="rId23"/>
    <p:sldId id="422" r:id="rId24"/>
    <p:sldId id="441" r:id="rId25"/>
    <p:sldId id="443" r:id="rId26"/>
    <p:sldId id="444" r:id="rId27"/>
    <p:sldId id="445" r:id="rId28"/>
    <p:sldId id="432" r:id="rId29"/>
    <p:sldId id="434" r:id="rId30"/>
    <p:sldId id="435" r:id="rId31"/>
    <p:sldId id="436" r:id="rId32"/>
    <p:sldId id="437" r:id="rId33"/>
    <p:sldId id="449" r:id="rId34"/>
    <p:sldId id="433" r:id="rId35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41159F-FCA4-41BB-85C1-298C3AA8E7FC}">
          <p14:sldIdLst>
            <p14:sldId id="278"/>
            <p14:sldId id="427"/>
          </p14:sldIdLst>
        </p14:section>
        <p14:section name="What's Happening" id="{58C3FA52-CAFC-4AB0-9DA6-B2B6A6FAE670}">
          <p14:sldIdLst>
            <p14:sldId id="429"/>
            <p14:sldId id="428"/>
            <p14:sldId id="411"/>
            <p14:sldId id="414"/>
            <p14:sldId id="416"/>
            <p14:sldId id="413"/>
            <p14:sldId id="415"/>
            <p14:sldId id="425"/>
            <p14:sldId id="421"/>
            <p14:sldId id="446"/>
            <p14:sldId id="447"/>
            <p14:sldId id="417"/>
            <p14:sldId id="418"/>
          </p14:sldIdLst>
        </p14:section>
        <p14:section name="Funding Risk" id="{985ED833-1692-4DC9-A9BF-45D28444E9F5}">
          <p14:sldIdLst>
            <p14:sldId id="430"/>
            <p14:sldId id="419"/>
            <p14:sldId id="420"/>
            <p14:sldId id="448"/>
            <p14:sldId id="442"/>
          </p14:sldIdLst>
        </p14:section>
        <p14:section name="Method Changes" id="{B611E005-E152-4347-A9D5-E1AF2B6A5A2C}">
          <p14:sldIdLst>
            <p14:sldId id="431"/>
            <p14:sldId id="423"/>
            <p14:sldId id="422"/>
            <p14:sldId id="441"/>
            <p14:sldId id="443"/>
            <p14:sldId id="444"/>
            <p14:sldId id="445"/>
          </p14:sldIdLst>
        </p14:section>
        <p14:section name="Impact" id="{8323F109-1E56-45BF-A7AC-ACED5C66CE2E}">
          <p14:sldIdLst>
            <p14:sldId id="432"/>
            <p14:sldId id="434"/>
            <p14:sldId id="435"/>
            <p14:sldId id="436"/>
            <p14:sldId id="437"/>
            <p14:sldId id="449"/>
          </p14:sldIdLst>
        </p14:section>
        <p14:section name="Questions" id="{9147D38D-C1D1-4ECD-8FC4-42AF5CE138CA}">
          <p14:sldIdLst>
            <p14:sldId id="43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166494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60"/>
  </p:normalViewPr>
  <p:slideViewPr>
    <p:cSldViewPr>
      <p:cViewPr>
        <p:scale>
          <a:sx n="100" d="100"/>
          <a:sy n="100" d="100"/>
        </p:scale>
        <p:origin x="-1032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21A58-427D-490E-88BE-2F1A91CE1B2F}" type="doc">
      <dgm:prSet loTypeId="urn:diagrams.loki3.com/VaryingWidthList+Icon" loCatId="list" qsTypeId="urn:microsoft.com/office/officeart/2005/8/quickstyle/simple1" qsCatId="simple" csTypeId="urn:microsoft.com/office/officeart/2005/8/colors/colorful4" csCatId="colorful" phldr="1"/>
      <dgm:spPr/>
    </dgm:pt>
    <dgm:pt modelId="{C1D4D8C6-EDC8-4054-8214-09D77EE0B404}">
      <dgm:prSet phldrT="[Text]"/>
      <dgm:spPr/>
      <dgm:t>
        <a:bodyPr/>
        <a:lstStyle/>
        <a:p>
          <a:r>
            <a:rPr lang="en-US" dirty="0" smtClean="0"/>
            <a:t>GASB</a:t>
          </a:r>
          <a:endParaRPr lang="en-US" dirty="0"/>
        </a:p>
      </dgm:t>
    </dgm:pt>
    <dgm:pt modelId="{BFE51262-0CB3-48E3-A7CA-54D8681A3F84}" type="parTrans" cxnId="{A8AC3E2B-24F4-40D6-906E-EB8865DB7E2A}">
      <dgm:prSet/>
      <dgm:spPr/>
      <dgm:t>
        <a:bodyPr/>
        <a:lstStyle/>
        <a:p>
          <a:endParaRPr lang="en-US"/>
        </a:p>
      </dgm:t>
    </dgm:pt>
    <dgm:pt modelId="{92DF6FF0-2067-493B-9DD1-AE79683D857A}" type="sibTrans" cxnId="{A8AC3E2B-24F4-40D6-906E-EB8865DB7E2A}">
      <dgm:prSet/>
      <dgm:spPr/>
      <dgm:t>
        <a:bodyPr/>
        <a:lstStyle/>
        <a:p>
          <a:endParaRPr lang="en-US"/>
        </a:p>
      </dgm:t>
    </dgm:pt>
    <dgm:pt modelId="{F879D807-2FDA-4179-9E60-F4288DFA8662}">
      <dgm:prSet phldrT="[Text]"/>
      <dgm:spPr/>
      <dgm:t>
        <a:bodyPr/>
        <a:lstStyle/>
        <a:p>
          <a:r>
            <a:rPr lang="en-US" dirty="0" smtClean="0"/>
            <a:t>AB340</a:t>
          </a:r>
          <a:endParaRPr lang="en-US" dirty="0"/>
        </a:p>
      </dgm:t>
    </dgm:pt>
    <dgm:pt modelId="{46209392-5415-4429-A23E-A73013B7FF18}" type="parTrans" cxnId="{B8DD9C65-BBA7-47E7-BAB7-359E378E19E4}">
      <dgm:prSet/>
      <dgm:spPr/>
      <dgm:t>
        <a:bodyPr/>
        <a:lstStyle/>
        <a:p>
          <a:endParaRPr lang="en-US"/>
        </a:p>
      </dgm:t>
    </dgm:pt>
    <dgm:pt modelId="{0EF50CBD-F738-4EFB-91D7-BBE2E5CD2EAE}" type="sibTrans" cxnId="{B8DD9C65-BBA7-47E7-BAB7-359E378E19E4}">
      <dgm:prSet/>
      <dgm:spPr/>
      <dgm:t>
        <a:bodyPr/>
        <a:lstStyle/>
        <a:p>
          <a:endParaRPr lang="en-US"/>
        </a:p>
      </dgm:t>
    </dgm:pt>
    <dgm:pt modelId="{E9642E7E-1123-4E0A-BD3C-DA7BA89AC83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Method Change</a:t>
          </a:r>
          <a:endParaRPr lang="en-US" dirty="0">
            <a:solidFill>
              <a:schemeClr val="tx1"/>
            </a:solidFill>
          </a:endParaRPr>
        </a:p>
      </dgm:t>
    </dgm:pt>
    <dgm:pt modelId="{D95C4C76-880C-4F15-B85D-2A500CE4FAB1}" type="parTrans" cxnId="{DE5FDD40-3CFA-45CD-A0E0-DDECBF6F66A2}">
      <dgm:prSet/>
      <dgm:spPr/>
      <dgm:t>
        <a:bodyPr/>
        <a:lstStyle/>
        <a:p>
          <a:endParaRPr lang="en-US"/>
        </a:p>
      </dgm:t>
    </dgm:pt>
    <dgm:pt modelId="{5989B1E3-E95C-4453-91F9-65DE9EBAB98A}" type="sibTrans" cxnId="{DE5FDD40-3CFA-45CD-A0E0-DDECBF6F66A2}">
      <dgm:prSet/>
      <dgm:spPr/>
      <dgm:t>
        <a:bodyPr/>
        <a:lstStyle/>
        <a:p>
          <a:endParaRPr lang="en-US"/>
        </a:p>
      </dgm:t>
    </dgm:pt>
    <dgm:pt modelId="{161A7ED8-7ECD-49B3-9138-BE5EC4E0F6D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Assumption Change</a:t>
          </a:r>
          <a:endParaRPr lang="en-US" dirty="0">
            <a:solidFill>
              <a:schemeClr val="tx1"/>
            </a:solidFill>
          </a:endParaRPr>
        </a:p>
      </dgm:t>
    </dgm:pt>
    <dgm:pt modelId="{FFA978CD-7518-44B5-972E-52E00AA36A93}" type="parTrans" cxnId="{76842BF3-6420-49A0-A19B-6FECCAA4AD2A}">
      <dgm:prSet/>
      <dgm:spPr/>
      <dgm:t>
        <a:bodyPr/>
        <a:lstStyle/>
        <a:p>
          <a:endParaRPr lang="en-US"/>
        </a:p>
      </dgm:t>
    </dgm:pt>
    <dgm:pt modelId="{A702B12D-B5A8-410B-925D-795919C3FA52}" type="sibTrans" cxnId="{76842BF3-6420-49A0-A19B-6FECCAA4AD2A}">
      <dgm:prSet/>
      <dgm:spPr/>
      <dgm:t>
        <a:bodyPr/>
        <a:lstStyle/>
        <a:p>
          <a:endParaRPr lang="en-US"/>
        </a:p>
      </dgm:t>
    </dgm:pt>
    <dgm:pt modelId="{75C5CC50-9EBA-4B08-8E88-F682A3DB368C}" type="pres">
      <dgm:prSet presAssocID="{D4F21A58-427D-490E-88BE-2F1A91CE1B2F}" presName="Name0" presStyleCnt="0">
        <dgm:presLayoutVars>
          <dgm:resizeHandles/>
        </dgm:presLayoutVars>
      </dgm:prSet>
      <dgm:spPr/>
    </dgm:pt>
    <dgm:pt modelId="{03B37C08-8FCF-46BC-A793-45E29DFD141D}" type="pres">
      <dgm:prSet presAssocID="{C1D4D8C6-EDC8-4054-8214-09D77EE0B404}" presName="text" presStyleLbl="node1" presStyleIdx="0" presStyleCnt="4" custLinFactNeighborY="375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A65EA-307A-4BAD-AE75-DAE3C5B8B61D}" type="pres">
      <dgm:prSet presAssocID="{92DF6FF0-2067-493B-9DD1-AE79683D857A}" presName="space" presStyleCnt="0"/>
      <dgm:spPr/>
    </dgm:pt>
    <dgm:pt modelId="{E6A9EF4E-BA84-4325-99A7-E69D8B7BCAE0}" type="pres">
      <dgm:prSet presAssocID="{F879D807-2FDA-4179-9E60-F4288DFA8662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AE343-3FF2-41D1-B10D-92C2EE5B1554}" type="pres">
      <dgm:prSet presAssocID="{0EF50CBD-F738-4EFB-91D7-BBE2E5CD2EAE}" presName="space" presStyleCnt="0"/>
      <dgm:spPr/>
    </dgm:pt>
    <dgm:pt modelId="{AA048A71-359A-42F0-9565-FE39E5DA334F}" type="pres">
      <dgm:prSet presAssocID="{161A7ED8-7ECD-49B3-9138-BE5EC4E0F6DA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01F55-F2E3-4EEF-AE7F-06B74CC9C399}" type="pres">
      <dgm:prSet presAssocID="{A702B12D-B5A8-410B-925D-795919C3FA52}" presName="space" presStyleCnt="0"/>
      <dgm:spPr/>
    </dgm:pt>
    <dgm:pt modelId="{579DDA53-D081-4E98-B5AA-48F96F6DD224}" type="pres">
      <dgm:prSet presAssocID="{E9642E7E-1123-4E0A-BD3C-DA7BA89AC830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DD9C65-BBA7-47E7-BAB7-359E378E19E4}" srcId="{D4F21A58-427D-490E-88BE-2F1A91CE1B2F}" destId="{F879D807-2FDA-4179-9E60-F4288DFA8662}" srcOrd="1" destOrd="0" parTransId="{46209392-5415-4429-A23E-A73013B7FF18}" sibTransId="{0EF50CBD-F738-4EFB-91D7-BBE2E5CD2EAE}"/>
    <dgm:cxn modelId="{DE5FDD40-3CFA-45CD-A0E0-DDECBF6F66A2}" srcId="{D4F21A58-427D-490E-88BE-2F1A91CE1B2F}" destId="{E9642E7E-1123-4E0A-BD3C-DA7BA89AC830}" srcOrd="3" destOrd="0" parTransId="{D95C4C76-880C-4F15-B85D-2A500CE4FAB1}" sibTransId="{5989B1E3-E95C-4453-91F9-65DE9EBAB98A}"/>
    <dgm:cxn modelId="{09241922-B306-42A0-A1EC-9C9D6ECD060C}" type="presOf" srcId="{C1D4D8C6-EDC8-4054-8214-09D77EE0B404}" destId="{03B37C08-8FCF-46BC-A793-45E29DFD141D}" srcOrd="0" destOrd="0" presId="urn:diagrams.loki3.com/VaryingWidthList+Icon"/>
    <dgm:cxn modelId="{76842BF3-6420-49A0-A19B-6FECCAA4AD2A}" srcId="{D4F21A58-427D-490E-88BE-2F1A91CE1B2F}" destId="{161A7ED8-7ECD-49B3-9138-BE5EC4E0F6DA}" srcOrd="2" destOrd="0" parTransId="{FFA978CD-7518-44B5-972E-52E00AA36A93}" sibTransId="{A702B12D-B5A8-410B-925D-795919C3FA52}"/>
    <dgm:cxn modelId="{4D417AB4-72A8-4B09-B01A-820E1D51031A}" type="presOf" srcId="{E9642E7E-1123-4E0A-BD3C-DA7BA89AC830}" destId="{579DDA53-D081-4E98-B5AA-48F96F6DD224}" srcOrd="0" destOrd="0" presId="urn:diagrams.loki3.com/VaryingWidthList+Icon"/>
    <dgm:cxn modelId="{ADF2771B-351C-4CBE-BBA0-944C5DC9B712}" type="presOf" srcId="{F879D807-2FDA-4179-9E60-F4288DFA8662}" destId="{E6A9EF4E-BA84-4325-99A7-E69D8B7BCAE0}" srcOrd="0" destOrd="0" presId="urn:diagrams.loki3.com/VaryingWidthList+Icon"/>
    <dgm:cxn modelId="{9B685296-CC3B-42CD-9C50-7C4469C4620E}" type="presOf" srcId="{161A7ED8-7ECD-49B3-9138-BE5EC4E0F6DA}" destId="{AA048A71-359A-42F0-9565-FE39E5DA334F}" srcOrd="0" destOrd="0" presId="urn:diagrams.loki3.com/VaryingWidthList+Icon"/>
    <dgm:cxn modelId="{27FDCB8D-DD49-4505-936F-42CE6196B186}" type="presOf" srcId="{D4F21A58-427D-490E-88BE-2F1A91CE1B2F}" destId="{75C5CC50-9EBA-4B08-8E88-F682A3DB368C}" srcOrd="0" destOrd="0" presId="urn:diagrams.loki3.com/VaryingWidthList+Icon"/>
    <dgm:cxn modelId="{A8AC3E2B-24F4-40D6-906E-EB8865DB7E2A}" srcId="{D4F21A58-427D-490E-88BE-2F1A91CE1B2F}" destId="{C1D4D8C6-EDC8-4054-8214-09D77EE0B404}" srcOrd="0" destOrd="0" parTransId="{BFE51262-0CB3-48E3-A7CA-54D8681A3F84}" sibTransId="{92DF6FF0-2067-493B-9DD1-AE79683D857A}"/>
    <dgm:cxn modelId="{EC4C7EDD-1404-4752-BE00-1632BA671B12}" type="presParOf" srcId="{75C5CC50-9EBA-4B08-8E88-F682A3DB368C}" destId="{03B37C08-8FCF-46BC-A793-45E29DFD141D}" srcOrd="0" destOrd="0" presId="urn:diagrams.loki3.com/VaryingWidthList+Icon"/>
    <dgm:cxn modelId="{EE7A2EC0-4B60-4B6D-A4C6-00DE7DFF35A7}" type="presParOf" srcId="{75C5CC50-9EBA-4B08-8E88-F682A3DB368C}" destId="{DA8A65EA-307A-4BAD-AE75-DAE3C5B8B61D}" srcOrd="1" destOrd="0" presId="urn:diagrams.loki3.com/VaryingWidthList+Icon"/>
    <dgm:cxn modelId="{E3A73431-F5DB-4DB3-9646-5BE73AAA0436}" type="presParOf" srcId="{75C5CC50-9EBA-4B08-8E88-F682A3DB368C}" destId="{E6A9EF4E-BA84-4325-99A7-E69D8B7BCAE0}" srcOrd="2" destOrd="0" presId="urn:diagrams.loki3.com/VaryingWidthList+Icon"/>
    <dgm:cxn modelId="{2C403337-C2A8-4711-861E-0F5E1CCDC5BF}" type="presParOf" srcId="{75C5CC50-9EBA-4B08-8E88-F682A3DB368C}" destId="{E69AE343-3FF2-41D1-B10D-92C2EE5B1554}" srcOrd="3" destOrd="0" presId="urn:diagrams.loki3.com/VaryingWidthList+Icon"/>
    <dgm:cxn modelId="{0B873EFA-5AF6-416D-AD37-C80B8E6A707B}" type="presParOf" srcId="{75C5CC50-9EBA-4B08-8E88-F682A3DB368C}" destId="{AA048A71-359A-42F0-9565-FE39E5DA334F}" srcOrd="4" destOrd="0" presId="urn:diagrams.loki3.com/VaryingWidthList+Icon"/>
    <dgm:cxn modelId="{86C0DBA1-8C73-4F34-97A4-1E84D99B5E53}" type="presParOf" srcId="{75C5CC50-9EBA-4B08-8E88-F682A3DB368C}" destId="{E8201F55-F2E3-4EEF-AE7F-06B74CC9C399}" srcOrd="5" destOrd="0" presId="urn:diagrams.loki3.com/VaryingWidthList+Icon"/>
    <dgm:cxn modelId="{9F2D15CF-B2C1-4ECC-B395-0988AA4E8B30}" type="presParOf" srcId="{75C5CC50-9EBA-4B08-8E88-F682A3DB368C}" destId="{579DDA53-D081-4E98-B5AA-48F96F6DD224}" srcOrd="6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62EB32-13A4-4974-A757-60AECB9B5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42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7D61BE-3D7B-4C9A-A246-F74617DA4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64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FAD3B9B-B0E7-483D-B15F-55F67807AA3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8658F-F17A-40F4-A26E-80CF8640B9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1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8658F-F17A-40F4-A26E-80CF8640B9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6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057400"/>
            <a:ext cx="8305800" cy="1752600"/>
          </a:xfrm>
        </p:spPr>
        <p:txBody>
          <a:bodyPr/>
          <a:lstStyle>
            <a:lvl1pPr algn="ctr"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86200"/>
            <a:ext cx="8305800" cy="1371600"/>
          </a:xfrm>
        </p:spPr>
        <p:txBody>
          <a:bodyPr/>
          <a:lstStyle>
            <a:lvl1pPr marL="0" indent="0" algn="ctr">
              <a:buFontTx/>
              <a:buNone/>
              <a:defRPr sz="3000" i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60357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81000" y="1905000"/>
            <a:ext cx="83058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DDFA-DE09-4195-9AD4-714587269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082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058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943600" y="1752600"/>
            <a:ext cx="2743200" cy="3962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81000" y="1752600"/>
            <a:ext cx="51054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443FB-B86E-4897-ABE9-EB3E8B008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6228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381000" y="1981200"/>
            <a:ext cx="8305800" cy="3733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489E-8854-4AE2-A272-009353D4D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1957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381000" y="1981200"/>
            <a:ext cx="8305800" cy="3733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0013B-8790-4260-A8F4-B861666A5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4986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990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92AC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B398AB1C-44EE-4931-8CD6-EB22657A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81000" y="228600"/>
            <a:ext cx="830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00">
                <a:solidFill>
                  <a:srgbClr val="166494"/>
                </a:solidFill>
                <a:latin typeface="Arial Narrow" pitchFamily="-11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95" r:id="rId2"/>
    <p:sldLayoutId id="2147483796" r:id="rId3"/>
    <p:sldLayoutId id="2147483797" r:id="rId4"/>
    <p:sldLayoutId id="2147483798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0606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06060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06060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06060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06060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-110" charset="0"/>
        <a:buChar char="-"/>
        <a:defRPr sz="26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22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0"/>
            <a:ext cx="8305800" cy="2286000"/>
          </a:xfrm>
        </p:spPr>
        <p:txBody>
          <a:bodyPr/>
          <a:lstStyle/>
          <a:p>
            <a:r>
              <a:rPr lang="en-US" dirty="0" smtClean="0"/>
              <a:t>Pension Funding Risks 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 Possible Method Changes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Milligan</a:t>
            </a:r>
          </a:p>
          <a:p>
            <a:r>
              <a:rPr lang="en-US" dirty="0" smtClean="0"/>
              <a:t>Chief Actuary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dirty="0" smtClean="0"/>
              <a:t>Pension Reform – Employer Inquiries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r>
              <a:rPr lang="en-US" dirty="0" smtClean="0"/>
              <a:t>MOU impairment</a:t>
            </a:r>
          </a:p>
          <a:p>
            <a:r>
              <a:rPr lang="en-US" dirty="0" smtClean="0"/>
              <a:t>Working after retirement</a:t>
            </a:r>
          </a:p>
          <a:p>
            <a:r>
              <a:rPr lang="en-US" dirty="0" smtClean="0"/>
              <a:t>Member rate, EPMC</a:t>
            </a:r>
          </a:p>
          <a:p>
            <a:r>
              <a:rPr lang="en-US" dirty="0" smtClean="0"/>
              <a:t>Compensation cap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be stopping contribution above cap</a:t>
            </a:r>
          </a:p>
          <a:p>
            <a:pPr lvl="1"/>
            <a:r>
              <a:rPr lang="en-US" dirty="0"/>
              <a:t>System changes needed</a:t>
            </a:r>
          </a:p>
          <a:p>
            <a:pPr lvl="1"/>
            <a:r>
              <a:rPr lang="en-US" dirty="0"/>
              <a:t>Expected to be in place </a:t>
            </a:r>
            <a:r>
              <a:rPr lang="en-US" dirty="0" smtClean="0"/>
              <a:t>by </a:t>
            </a:r>
            <a:r>
              <a:rPr lang="en-US" dirty="0"/>
              <a:t>end of </a:t>
            </a:r>
            <a:r>
              <a:rPr lang="en-US" dirty="0" smtClean="0"/>
              <a:t>June at the latest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7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dirty="0" smtClean="0"/>
              <a:t>Pension Reform – Risk Pool Impact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r>
              <a:rPr lang="en-US" dirty="0" smtClean="0"/>
              <a:t>CalPERS Board created two new risk pools</a:t>
            </a:r>
          </a:p>
          <a:p>
            <a:pPr lvl="1"/>
            <a:r>
              <a:rPr lang="en-US" dirty="0" smtClean="0"/>
              <a:t>Miscellaneous 2% at 62</a:t>
            </a:r>
          </a:p>
          <a:p>
            <a:pPr lvl="1"/>
            <a:r>
              <a:rPr lang="en-US" dirty="0" smtClean="0"/>
              <a:t>Safety 2.7% at 57, 2.5% at 57 and 2% at 57</a:t>
            </a:r>
          </a:p>
          <a:p>
            <a:r>
              <a:rPr lang="en-US" dirty="0" smtClean="0"/>
              <a:t>Existing Pools are closed to new entrants</a:t>
            </a:r>
          </a:p>
          <a:p>
            <a:pPr lvl="1"/>
            <a:r>
              <a:rPr lang="en-US" dirty="0" smtClean="0"/>
              <a:t>Need to address amortization of side funds and pool unfunded liability</a:t>
            </a:r>
          </a:p>
          <a:p>
            <a:r>
              <a:rPr lang="en-US" dirty="0" smtClean="0"/>
              <a:t>Looking at various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06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524000"/>
          </a:xfrm>
        </p:spPr>
        <p:txBody>
          <a:bodyPr/>
          <a:lstStyle/>
          <a:p>
            <a:r>
              <a:rPr lang="en-US" dirty="0" smtClean="0"/>
              <a:t>Total Normal Cost</a:t>
            </a:r>
            <a:br>
              <a:rPr lang="en-US" dirty="0" smtClean="0"/>
            </a:br>
            <a:r>
              <a:rPr lang="en-US" dirty="0" smtClean="0"/>
              <a:t>Miscellaneous Plans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34557"/>
              </p:ext>
            </p:extLst>
          </p:nvPr>
        </p:nvGraphicFramePr>
        <p:xfrm>
          <a:off x="533400" y="2133600"/>
          <a:ext cx="80010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219200"/>
                <a:gridCol w="1295400"/>
                <a:gridCol w="1066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Benefit Formula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Current Employee Contribution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13.9%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13.9%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15.9%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55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15.6%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16.1%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18.8%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2.5% at Age 55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17.8%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18.3%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20.4%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2.7% at Age 55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19.0%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19.7%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22.5%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3% at Age 60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19.5%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20.2%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22.4%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62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12%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2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524000"/>
          </a:xfrm>
        </p:spPr>
        <p:txBody>
          <a:bodyPr/>
          <a:lstStyle/>
          <a:p>
            <a:r>
              <a:rPr lang="en-US" dirty="0" smtClean="0"/>
              <a:t>Total Normal Cost</a:t>
            </a:r>
            <a:br>
              <a:rPr lang="en-US" dirty="0" smtClean="0"/>
            </a:br>
            <a:r>
              <a:rPr lang="en-US" dirty="0" smtClean="0"/>
              <a:t>Safety Plans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298681"/>
              </p:ext>
            </p:extLst>
          </p:nvPr>
        </p:nvGraphicFramePr>
        <p:xfrm>
          <a:off x="533400" y="2133600"/>
          <a:ext cx="80010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219200"/>
                <a:gridCol w="1295400"/>
                <a:gridCol w="1066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Benefit Formula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Median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Current Employee Contribution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20.7%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20.7%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22.6%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50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24.3%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24.3%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28.5%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3% at Age 55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26.4%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27.3%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31.0%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3% at Age 50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28.7%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29.6%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37.3%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2% at Age 57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2.7% at Age 57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9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1143000"/>
          </a:xfrm>
        </p:spPr>
        <p:txBody>
          <a:bodyPr/>
          <a:lstStyle/>
          <a:p>
            <a:r>
              <a:rPr lang="en-US" dirty="0" smtClean="0"/>
              <a:t>Asset Allocation and Discount Rate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Board reviews asset allocation every 3 years</a:t>
            </a:r>
          </a:p>
          <a:p>
            <a:r>
              <a:rPr lang="en-US" dirty="0" smtClean="0"/>
              <a:t>Asset liability workshop scheduled for </a:t>
            </a:r>
            <a:r>
              <a:rPr lang="en-US" dirty="0"/>
              <a:t>N</a:t>
            </a:r>
            <a:r>
              <a:rPr lang="en-US" dirty="0" smtClean="0"/>
              <a:t>ovember 2013</a:t>
            </a:r>
          </a:p>
          <a:p>
            <a:pPr lvl="1"/>
            <a:r>
              <a:rPr lang="en-US" dirty="0" smtClean="0"/>
              <a:t>Final asset allocation will be adopted in December 2013</a:t>
            </a:r>
          </a:p>
          <a:p>
            <a:r>
              <a:rPr lang="en-US" dirty="0" smtClean="0"/>
              <a:t>Implications are potential changes to discount rate assumption</a:t>
            </a:r>
          </a:p>
          <a:p>
            <a:pPr lvl="1"/>
            <a:r>
              <a:rPr lang="en-US" dirty="0" smtClean="0"/>
              <a:t>Would be adopted in February 2014</a:t>
            </a:r>
          </a:p>
          <a:p>
            <a:pPr lvl="1"/>
            <a:r>
              <a:rPr lang="en-US" dirty="0" smtClean="0"/>
              <a:t>Would impact 2013 valuation setting 2015-2016 rates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7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Study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Review of demographic assumptions</a:t>
            </a:r>
          </a:p>
          <a:p>
            <a:r>
              <a:rPr lang="en-US" dirty="0" smtClean="0"/>
              <a:t>Once every 4 years</a:t>
            </a:r>
          </a:p>
          <a:p>
            <a:pPr lvl="1"/>
            <a:r>
              <a:rPr lang="en-US" dirty="0" smtClean="0"/>
              <a:t>Will work on new one in 2013.</a:t>
            </a:r>
          </a:p>
          <a:p>
            <a:pPr lvl="1"/>
            <a:r>
              <a:rPr lang="en-US" dirty="0" smtClean="0"/>
              <a:t>Expect to present result in early 2014.</a:t>
            </a:r>
          </a:p>
          <a:p>
            <a:r>
              <a:rPr lang="en-US" dirty="0" smtClean="0"/>
              <a:t>Future mortality improvement (</a:t>
            </a:r>
            <a:r>
              <a:rPr lang="en-US" dirty="0" err="1" smtClean="0"/>
              <a:t>i.e</a:t>
            </a:r>
            <a:r>
              <a:rPr lang="en-US" dirty="0" smtClean="0"/>
              <a:t> people living longer) will be looked at</a:t>
            </a:r>
          </a:p>
          <a:p>
            <a:pPr lvl="1"/>
            <a:r>
              <a:rPr lang="en-US" dirty="0" smtClean="0"/>
              <a:t>Expected to result in higher contribution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Funding Risk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99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447800"/>
          </a:xfrm>
        </p:spPr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447800"/>
            <a:ext cx="8305800" cy="4191000"/>
          </a:xfrm>
        </p:spPr>
        <p:txBody>
          <a:bodyPr/>
          <a:lstStyle/>
          <a:p>
            <a:r>
              <a:rPr lang="en-US" dirty="0" smtClean="0"/>
              <a:t>Funding Risk report in March</a:t>
            </a:r>
          </a:p>
          <a:p>
            <a:r>
              <a:rPr lang="en-US" dirty="0" smtClean="0"/>
              <a:t>New risk analysis section in reports</a:t>
            </a:r>
          </a:p>
          <a:p>
            <a:r>
              <a:rPr lang="en-US" dirty="0" smtClean="0"/>
              <a:t>Discount Rate Sensitivity Analysis</a:t>
            </a:r>
          </a:p>
          <a:p>
            <a:pPr lvl="1"/>
            <a:r>
              <a:rPr lang="en-US" dirty="0" smtClean="0"/>
              <a:t>Employer rate under different discount rate</a:t>
            </a:r>
          </a:p>
          <a:p>
            <a:pPr lvl="1"/>
            <a:r>
              <a:rPr lang="en-US" dirty="0" smtClean="0"/>
              <a:t>6.5% and 8.5% discount rate</a:t>
            </a:r>
          </a:p>
          <a:p>
            <a:r>
              <a:rPr lang="en-US" dirty="0" smtClean="0"/>
              <a:t>Investment Return Sensitivity analysis</a:t>
            </a:r>
          </a:p>
          <a:p>
            <a:pPr lvl="1"/>
            <a:r>
              <a:rPr lang="en-US" dirty="0" smtClean="0"/>
              <a:t>Projection of employer rate up to 2017-2018</a:t>
            </a:r>
          </a:p>
          <a:p>
            <a:pPr lvl="1"/>
            <a:r>
              <a:rPr lang="en-US" dirty="0" smtClean="0"/>
              <a:t>5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21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05800" cy="762000"/>
          </a:xfrm>
        </p:spPr>
        <p:txBody>
          <a:bodyPr/>
          <a:lstStyle/>
          <a:p>
            <a:r>
              <a:rPr lang="en-US" dirty="0" smtClean="0"/>
              <a:t>Termination Liability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447800"/>
            <a:ext cx="8305800" cy="4191000"/>
          </a:xfrm>
        </p:spPr>
        <p:txBody>
          <a:bodyPr/>
          <a:lstStyle/>
          <a:p>
            <a:r>
              <a:rPr lang="en-US" dirty="0" smtClean="0"/>
              <a:t>CalPERS Board approved new asset allocation for terminated plans in December</a:t>
            </a:r>
          </a:p>
          <a:p>
            <a:r>
              <a:rPr lang="en-US" dirty="0" smtClean="0"/>
              <a:t>Liabilities have been immunized using a fixed income portfolio</a:t>
            </a:r>
          </a:p>
          <a:p>
            <a:r>
              <a:rPr lang="en-US" dirty="0" smtClean="0"/>
              <a:t>What does it mean in today’s low interest rate environment?</a:t>
            </a:r>
          </a:p>
          <a:p>
            <a:pPr lvl="1"/>
            <a:r>
              <a:rPr lang="en-US" dirty="0" smtClean="0"/>
              <a:t>Discount rate is much lower</a:t>
            </a:r>
          </a:p>
          <a:p>
            <a:pPr lvl="1"/>
            <a:r>
              <a:rPr lang="en-US" dirty="0" smtClean="0"/>
              <a:t>Termination liabilities much higher than funding liabilities</a:t>
            </a:r>
          </a:p>
          <a:p>
            <a:r>
              <a:rPr lang="en-US" dirty="0" smtClean="0"/>
              <a:t>Hypothetical termination liability was included in most recent actuarial valuation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502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Plan with an asset to payroll ratio (volatility index) of 6</a:t>
            </a:r>
          </a:p>
          <a:p>
            <a:pPr lvl="1"/>
            <a:r>
              <a:rPr lang="en-US" dirty="0" smtClean="0"/>
              <a:t>Assume AVA = 120% of MVA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8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happening?</a:t>
            </a:r>
          </a:p>
          <a:p>
            <a:r>
              <a:rPr lang="en-US" dirty="0" smtClean="0"/>
              <a:t>Discussion of funding risks</a:t>
            </a:r>
          </a:p>
          <a:p>
            <a:r>
              <a:rPr lang="en-US" dirty="0" smtClean="0"/>
              <a:t>Possible changes to funding methods</a:t>
            </a:r>
          </a:p>
          <a:p>
            <a:r>
              <a:rPr lang="en-US" dirty="0" smtClean="0"/>
              <a:t>Impact on contribution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8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Need some graphics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Possible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1143000"/>
          </a:xfrm>
        </p:spPr>
        <p:txBody>
          <a:bodyPr/>
          <a:lstStyle/>
          <a:p>
            <a:r>
              <a:rPr lang="en-US" dirty="0" smtClean="0"/>
              <a:t>Employer Contributions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Exploring new ways to set contribution requirements</a:t>
            </a:r>
          </a:p>
          <a:p>
            <a:r>
              <a:rPr lang="en-US" dirty="0" smtClean="0"/>
              <a:t>Ideas</a:t>
            </a:r>
          </a:p>
          <a:p>
            <a:pPr lvl="1"/>
            <a:r>
              <a:rPr lang="en-US" dirty="0" smtClean="0"/>
              <a:t>Status quo</a:t>
            </a:r>
          </a:p>
          <a:p>
            <a:pPr lvl="1"/>
            <a:r>
              <a:rPr lang="en-US" dirty="0" smtClean="0"/>
              <a:t>Separate contribution rate per benefit formula</a:t>
            </a:r>
          </a:p>
          <a:p>
            <a:pPr lvl="1"/>
            <a:r>
              <a:rPr lang="en-US" dirty="0" smtClean="0"/>
              <a:t>Set a rate for normal cost and bill $ for any payment toward an unfunded liability (and side fund)</a:t>
            </a:r>
          </a:p>
          <a:p>
            <a:pPr lvl="1"/>
            <a:r>
              <a:rPr lang="en-US" dirty="0" smtClean="0"/>
              <a:t>Set a $ amount each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05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Smoothing and Amortization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CalPERS actuarial staff performing a review of existing methods</a:t>
            </a:r>
          </a:p>
          <a:p>
            <a:pPr lvl="1"/>
            <a:r>
              <a:rPr lang="en-US" dirty="0" smtClean="0"/>
              <a:t>15 year asset smoothing</a:t>
            </a:r>
          </a:p>
          <a:p>
            <a:pPr lvl="1"/>
            <a:r>
              <a:rPr lang="en-US" dirty="0" smtClean="0"/>
              <a:t>30 year rolling amortization</a:t>
            </a:r>
          </a:p>
          <a:p>
            <a:r>
              <a:rPr lang="en-US" dirty="0" smtClean="0"/>
              <a:t>Results of review will be presented in March</a:t>
            </a:r>
          </a:p>
          <a:p>
            <a:r>
              <a:rPr lang="en-US" dirty="0" smtClean="0"/>
              <a:t>Potential for a recommendation to shorten asset smoothing period and/or amortization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83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the Current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43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No corridor</a:t>
            </a:r>
          </a:p>
          <a:p>
            <a:r>
              <a:rPr lang="en-US" dirty="0" smtClean="0"/>
              <a:t>Shorter (fixed) smoothing period</a:t>
            </a:r>
          </a:p>
          <a:p>
            <a:r>
              <a:rPr lang="en-US" dirty="0" smtClean="0"/>
              <a:t>Fixed amortization periods</a:t>
            </a:r>
          </a:p>
          <a:p>
            <a:r>
              <a:rPr lang="en-US" dirty="0" smtClean="0"/>
              <a:t>Smoothing the rate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Directly Smoothing the Rate?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23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of Contribution Rate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UAL </a:t>
            </a:r>
            <a:r>
              <a:rPr lang="en-US" dirty="0" err="1" smtClean="0"/>
              <a:t>pmt</a:t>
            </a:r>
            <a:r>
              <a:rPr lang="en-US" dirty="0" smtClean="0"/>
              <a:t>, single asset loss/ current versus new concept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09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Impact on Employer Contributions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41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Changes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No impact on employer contributions</a:t>
            </a:r>
          </a:p>
          <a:p>
            <a:r>
              <a:rPr lang="en-US" dirty="0" smtClean="0"/>
              <a:t>Will impact pension expense on your financial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7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Happening?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4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Reform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No impact at start</a:t>
            </a:r>
          </a:p>
          <a:p>
            <a:r>
              <a:rPr lang="en-US" dirty="0" smtClean="0"/>
              <a:t>Gradual phase in of lower normal cost</a:t>
            </a:r>
          </a:p>
          <a:p>
            <a:pPr lvl="1"/>
            <a:r>
              <a:rPr lang="en-US" dirty="0" smtClean="0"/>
              <a:t>As you hire new employees</a:t>
            </a:r>
          </a:p>
          <a:p>
            <a:r>
              <a:rPr lang="en-US" dirty="0" smtClean="0"/>
              <a:t>Member contribution rate increases </a:t>
            </a:r>
          </a:p>
          <a:p>
            <a:pPr lvl="1"/>
            <a:r>
              <a:rPr lang="en-US" dirty="0" smtClean="0"/>
              <a:t>Direct offset if/when implemented</a:t>
            </a:r>
          </a:p>
          <a:p>
            <a:pPr lvl="1"/>
            <a:r>
              <a:rPr lang="en-US" dirty="0" smtClean="0"/>
              <a:t>Consult your actuary as to timing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414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Assumptions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Expect to recommend changes in early 2014</a:t>
            </a:r>
          </a:p>
          <a:p>
            <a:r>
              <a:rPr lang="en-US" dirty="0" smtClean="0"/>
              <a:t>May be effective for 2015-16 or 2016-17</a:t>
            </a:r>
          </a:p>
          <a:p>
            <a:r>
              <a:rPr lang="en-US" dirty="0" smtClean="0"/>
              <a:t>Mortality projection</a:t>
            </a:r>
          </a:p>
          <a:p>
            <a:pPr lvl="1"/>
            <a:r>
              <a:rPr lang="en-US" dirty="0" smtClean="0"/>
              <a:t>Impact of a 1% change is shown in your valuation report</a:t>
            </a:r>
          </a:p>
          <a:p>
            <a:r>
              <a:rPr lang="en-US" dirty="0" smtClean="0"/>
              <a:t>Discount rate</a:t>
            </a:r>
          </a:p>
          <a:p>
            <a:pPr lvl="1"/>
            <a:r>
              <a:rPr lang="en-US" dirty="0" smtClean="0"/>
              <a:t>Impact is 2% to 4% of payroll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12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Smoothing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</a:p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485775"/>
            <a:ext cx="8305800" cy="609600"/>
          </a:xfrm>
        </p:spPr>
        <p:txBody>
          <a:bodyPr/>
          <a:lstStyle/>
          <a:p>
            <a:r>
              <a:rPr lang="en-US" dirty="0" smtClean="0"/>
              <a:t>Timeline of Pension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AF7489E-8854-4AE2-A272-009353D4DB9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9" name="Right Triangle 28"/>
          <p:cNvSpPr/>
          <p:nvPr/>
        </p:nvSpPr>
        <p:spPr bwMode="auto">
          <a:xfrm flipH="1">
            <a:off x="2590798" y="2828925"/>
            <a:ext cx="6367639" cy="360000"/>
          </a:xfrm>
          <a:prstGeom prst="rtTriangle">
            <a:avLst/>
          </a:prstGeom>
          <a:solidFill>
            <a:srgbClr val="1787CA"/>
          </a:solidFill>
          <a:ln>
            <a:solidFill>
              <a:srgbClr val="1787CA"/>
            </a:solidFill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Impact on Rates*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4479450" y="3905250"/>
            <a:ext cx="4478988" cy="360000"/>
          </a:xfrm>
          <a:prstGeom prst="roundRect">
            <a:avLst/>
          </a:prstGeom>
          <a:solidFill>
            <a:srgbClr val="78C5DD"/>
          </a:solidFill>
          <a:ln w="9525" cap="flat" cmpd="sng" algn="ctr">
            <a:solidFill>
              <a:srgbClr val="78C5D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  <a:cs typeface="ＭＳ Ｐゴシック" pitchFamily="1" charset="-128"/>
              </a:rPr>
              <a:t>Impact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  <a:cs typeface="ＭＳ Ｐゴシック" pitchFamily="1" charset="-128"/>
              </a:rPr>
              <a:t> on Rates*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4" name="Freeform 33"/>
          <p:cNvSpPr/>
          <p:nvPr/>
        </p:nvSpPr>
        <p:spPr>
          <a:xfrm rot="16200000">
            <a:off x="1545475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8" rIns="62230" bIns="986462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 </a:t>
            </a:r>
            <a:endParaRPr lang="en-US" sz="1400" kern="1200" dirty="0"/>
          </a:p>
        </p:txBody>
      </p:sp>
      <p:sp>
        <p:nvSpPr>
          <p:cNvPr id="35" name="Freeform 34"/>
          <p:cNvSpPr/>
          <p:nvPr/>
        </p:nvSpPr>
        <p:spPr>
          <a:xfrm>
            <a:off x="1467652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2012</a:t>
            </a:r>
            <a:endParaRPr lang="en-US" sz="3500" kern="1200" dirty="0"/>
          </a:p>
        </p:txBody>
      </p:sp>
      <p:sp>
        <p:nvSpPr>
          <p:cNvPr id="36" name="Freeform 35"/>
          <p:cNvSpPr/>
          <p:nvPr/>
        </p:nvSpPr>
        <p:spPr>
          <a:xfrm rot="16200000">
            <a:off x="2821713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7" rIns="62230" bIns="986463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 </a:t>
            </a:r>
            <a:endParaRPr lang="en-US" sz="1400" kern="1200" dirty="0"/>
          </a:p>
        </p:txBody>
      </p:sp>
      <p:sp>
        <p:nvSpPr>
          <p:cNvPr id="38" name="Freeform 37"/>
          <p:cNvSpPr/>
          <p:nvPr/>
        </p:nvSpPr>
        <p:spPr>
          <a:xfrm>
            <a:off x="2743890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2013</a:t>
            </a:r>
            <a:endParaRPr lang="en-US" sz="3500" kern="1200" dirty="0"/>
          </a:p>
        </p:txBody>
      </p:sp>
      <p:sp>
        <p:nvSpPr>
          <p:cNvPr id="39" name="Freeform 38"/>
          <p:cNvSpPr/>
          <p:nvPr/>
        </p:nvSpPr>
        <p:spPr>
          <a:xfrm rot="16200000">
            <a:off x="4097951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7" rIns="62230" bIns="986463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 </a:t>
            </a:r>
            <a:endParaRPr lang="en-US" sz="1400" kern="1200" dirty="0"/>
          </a:p>
        </p:txBody>
      </p:sp>
      <p:sp>
        <p:nvSpPr>
          <p:cNvPr id="41" name="Freeform 40"/>
          <p:cNvSpPr/>
          <p:nvPr/>
        </p:nvSpPr>
        <p:spPr>
          <a:xfrm>
            <a:off x="4020128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2014</a:t>
            </a:r>
            <a:endParaRPr lang="en-US" sz="3500" kern="1200" dirty="0"/>
          </a:p>
        </p:txBody>
      </p:sp>
      <p:sp>
        <p:nvSpPr>
          <p:cNvPr id="42" name="Freeform 41"/>
          <p:cNvSpPr/>
          <p:nvPr/>
        </p:nvSpPr>
        <p:spPr>
          <a:xfrm rot="16200000">
            <a:off x="5374188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7" rIns="62230" bIns="986463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/>
          </a:p>
        </p:txBody>
      </p:sp>
      <p:sp>
        <p:nvSpPr>
          <p:cNvPr id="44" name="Freeform 43"/>
          <p:cNvSpPr/>
          <p:nvPr/>
        </p:nvSpPr>
        <p:spPr>
          <a:xfrm>
            <a:off x="5296365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2015</a:t>
            </a:r>
            <a:endParaRPr lang="en-US" sz="3500" kern="1200" dirty="0"/>
          </a:p>
        </p:txBody>
      </p:sp>
      <p:sp>
        <p:nvSpPr>
          <p:cNvPr id="45" name="Freeform 44"/>
          <p:cNvSpPr/>
          <p:nvPr/>
        </p:nvSpPr>
        <p:spPr>
          <a:xfrm rot="16200000">
            <a:off x="6650426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7" rIns="62230" bIns="986463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/>
          </a:p>
        </p:txBody>
      </p:sp>
      <p:sp>
        <p:nvSpPr>
          <p:cNvPr id="47" name="Freeform 46"/>
          <p:cNvSpPr/>
          <p:nvPr/>
        </p:nvSpPr>
        <p:spPr>
          <a:xfrm>
            <a:off x="6572603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2016</a:t>
            </a:r>
            <a:endParaRPr lang="en-US" sz="3500" kern="1200" dirty="0"/>
          </a:p>
        </p:txBody>
      </p:sp>
      <p:sp>
        <p:nvSpPr>
          <p:cNvPr id="48" name="Freeform 47"/>
          <p:cNvSpPr/>
          <p:nvPr/>
        </p:nvSpPr>
        <p:spPr>
          <a:xfrm rot="16200000">
            <a:off x="7926664" y="5085760"/>
            <a:ext cx="584201" cy="1233080"/>
          </a:xfrm>
          <a:custGeom>
            <a:avLst/>
            <a:gdLst>
              <a:gd name="connsiteX0" fmla="*/ 0 w 1233079"/>
              <a:gd name="connsiteY0" fmla="*/ 29210 h 584200"/>
              <a:gd name="connsiteX1" fmla="*/ 29210 w 1233079"/>
              <a:gd name="connsiteY1" fmla="*/ 0 h 584200"/>
              <a:gd name="connsiteX2" fmla="*/ 1203869 w 1233079"/>
              <a:gd name="connsiteY2" fmla="*/ 0 h 584200"/>
              <a:gd name="connsiteX3" fmla="*/ 1233079 w 1233079"/>
              <a:gd name="connsiteY3" fmla="*/ 29210 h 584200"/>
              <a:gd name="connsiteX4" fmla="*/ 1233079 w 1233079"/>
              <a:gd name="connsiteY4" fmla="*/ 554990 h 584200"/>
              <a:gd name="connsiteX5" fmla="*/ 1203869 w 1233079"/>
              <a:gd name="connsiteY5" fmla="*/ 584200 h 584200"/>
              <a:gd name="connsiteX6" fmla="*/ 29210 w 1233079"/>
              <a:gd name="connsiteY6" fmla="*/ 584200 h 584200"/>
              <a:gd name="connsiteX7" fmla="*/ 0 w 1233079"/>
              <a:gd name="connsiteY7" fmla="*/ 554990 h 584200"/>
              <a:gd name="connsiteX8" fmla="*/ 0 w 1233079"/>
              <a:gd name="connsiteY8" fmla="*/ 2921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3079" h="584200">
                <a:moveTo>
                  <a:pt x="1171424" y="0"/>
                </a:moveTo>
                <a:cubicBezTo>
                  <a:pt x="1205474" y="0"/>
                  <a:pt x="1233078" y="6196"/>
                  <a:pt x="1233078" y="13839"/>
                </a:cubicBezTo>
                <a:lnTo>
                  <a:pt x="1233078" y="570361"/>
                </a:lnTo>
                <a:cubicBezTo>
                  <a:pt x="1233078" y="578004"/>
                  <a:pt x="1205474" y="584200"/>
                  <a:pt x="1171424" y="584200"/>
                </a:cubicBezTo>
                <a:lnTo>
                  <a:pt x="61655" y="584200"/>
                </a:lnTo>
                <a:cubicBezTo>
                  <a:pt x="27605" y="584200"/>
                  <a:pt x="1" y="578004"/>
                  <a:pt x="1" y="570361"/>
                </a:cubicBezTo>
                <a:lnTo>
                  <a:pt x="1" y="13839"/>
                </a:lnTo>
                <a:cubicBezTo>
                  <a:pt x="1" y="6196"/>
                  <a:pt x="27605" y="0"/>
                  <a:pt x="61655" y="0"/>
                </a:cubicBezTo>
                <a:lnTo>
                  <a:pt x="1171424" y="0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156" tIns="48007" rIns="62230" bIns="986463" numCol="1" spcCol="1270" anchor="t" anchorCtr="0">
            <a:no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/>
          </a:p>
        </p:txBody>
      </p:sp>
      <p:sp>
        <p:nvSpPr>
          <p:cNvPr id="50" name="Freeform 49"/>
          <p:cNvSpPr/>
          <p:nvPr/>
        </p:nvSpPr>
        <p:spPr>
          <a:xfrm>
            <a:off x="7848841" y="5410200"/>
            <a:ext cx="918644" cy="584200"/>
          </a:xfrm>
          <a:custGeom>
            <a:avLst/>
            <a:gdLst>
              <a:gd name="connsiteX0" fmla="*/ 0 w 918644"/>
              <a:gd name="connsiteY0" fmla="*/ 0 h 584200"/>
              <a:gd name="connsiteX1" fmla="*/ 918644 w 918644"/>
              <a:gd name="connsiteY1" fmla="*/ 0 h 584200"/>
              <a:gd name="connsiteX2" fmla="*/ 918644 w 918644"/>
              <a:gd name="connsiteY2" fmla="*/ 584200 h 584200"/>
              <a:gd name="connsiteX3" fmla="*/ 0 w 918644"/>
              <a:gd name="connsiteY3" fmla="*/ 584200 h 584200"/>
              <a:gd name="connsiteX4" fmla="*/ 0 w 918644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44" h="584200">
                <a:moveTo>
                  <a:pt x="0" y="0"/>
                </a:moveTo>
                <a:lnTo>
                  <a:pt x="918644" y="0"/>
                </a:lnTo>
                <a:lnTo>
                  <a:pt x="918644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0015" rIns="0" bIns="0" numCol="1" spcCol="1270" anchor="t" anchorCtr="0">
            <a:noAutofit/>
          </a:bodyPr>
          <a:lstStyle/>
          <a:p>
            <a:pPr lvl="0" algn="l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2017</a:t>
            </a:r>
            <a:endParaRPr lang="en-US" sz="3500" kern="1200" dirty="0"/>
          </a:p>
        </p:txBody>
      </p:sp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794389803"/>
              </p:ext>
            </p:extLst>
          </p:nvPr>
        </p:nvGraphicFramePr>
        <p:xfrm>
          <a:off x="125881" y="1171575"/>
          <a:ext cx="988544" cy="416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" name="Flowchart: Decision 50"/>
          <p:cNvSpPr/>
          <p:nvPr/>
        </p:nvSpPr>
        <p:spPr bwMode="auto">
          <a:xfrm>
            <a:off x="1487103" y="1295400"/>
            <a:ext cx="207542" cy="228600"/>
          </a:xfrm>
          <a:prstGeom prst="flowChartDecision">
            <a:avLst/>
          </a:prstGeom>
          <a:solidFill>
            <a:srgbClr val="00356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7" name="Flowchart: Decision 56"/>
          <p:cNvSpPr/>
          <p:nvPr/>
        </p:nvSpPr>
        <p:spPr bwMode="auto">
          <a:xfrm>
            <a:off x="1791958" y="2276475"/>
            <a:ext cx="207542" cy="228600"/>
          </a:xfrm>
          <a:prstGeom prst="flowChartDecision">
            <a:avLst/>
          </a:prstGeom>
          <a:solidFill>
            <a:srgbClr val="1787C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304800" y="2209800"/>
            <a:ext cx="86536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304800" y="3257550"/>
            <a:ext cx="86536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04800" y="4305300"/>
            <a:ext cx="86536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Rounded Rectangle 65"/>
          <p:cNvSpPr/>
          <p:nvPr/>
        </p:nvSpPr>
        <p:spPr bwMode="auto">
          <a:xfrm>
            <a:off x="5666288" y="4962525"/>
            <a:ext cx="3292150" cy="360000"/>
          </a:xfrm>
          <a:prstGeom prst="roundRect">
            <a:avLst/>
          </a:prstGeom>
          <a:solidFill>
            <a:srgbClr val="DAEDEF"/>
          </a:solidFill>
          <a:ln w="9525" cap="flat" cmpd="sng" algn="ctr">
            <a:solidFill>
              <a:srgbClr val="DAEDE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  <a:cs typeface="ＭＳ Ｐゴシック" pitchFamily="1" charset="-128"/>
              </a:rPr>
              <a:t>Impact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  <a:cs typeface="ＭＳ Ｐゴシック" pitchFamily="1" charset="-128"/>
              </a:rPr>
              <a:t> on Rates*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323850" y="5372100"/>
            <a:ext cx="86536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743890" y="6248400"/>
            <a:ext cx="4395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*For illustrative purposes only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171700" y="1188392"/>
            <a:ext cx="5986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No impact on rates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Applies to Fiscal years beginning after June 15, 2014 for most Employers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Information needed Fall 2015</a:t>
            </a:r>
            <a:endParaRPr lang="en-US" sz="1200" dirty="0"/>
          </a:p>
        </p:txBody>
      </p:sp>
      <p:sp>
        <p:nvSpPr>
          <p:cNvPr id="89" name="TextBox 88"/>
          <p:cNvSpPr txBox="1"/>
          <p:nvPr/>
        </p:nvSpPr>
        <p:spPr>
          <a:xfrm>
            <a:off x="2213694" y="2323295"/>
            <a:ext cx="5787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Impacts rates of new Employees when hired (or shorty thereafter)</a:t>
            </a:r>
            <a:endParaRPr lang="en-US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2230573" y="3294281"/>
            <a:ext cx="5787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Impacts FY 2015-16 rates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Impacts discount rate in Valuations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Impacts mortality projections in the presentation</a:t>
            </a:r>
            <a:endParaRPr lang="en-US" sz="1200" dirty="0"/>
          </a:p>
        </p:txBody>
      </p:sp>
      <p:sp>
        <p:nvSpPr>
          <p:cNvPr id="91" name="TextBox 90"/>
          <p:cNvSpPr txBox="1"/>
          <p:nvPr/>
        </p:nvSpPr>
        <p:spPr>
          <a:xfrm>
            <a:off x="2230573" y="4324350"/>
            <a:ext cx="5787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Impacts FY 2015-16 rates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3328" y="1533525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Approval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1514729" y="2505075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Approval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16405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QUESTIONS?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8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Changes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GASB Statement No. 67</a:t>
            </a:r>
          </a:p>
          <a:p>
            <a:pPr lvl="1"/>
            <a:r>
              <a:rPr lang="en-US" dirty="0"/>
              <a:t>Applies to plans (CalPERS)</a:t>
            </a:r>
          </a:p>
          <a:p>
            <a:pPr lvl="1"/>
            <a:r>
              <a:rPr lang="en-US" dirty="0"/>
              <a:t>Replaces GASB Statements No. 25</a:t>
            </a:r>
          </a:p>
          <a:p>
            <a:r>
              <a:rPr lang="en-US" dirty="0"/>
              <a:t>GASB Statement No. 68</a:t>
            </a:r>
          </a:p>
          <a:p>
            <a:pPr lvl="1"/>
            <a:r>
              <a:rPr lang="en-US" dirty="0"/>
              <a:t>Applies to employers</a:t>
            </a:r>
          </a:p>
          <a:p>
            <a:pPr lvl="1"/>
            <a:r>
              <a:rPr lang="en-US" dirty="0"/>
              <a:t>Replaces GASB Statements No. </a:t>
            </a:r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r>
              <a:rPr lang="en-US" dirty="0"/>
              <a:t>Highlights of GASB </a:t>
            </a:r>
            <a:r>
              <a:rPr lang="en-US" dirty="0" smtClean="0"/>
              <a:t>68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447800"/>
            <a:ext cx="8305800" cy="4114800"/>
          </a:xfrm>
        </p:spPr>
        <p:txBody>
          <a:bodyPr/>
          <a:lstStyle/>
          <a:p>
            <a:r>
              <a:rPr lang="en-US" dirty="0"/>
              <a:t>Accounting ≠ Funding</a:t>
            </a:r>
          </a:p>
          <a:p>
            <a:r>
              <a:rPr lang="en-US" dirty="0"/>
              <a:t>Have to Report Unfunded Liability on Balance Sheet</a:t>
            </a:r>
          </a:p>
          <a:p>
            <a:pPr lvl="1"/>
            <a:r>
              <a:rPr lang="en-US" dirty="0"/>
              <a:t>Using market (fair) value of assets</a:t>
            </a:r>
          </a:p>
          <a:p>
            <a:r>
              <a:rPr lang="en-US" dirty="0"/>
              <a:t>Pension expenses no longer the ARC</a:t>
            </a:r>
          </a:p>
          <a:p>
            <a:pPr lvl="1"/>
            <a:r>
              <a:rPr lang="en-US" dirty="0"/>
              <a:t>Based on shorter amortization periods</a:t>
            </a:r>
          </a:p>
          <a:p>
            <a:pPr lvl="1"/>
            <a:r>
              <a:rPr lang="en-US" dirty="0"/>
              <a:t>Very volatile</a:t>
            </a:r>
          </a:p>
          <a:p>
            <a:r>
              <a:rPr lang="en-US" dirty="0"/>
              <a:t>Pooled Employers will have to report their share of the pool’s UAL and pension expense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9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838200"/>
          </a:xfrm>
        </p:spPr>
        <p:txBody>
          <a:bodyPr/>
          <a:lstStyle/>
          <a:p>
            <a:r>
              <a:rPr lang="en-US" dirty="0"/>
              <a:t>Will CalPERS Provide the Information?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458200" cy="4343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Planning on it</a:t>
            </a:r>
          </a:p>
          <a:p>
            <a:r>
              <a:rPr lang="en-US" dirty="0"/>
              <a:t>Will require extensive changes</a:t>
            </a:r>
          </a:p>
          <a:p>
            <a:r>
              <a:rPr lang="en-US" dirty="0"/>
              <a:t>Cannot use trust fund money</a:t>
            </a:r>
          </a:p>
          <a:p>
            <a:r>
              <a:rPr lang="en-US" dirty="0"/>
              <a:t>Will have to charge employers asking for the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Will be going to CalPERS Board this spring for approval to proceed and charge employer</a:t>
            </a:r>
          </a:p>
          <a:p>
            <a:pPr lvl="1"/>
            <a:r>
              <a:rPr lang="en-US" dirty="0" smtClean="0"/>
              <a:t>GASB valuations will be done on request</a:t>
            </a:r>
          </a:p>
          <a:p>
            <a:pPr lvl="1"/>
            <a:r>
              <a:rPr lang="en-US" dirty="0" smtClean="0"/>
              <a:t>Not mandatory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9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838200"/>
          </a:xfrm>
        </p:spPr>
        <p:txBody>
          <a:bodyPr/>
          <a:lstStyle/>
          <a:p>
            <a:r>
              <a:rPr lang="en-US" dirty="0" smtClean="0"/>
              <a:t>Potential GASB 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71600"/>
            <a:ext cx="8458200" cy="4343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Need actuarial computer </a:t>
            </a:r>
            <a:r>
              <a:rPr lang="en-US" dirty="0"/>
              <a:t>s</a:t>
            </a:r>
            <a:r>
              <a:rPr lang="en-US" dirty="0" smtClean="0"/>
              <a:t>ystem re-write</a:t>
            </a:r>
          </a:p>
          <a:p>
            <a:r>
              <a:rPr lang="en-US" dirty="0" smtClean="0"/>
              <a:t>Ability to hire staff</a:t>
            </a:r>
          </a:p>
          <a:p>
            <a:r>
              <a:rPr lang="en-US" dirty="0" smtClean="0"/>
              <a:t>Need to be ready by spring of 2015</a:t>
            </a:r>
          </a:p>
          <a:p>
            <a:pPr lvl="1"/>
            <a:r>
              <a:rPr lang="en-US" dirty="0" smtClean="0"/>
              <a:t>Most employers will need the information for June 30, 2015 CAFR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Reform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Its here!</a:t>
            </a:r>
          </a:p>
          <a:p>
            <a:r>
              <a:rPr lang="en-US" dirty="0" smtClean="0"/>
              <a:t>Best source of up to date info is CalPERS website</a:t>
            </a:r>
          </a:p>
          <a:p>
            <a:pPr lvl="1"/>
            <a:r>
              <a:rPr lang="en-US" dirty="0" smtClean="0"/>
              <a:t>FAQ, circular letters, member publications</a:t>
            </a:r>
          </a:p>
          <a:p>
            <a:r>
              <a:rPr lang="en-US" dirty="0" smtClean="0"/>
              <a:t>PEPRA rate letters were sent in December</a:t>
            </a:r>
          </a:p>
          <a:p>
            <a:pPr lvl="1"/>
            <a:r>
              <a:rPr lang="en-US" dirty="0" smtClean="0"/>
              <a:t>New PEPRA employer rate for pooled plans</a:t>
            </a:r>
          </a:p>
          <a:p>
            <a:pPr lvl="1"/>
            <a:r>
              <a:rPr lang="en-US" dirty="0" smtClean="0"/>
              <a:t>Blended rate for non-pooled plans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dirty="0" smtClean="0"/>
              <a:t>Pension Reform – Clean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r>
              <a:rPr lang="en-US" dirty="0" smtClean="0"/>
              <a:t>CalPERS is pursuing regulations</a:t>
            </a:r>
          </a:p>
          <a:p>
            <a:r>
              <a:rPr lang="en-US" dirty="0" smtClean="0"/>
              <a:t>Clean up Legislation (SB 13)</a:t>
            </a:r>
          </a:p>
          <a:p>
            <a:pPr lvl="1"/>
            <a:r>
              <a:rPr lang="en-US" dirty="0" smtClean="0"/>
              <a:t>Issues</a:t>
            </a:r>
          </a:p>
          <a:p>
            <a:pPr lvl="2"/>
            <a:r>
              <a:rPr lang="en-US" dirty="0" smtClean="0"/>
              <a:t>Special compensation</a:t>
            </a:r>
          </a:p>
          <a:p>
            <a:pPr lvl="2"/>
            <a:r>
              <a:rPr lang="en-US" dirty="0" smtClean="0"/>
              <a:t>Contribution and benefit offsets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B97DDFA-DE09-4195-9AD4-714587269B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13576"/>
      </p:ext>
    </p:extLst>
  </p:cSld>
  <p:clrMapOvr>
    <a:masterClrMapping/>
  </p:clrMapOvr>
</p:sld>
</file>

<file path=ppt/theme/theme1.xml><?xml version="1.0" encoding="utf-8"?>
<a:theme xmlns:a="http://schemas.openxmlformats.org/drawingml/2006/main" name="CalPRES External PPP_PC">
  <a:themeElements>
    <a:clrScheme name="">
      <a:dk1>
        <a:srgbClr val="004080"/>
      </a:dk1>
      <a:lt1>
        <a:srgbClr val="FFFFFF"/>
      </a:lt1>
      <a:dk2>
        <a:srgbClr val="004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356C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ＭＳ Ｐゴシック"/>
        <a:cs typeface="ＭＳ Ｐゴシック"/>
      </a:majorFont>
      <a:minorFont>
        <a:latin typeface="Arial Narrow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1085</Words>
  <Application>Microsoft Office PowerPoint</Application>
  <PresentationFormat>On-screen Show (4:3)</PresentationFormat>
  <Paragraphs>270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CalPRES External PPP_PC</vt:lpstr>
      <vt:lpstr>Pension Funding Risks  &amp;  Possible Method Changes</vt:lpstr>
      <vt:lpstr>Agenda</vt:lpstr>
      <vt:lpstr>What’s Happening?</vt:lpstr>
      <vt:lpstr>Accounting Changes</vt:lpstr>
      <vt:lpstr>Highlights of GASB 68 </vt:lpstr>
      <vt:lpstr>Will CalPERS Provide the Information?</vt:lpstr>
      <vt:lpstr>Potential GASB Implementation Issues</vt:lpstr>
      <vt:lpstr>Pension Reform</vt:lpstr>
      <vt:lpstr>Pension Reform – Clean Up</vt:lpstr>
      <vt:lpstr>Pension Reform – Employer Inquiries</vt:lpstr>
      <vt:lpstr>Pension Reform – Risk Pool Impact</vt:lpstr>
      <vt:lpstr>Total Normal Cost Miscellaneous Plans</vt:lpstr>
      <vt:lpstr>Total Normal Cost Safety Plans</vt:lpstr>
      <vt:lpstr>Asset Allocation and Discount Rate</vt:lpstr>
      <vt:lpstr>Experience Study</vt:lpstr>
      <vt:lpstr>Funding Risk</vt:lpstr>
      <vt:lpstr>Risk</vt:lpstr>
      <vt:lpstr>Termination Liability</vt:lpstr>
      <vt:lpstr>Example</vt:lpstr>
      <vt:lpstr>PowerPoint Presentation</vt:lpstr>
      <vt:lpstr>Possible Changes</vt:lpstr>
      <vt:lpstr>Employer Contributions</vt:lpstr>
      <vt:lpstr>Review of Smoothing and Amortization Methods</vt:lpstr>
      <vt:lpstr>Issues with the Current Methods</vt:lpstr>
      <vt:lpstr>The Concept</vt:lpstr>
      <vt:lpstr>Directly Smoothing the Rate?</vt:lpstr>
      <vt:lpstr>Graph of Contribution Rate</vt:lpstr>
      <vt:lpstr>Impact on Employer Contributions</vt:lpstr>
      <vt:lpstr>Accounting Changes</vt:lpstr>
      <vt:lpstr>Pension Reform</vt:lpstr>
      <vt:lpstr>New Assumptions</vt:lpstr>
      <vt:lpstr>New Smoothing Methods</vt:lpstr>
      <vt:lpstr>Timeline of Pension Changes</vt:lpstr>
      <vt:lpstr>QUESTIONS? </vt:lpstr>
    </vt:vector>
  </TitlesOfParts>
  <Company>CalPERS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CalPERS Corporate PPP</dc:title>
  <dc:creator>CalPERS</dc:creator>
  <cp:lastModifiedBy>Janet</cp:lastModifiedBy>
  <cp:revision>112</cp:revision>
  <cp:lastPrinted>2013-02-14T18:53:21Z</cp:lastPrinted>
  <dcterms:created xsi:type="dcterms:W3CDTF">2010-11-30T21:20:18Z</dcterms:created>
  <dcterms:modified xsi:type="dcterms:W3CDTF">2013-02-26T00:15:40Z</dcterms:modified>
</cp:coreProperties>
</file>