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79"/>
  </p:notesMasterIdLst>
  <p:handoutMasterIdLst>
    <p:handoutMasterId r:id="rId80"/>
  </p:handoutMasterIdLst>
  <p:sldIdLst>
    <p:sldId id="256" r:id="rId2"/>
    <p:sldId id="410" r:id="rId3"/>
    <p:sldId id="370" r:id="rId4"/>
    <p:sldId id="371" r:id="rId5"/>
    <p:sldId id="372" r:id="rId6"/>
    <p:sldId id="373" r:id="rId7"/>
    <p:sldId id="374" r:id="rId8"/>
    <p:sldId id="375" r:id="rId9"/>
    <p:sldId id="376" r:id="rId10"/>
    <p:sldId id="377" r:id="rId11"/>
    <p:sldId id="378" r:id="rId12"/>
    <p:sldId id="379" r:id="rId13"/>
    <p:sldId id="380" r:id="rId14"/>
    <p:sldId id="382" r:id="rId15"/>
    <p:sldId id="384" r:id="rId16"/>
    <p:sldId id="383" r:id="rId17"/>
    <p:sldId id="390" r:id="rId18"/>
    <p:sldId id="391" r:id="rId19"/>
    <p:sldId id="392" r:id="rId20"/>
    <p:sldId id="393" r:id="rId21"/>
    <p:sldId id="415" r:id="rId22"/>
    <p:sldId id="385" r:id="rId23"/>
    <p:sldId id="394" r:id="rId24"/>
    <p:sldId id="395" r:id="rId25"/>
    <p:sldId id="396" r:id="rId26"/>
    <p:sldId id="399" r:id="rId27"/>
    <p:sldId id="400" r:id="rId28"/>
    <p:sldId id="401" r:id="rId29"/>
    <p:sldId id="402" r:id="rId30"/>
    <p:sldId id="403" r:id="rId31"/>
    <p:sldId id="404" r:id="rId32"/>
    <p:sldId id="405" r:id="rId33"/>
    <p:sldId id="406" r:id="rId34"/>
    <p:sldId id="407" r:id="rId35"/>
    <p:sldId id="408" r:id="rId36"/>
    <p:sldId id="409" r:id="rId37"/>
    <p:sldId id="263" r:id="rId38"/>
    <p:sldId id="268" r:id="rId39"/>
    <p:sldId id="280" r:id="rId40"/>
    <p:sldId id="281" r:id="rId41"/>
    <p:sldId id="282" r:id="rId42"/>
    <p:sldId id="411" r:id="rId43"/>
    <p:sldId id="283" r:id="rId44"/>
    <p:sldId id="264" r:id="rId45"/>
    <p:sldId id="285" r:id="rId46"/>
    <p:sldId id="286" r:id="rId47"/>
    <p:sldId id="294" r:id="rId48"/>
    <p:sldId id="295" r:id="rId49"/>
    <p:sldId id="296" r:id="rId50"/>
    <p:sldId id="297" r:id="rId51"/>
    <p:sldId id="305" r:id="rId52"/>
    <p:sldId id="306" r:id="rId53"/>
    <p:sldId id="307" r:id="rId54"/>
    <p:sldId id="308" r:id="rId55"/>
    <p:sldId id="312" r:id="rId56"/>
    <p:sldId id="313" r:id="rId57"/>
    <p:sldId id="314" r:id="rId58"/>
    <p:sldId id="315" r:id="rId59"/>
    <p:sldId id="318" r:id="rId60"/>
    <p:sldId id="319" r:id="rId61"/>
    <p:sldId id="320" r:id="rId62"/>
    <p:sldId id="321" r:id="rId63"/>
    <p:sldId id="322" r:id="rId64"/>
    <p:sldId id="324" r:id="rId65"/>
    <p:sldId id="325" r:id="rId66"/>
    <p:sldId id="326" r:id="rId67"/>
    <p:sldId id="327" r:id="rId68"/>
    <p:sldId id="328" r:id="rId69"/>
    <p:sldId id="329" r:id="rId70"/>
    <p:sldId id="330" r:id="rId71"/>
    <p:sldId id="331" r:id="rId72"/>
    <p:sldId id="332" r:id="rId73"/>
    <p:sldId id="333" r:id="rId74"/>
    <p:sldId id="334" r:id="rId75"/>
    <p:sldId id="335" r:id="rId76"/>
    <p:sldId id="345" r:id="rId77"/>
    <p:sldId id="274" r:id="rId78"/>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D3E"/>
    <a:srgbClr val="4D771F"/>
    <a:srgbClr val="BEE39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248" autoAdjust="0"/>
    <p:restoredTop sz="94660"/>
  </p:normalViewPr>
  <p:slideViewPr>
    <p:cSldViewPr>
      <p:cViewPr>
        <p:scale>
          <a:sx n="90" d="100"/>
          <a:sy n="90" d="100"/>
        </p:scale>
        <p:origin x="-322" y="7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2.0171770195392246E-2"/>
          <c:y val="4.2149314668999655E-2"/>
          <c:w val="0.94166704161979764"/>
          <c:h val="0.55922766598619622"/>
        </c:manualLayout>
      </c:layout>
      <c:pie3DChart>
        <c:varyColors val="1"/>
        <c:ser>
          <c:idx val="0"/>
          <c:order val="0"/>
          <c:explosion val="25"/>
          <c:dPt>
            <c:idx val="0"/>
            <c:bubble3D val="0"/>
            <c:explosion val="0"/>
          </c:dPt>
          <c:dPt>
            <c:idx val="1"/>
            <c:bubble3D val="0"/>
            <c:explosion val="14"/>
          </c:dPt>
          <c:dLbls>
            <c:dLbl>
              <c:idx val="0"/>
              <c:layout>
                <c:manualLayout>
                  <c:x val="-8.3336249635462559E-2"/>
                  <c:y val="-0.12160455542372309"/>
                </c:manualLayout>
              </c:layout>
              <c:dLblPos val="bestFit"/>
              <c:showLegendKey val="0"/>
              <c:showVal val="1"/>
              <c:showCatName val="0"/>
              <c:showSerName val="0"/>
              <c:showPercent val="0"/>
              <c:showBubbleSize val="0"/>
            </c:dLbl>
            <c:dLbl>
              <c:idx val="1"/>
              <c:layout>
                <c:manualLayout>
                  <c:x val="1.2287839020122506E-2"/>
                  <c:y val="-9.7884532412900446E-2"/>
                </c:manualLayout>
              </c:layout>
              <c:dLblPos val="bestFit"/>
              <c:showLegendKey val="0"/>
              <c:showVal val="1"/>
              <c:showCatName val="0"/>
              <c:showSerName val="0"/>
              <c:showPercent val="0"/>
              <c:showBubbleSize val="0"/>
            </c:dLbl>
            <c:showLegendKey val="0"/>
            <c:showVal val="0"/>
            <c:showCatName val="0"/>
            <c:showSerName val="0"/>
            <c:showPercent val="0"/>
            <c:showBubbleSize val="0"/>
          </c:dLbls>
          <c:cat>
            <c:strRef>
              <c:f>Sheet1!$A$5:$A$6</c:f>
              <c:strCache>
                <c:ptCount val="2"/>
                <c:pt idx="0">
                  <c:v>Services: Excluding Housing &amp; Medical Costs</c:v>
                </c:pt>
                <c:pt idx="1">
                  <c:v>Tangible Personal Property</c:v>
                </c:pt>
              </c:strCache>
            </c:strRef>
          </c:cat>
          <c:val>
            <c:numRef>
              <c:f>Sheet1!$B$5:$B$6</c:f>
              <c:numCache>
                <c:formatCode>0%</c:formatCode>
                <c:ptCount val="2"/>
                <c:pt idx="0">
                  <c:v>0.48319527753975161</c:v>
                </c:pt>
                <c:pt idx="1">
                  <c:v>0.51680472246024944</c:v>
                </c:pt>
              </c:numCache>
            </c:numRef>
          </c:val>
        </c:ser>
        <c:dLbls>
          <c:showLegendKey val="0"/>
          <c:showVal val="0"/>
          <c:showCatName val="0"/>
          <c:showSerName val="0"/>
          <c:showPercent val="0"/>
          <c:showBubbleSize val="0"/>
          <c:showLeaderLines val="0"/>
        </c:dLbls>
      </c:pie3DChart>
    </c:plotArea>
    <c:legend>
      <c:legendPos val="b"/>
      <c:legendEntry>
        <c:idx val="0"/>
        <c:txPr>
          <a:bodyPr/>
          <a:lstStyle/>
          <a:p>
            <a:pPr>
              <a:defRPr sz="980" baseline="0">
                <a:latin typeface="Arial Narrow" pitchFamily="34" charset="0"/>
              </a:defRPr>
            </a:pPr>
            <a:endParaRPr lang="en-US"/>
          </a:p>
        </c:txPr>
      </c:legendEntry>
      <c:legendEntry>
        <c:idx val="1"/>
        <c:txPr>
          <a:bodyPr/>
          <a:lstStyle/>
          <a:p>
            <a:pPr>
              <a:defRPr baseline="0">
                <a:latin typeface="Arial Narrow" pitchFamily="34" charset="0"/>
              </a:defRPr>
            </a:pPr>
            <a:endParaRPr lang="en-US"/>
          </a:p>
        </c:txPr>
      </c:legendEntry>
      <c:layout>
        <c:manualLayout>
          <c:xMode val="edge"/>
          <c:yMode val="edge"/>
          <c:x val="8.6904345290172866E-2"/>
          <c:y val="0.55989452707300713"/>
          <c:w val="0.82619135498687923"/>
          <c:h val="0.21980557985807331"/>
        </c:manualLayout>
      </c:layout>
      <c:overlay val="0"/>
    </c:legend>
    <c:plotVisOnly val="1"/>
    <c:dispBlanksAs val="zero"/>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7" tIns="46244" rIns="92487" bIns="46244"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87" tIns="46244" rIns="92487" bIns="46244" rtlCol="0"/>
          <a:lstStyle>
            <a:lvl1pPr algn="r">
              <a:defRPr sz="1200"/>
            </a:lvl1pPr>
          </a:lstStyle>
          <a:p>
            <a:fld id="{FB26B514-E75C-4907-92DC-2CC3C686C481}" type="datetimeFigureOut">
              <a:rPr lang="en-US" smtClean="0"/>
              <a:pPr/>
              <a:t>2/21/2013</a:t>
            </a:fld>
            <a:endParaRPr lang="en-US"/>
          </a:p>
        </p:txBody>
      </p:sp>
      <p:sp>
        <p:nvSpPr>
          <p:cNvPr id="4" name="Footer Placeholder 3"/>
          <p:cNvSpPr>
            <a:spLocks noGrp="1"/>
          </p:cNvSpPr>
          <p:nvPr>
            <p:ph type="ftr" sz="quarter" idx="2"/>
          </p:nvPr>
        </p:nvSpPr>
        <p:spPr>
          <a:xfrm>
            <a:off x="0" y="8772669"/>
            <a:ext cx="3011699" cy="461804"/>
          </a:xfrm>
          <a:prstGeom prst="rect">
            <a:avLst/>
          </a:prstGeom>
        </p:spPr>
        <p:txBody>
          <a:bodyPr vert="horz" lIns="92487" tIns="46244" rIns="92487" bIns="46244"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1804"/>
          </a:xfrm>
          <a:prstGeom prst="rect">
            <a:avLst/>
          </a:prstGeom>
        </p:spPr>
        <p:txBody>
          <a:bodyPr vert="horz" lIns="92487" tIns="46244" rIns="92487" bIns="46244" rtlCol="0" anchor="b"/>
          <a:lstStyle>
            <a:lvl1pPr algn="r">
              <a:defRPr sz="1200"/>
            </a:lvl1pPr>
          </a:lstStyle>
          <a:p>
            <a:fld id="{25EB649C-1585-40D5-A22C-4D88CFC8F9E6}" type="slidenum">
              <a:rPr lang="en-US" smtClean="0"/>
              <a:pPr/>
              <a:t>‹#›</a:t>
            </a:fld>
            <a:endParaRPr lang="en-US"/>
          </a:p>
        </p:txBody>
      </p:sp>
    </p:spTree>
    <p:extLst>
      <p:ext uri="{BB962C8B-B14F-4D97-AF65-F5344CB8AC3E}">
        <p14:creationId xmlns:p14="http://schemas.microsoft.com/office/powerpoint/2010/main" val="32755830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7" tIns="46244" rIns="92487" bIns="46244"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87" tIns="46244" rIns="92487" bIns="46244" rtlCol="0"/>
          <a:lstStyle>
            <a:lvl1pPr algn="r">
              <a:defRPr sz="1200"/>
            </a:lvl1pPr>
          </a:lstStyle>
          <a:p>
            <a:fld id="{D899A119-987D-4595-8A32-B210AB478754}" type="datetimeFigureOut">
              <a:rPr lang="en-US" smtClean="0"/>
              <a:pPr/>
              <a:t>2/21/2013</a:t>
            </a:fld>
            <a:endParaRPr lang="en-US"/>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87" tIns="46244" rIns="92487" bIns="46244"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7" tIns="46244" rIns="92487" bIns="4624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1804"/>
          </a:xfrm>
          <a:prstGeom prst="rect">
            <a:avLst/>
          </a:prstGeom>
        </p:spPr>
        <p:txBody>
          <a:bodyPr vert="horz" lIns="92487" tIns="46244" rIns="92487" bIns="46244"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1804"/>
          </a:xfrm>
          <a:prstGeom prst="rect">
            <a:avLst/>
          </a:prstGeom>
        </p:spPr>
        <p:txBody>
          <a:bodyPr vert="horz" lIns="92487" tIns="46244" rIns="92487" bIns="46244" rtlCol="0" anchor="b"/>
          <a:lstStyle>
            <a:lvl1pPr algn="r">
              <a:defRPr sz="1200"/>
            </a:lvl1pPr>
          </a:lstStyle>
          <a:p>
            <a:fld id="{161F5BA2-1ACD-4046-9BAC-C4BE5F5AA282}" type="slidenum">
              <a:rPr lang="en-US" smtClean="0"/>
              <a:pPr/>
              <a:t>‹#›</a:t>
            </a:fld>
            <a:endParaRPr lang="en-US"/>
          </a:p>
        </p:txBody>
      </p:sp>
    </p:spTree>
    <p:extLst>
      <p:ext uri="{BB962C8B-B14F-4D97-AF65-F5344CB8AC3E}">
        <p14:creationId xmlns:p14="http://schemas.microsoft.com/office/powerpoint/2010/main" val="4087225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4160DF-CCB0-4995-9646-A5676C0CBBEF}" type="slidenum">
              <a:rPr lang="en-US" smtClean="0"/>
              <a:pPr/>
              <a:t>9</a:t>
            </a:fld>
            <a:endParaRPr lang="en-US" dirty="0"/>
          </a:p>
        </p:txBody>
      </p:sp>
    </p:spTree>
    <p:extLst>
      <p:ext uri="{BB962C8B-B14F-4D97-AF65-F5344CB8AC3E}">
        <p14:creationId xmlns:p14="http://schemas.microsoft.com/office/powerpoint/2010/main" val="1530517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4294967295"/>
          </p:nvPr>
        </p:nvSpPr>
        <p:spPr bwMode="auto">
          <a:xfrm>
            <a:off x="3937444" y="8773020"/>
            <a:ext cx="3011076" cy="46149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Arial" charset="0"/>
              </a:defRPr>
            </a:lvl1pPr>
            <a:lvl2pPr marL="730550" indent="-280981" eaLnBrk="0" hangingPunct="0">
              <a:defRPr sz="1900">
                <a:solidFill>
                  <a:schemeClr val="tx1"/>
                </a:solidFill>
                <a:latin typeface="Arial" charset="0"/>
              </a:defRPr>
            </a:lvl2pPr>
            <a:lvl3pPr marL="1123924" indent="-224785" eaLnBrk="0" hangingPunct="0">
              <a:defRPr sz="1900">
                <a:solidFill>
                  <a:schemeClr val="tx1"/>
                </a:solidFill>
                <a:latin typeface="Arial" charset="0"/>
              </a:defRPr>
            </a:lvl3pPr>
            <a:lvl4pPr marL="1573493" indent="-224785" eaLnBrk="0" hangingPunct="0">
              <a:defRPr sz="1900">
                <a:solidFill>
                  <a:schemeClr val="tx1"/>
                </a:solidFill>
                <a:latin typeface="Arial" charset="0"/>
              </a:defRPr>
            </a:lvl4pPr>
            <a:lvl5pPr marL="2023062" indent="-224785" eaLnBrk="0" hangingPunct="0">
              <a:defRPr sz="1900">
                <a:solidFill>
                  <a:schemeClr val="tx1"/>
                </a:solidFill>
                <a:latin typeface="Arial" charset="0"/>
              </a:defRPr>
            </a:lvl5pPr>
            <a:lvl6pPr marL="2472632" indent="-224785" eaLnBrk="0" fontAlgn="base" hangingPunct="0">
              <a:spcBef>
                <a:spcPct val="0"/>
              </a:spcBef>
              <a:spcAft>
                <a:spcPct val="0"/>
              </a:spcAft>
              <a:defRPr sz="1900">
                <a:solidFill>
                  <a:schemeClr val="tx1"/>
                </a:solidFill>
                <a:latin typeface="Arial" charset="0"/>
              </a:defRPr>
            </a:lvl6pPr>
            <a:lvl7pPr marL="2922202" indent="-224785" eaLnBrk="0" fontAlgn="base" hangingPunct="0">
              <a:spcBef>
                <a:spcPct val="0"/>
              </a:spcBef>
              <a:spcAft>
                <a:spcPct val="0"/>
              </a:spcAft>
              <a:defRPr sz="1900">
                <a:solidFill>
                  <a:schemeClr val="tx1"/>
                </a:solidFill>
                <a:latin typeface="Arial" charset="0"/>
              </a:defRPr>
            </a:lvl7pPr>
            <a:lvl8pPr marL="3371771" indent="-224785" eaLnBrk="0" fontAlgn="base" hangingPunct="0">
              <a:spcBef>
                <a:spcPct val="0"/>
              </a:spcBef>
              <a:spcAft>
                <a:spcPct val="0"/>
              </a:spcAft>
              <a:defRPr sz="1900">
                <a:solidFill>
                  <a:schemeClr val="tx1"/>
                </a:solidFill>
                <a:latin typeface="Arial" charset="0"/>
              </a:defRPr>
            </a:lvl8pPr>
            <a:lvl9pPr marL="3821341" indent="-224785" eaLnBrk="0" fontAlgn="base" hangingPunct="0">
              <a:spcBef>
                <a:spcPct val="0"/>
              </a:spcBef>
              <a:spcAft>
                <a:spcPct val="0"/>
              </a:spcAft>
              <a:defRPr sz="1900">
                <a:solidFill>
                  <a:schemeClr val="tx1"/>
                </a:solidFill>
                <a:latin typeface="Arial" charset="0"/>
              </a:defRPr>
            </a:lvl9pPr>
          </a:lstStyle>
          <a:p>
            <a:pPr eaLnBrk="1" hangingPunct="1"/>
            <a:fld id="{6192F797-93F8-4B78-B131-96B81EC9C9E3}" type="slidenum">
              <a:rPr lang="en-US" sz="1200">
                <a:solidFill>
                  <a:prstClr val="black"/>
                </a:solidFill>
                <a:latin typeface="Times" charset="0"/>
              </a:rPr>
              <a:pPr eaLnBrk="1" hangingPunct="1"/>
              <a:t>22</a:t>
            </a:fld>
            <a:endParaRPr lang="en-US" sz="1200" dirty="0">
              <a:solidFill>
                <a:prstClr val="black"/>
              </a:solidFill>
              <a:latin typeface="Times" charset="0"/>
            </a:endParaRPr>
          </a:p>
        </p:txBody>
      </p:sp>
      <p:sp>
        <p:nvSpPr>
          <p:cNvPr id="39939" name="Rectangle 2"/>
          <p:cNvSpPr>
            <a:spLocks noGrp="1" noRot="1" noChangeAspect="1" noChangeArrowheads="1" noTextEdit="1"/>
          </p:cNvSpPr>
          <p:nvPr>
            <p:ph type="sldImg"/>
          </p:nvPr>
        </p:nvSpPr>
        <p:spPr>
          <a:xfrm>
            <a:off x="1166813" y="692150"/>
            <a:ext cx="4616450" cy="3463925"/>
          </a:xfrm>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4160DF-CCB0-4995-9646-A5676C0CBBEF}" type="slidenum">
              <a:rPr lang="en-US" smtClean="0"/>
              <a:pPr/>
              <a:t>23</a:t>
            </a:fld>
            <a:endParaRPr lang="en-US" dirty="0"/>
          </a:p>
        </p:txBody>
      </p:sp>
    </p:spTree>
    <p:extLst>
      <p:ext uri="{BB962C8B-B14F-4D97-AF65-F5344CB8AC3E}">
        <p14:creationId xmlns:p14="http://schemas.microsoft.com/office/powerpoint/2010/main" val="3900929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Geralin – we need to come up with a completely redesigned graphic</a:t>
            </a:r>
            <a:r>
              <a:rPr lang="en-US" baseline="0" dirty="0" smtClean="0"/>
              <a:t> for the table shown. Can you think of a more creative format / put something together? We need this for future use in PPTs</a:t>
            </a:r>
            <a:endParaRPr lang="en-US" dirty="0"/>
          </a:p>
        </p:txBody>
      </p:sp>
      <p:sp>
        <p:nvSpPr>
          <p:cNvPr id="4" name="Slide Number Placeholder 3"/>
          <p:cNvSpPr>
            <a:spLocks noGrp="1"/>
          </p:cNvSpPr>
          <p:nvPr>
            <p:ph type="sldNum" sz="quarter" idx="10"/>
          </p:nvPr>
        </p:nvSpPr>
        <p:spPr/>
        <p:txBody>
          <a:bodyPr/>
          <a:lstStyle/>
          <a:p>
            <a:fld id="{ED4160DF-CCB0-4995-9646-A5676C0CBBEF}" type="slidenum">
              <a:rPr lang="en-US" smtClean="0"/>
              <a:pPr/>
              <a:t>25</a:t>
            </a:fld>
            <a:endParaRPr lang="en-US" dirty="0"/>
          </a:p>
        </p:txBody>
      </p:sp>
    </p:spTree>
    <p:extLst>
      <p:ext uri="{BB962C8B-B14F-4D97-AF65-F5344CB8AC3E}">
        <p14:creationId xmlns:p14="http://schemas.microsoft.com/office/powerpoint/2010/main" val="71514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endParaRPr lang="en-US" smtClean="0"/>
          </a:p>
        </p:txBody>
      </p:sp>
      <p:sp>
        <p:nvSpPr>
          <p:cNvPr id="89092" name="Slide Number Placeholder 3"/>
          <p:cNvSpPr>
            <a:spLocks noGrp="1"/>
          </p:cNvSpPr>
          <p:nvPr>
            <p:ph type="sldNum" sz="quarter" idx="5"/>
          </p:nvPr>
        </p:nvSpPr>
        <p:spPr>
          <a:noFill/>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endParaRPr lang="en-US" smtClean="0"/>
          </a:p>
        </p:txBody>
      </p:sp>
      <p:sp>
        <p:nvSpPr>
          <p:cNvPr id="90116" name="Slide Number Placeholder 3"/>
          <p:cNvSpPr>
            <a:spLocks noGrp="1"/>
          </p:cNvSpPr>
          <p:nvPr>
            <p:ph type="sldNum" sz="quarter" idx="5"/>
          </p:nvPr>
        </p:nvSpPr>
        <p:spPr>
          <a:noFill/>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endParaRPr lang="en-US" smtClean="0"/>
          </a:p>
        </p:txBody>
      </p:sp>
      <p:sp>
        <p:nvSpPr>
          <p:cNvPr id="91140" name="Slide Number Placeholder 3"/>
          <p:cNvSpPr>
            <a:spLocks noGrp="1"/>
          </p:cNvSpPr>
          <p:nvPr>
            <p:ph type="sldNum" sz="quarter" idx="5"/>
          </p:nvPr>
        </p:nvSpPr>
        <p:spPr>
          <a:noFill/>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endParaRPr lang="en-US" smtClean="0"/>
          </a:p>
        </p:txBody>
      </p:sp>
      <p:sp>
        <p:nvSpPr>
          <p:cNvPr id="92164" name="Slide Number Placeholder 3"/>
          <p:cNvSpPr>
            <a:spLocks noGrp="1"/>
          </p:cNvSpPr>
          <p:nvPr>
            <p:ph type="sldNum" sz="quarter" idx="5"/>
          </p:nvPr>
        </p:nvSpPr>
        <p:spPr>
          <a:noFill/>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endParaRPr lang="en-US" smtClean="0"/>
          </a:p>
        </p:txBody>
      </p:sp>
      <p:sp>
        <p:nvSpPr>
          <p:cNvPr id="96260" name="Slide Number Placeholder 3"/>
          <p:cNvSpPr>
            <a:spLocks noGrp="1"/>
          </p:cNvSpPr>
          <p:nvPr>
            <p:ph type="sldNum" sz="quarter" idx="5"/>
          </p:nvPr>
        </p:nvSpPr>
        <p:spPr>
          <a:noFill/>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endParaRPr lang="en-US" smtClean="0"/>
          </a:p>
        </p:txBody>
      </p:sp>
      <p:sp>
        <p:nvSpPr>
          <p:cNvPr id="97284" name="Slide Number Placeholder 3"/>
          <p:cNvSpPr>
            <a:spLocks noGrp="1"/>
          </p:cNvSpPr>
          <p:nvPr>
            <p:ph type="sldNum" sz="quarter" idx="5"/>
          </p:nvPr>
        </p:nvSpPr>
        <p:spPr>
          <a:noFill/>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endParaRPr lang="en-US" smtClean="0"/>
          </a:p>
        </p:txBody>
      </p:sp>
      <p:sp>
        <p:nvSpPr>
          <p:cNvPr id="98308" name="Slide Number Placeholder 3"/>
          <p:cNvSpPr>
            <a:spLocks noGrp="1"/>
          </p:cNvSpPr>
          <p:nvPr>
            <p:ph type="sldNum" sz="quarter" idx="5"/>
          </p:nvPr>
        </p:nvSpPr>
        <p:spPr>
          <a:noFill/>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4160DF-CCB0-4995-9646-A5676C0CBBEF}" type="slidenum">
              <a:rPr lang="en-US" smtClean="0"/>
              <a:pPr/>
              <a:t>10</a:t>
            </a:fld>
            <a:endParaRPr lang="en-US" dirty="0"/>
          </a:p>
        </p:txBody>
      </p:sp>
    </p:spTree>
    <p:extLst>
      <p:ext uri="{BB962C8B-B14F-4D97-AF65-F5344CB8AC3E}">
        <p14:creationId xmlns:p14="http://schemas.microsoft.com/office/powerpoint/2010/main" val="1530517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endParaRPr lang="en-US" smtClean="0"/>
          </a:p>
        </p:txBody>
      </p:sp>
      <p:sp>
        <p:nvSpPr>
          <p:cNvPr id="99332" name="Slide Number Placeholder 3"/>
          <p:cNvSpPr>
            <a:spLocks noGrp="1"/>
          </p:cNvSpPr>
          <p:nvPr>
            <p:ph type="sldNum" sz="quarter" idx="5"/>
          </p:nvPr>
        </p:nvSpPr>
        <p:spPr>
          <a:noFill/>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endParaRPr lang="en-US" smtClean="0"/>
          </a:p>
        </p:txBody>
      </p:sp>
      <p:sp>
        <p:nvSpPr>
          <p:cNvPr id="102404" name="Slide Number Placeholder 3"/>
          <p:cNvSpPr>
            <a:spLocks noGrp="1"/>
          </p:cNvSpPr>
          <p:nvPr>
            <p:ph type="sldNum" sz="quarter" idx="5"/>
          </p:nvPr>
        </p:nvSpPr>
        <p:spPr>
          <a:noFill/>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endParaRPr lang="en-US" smtClean="0"/>
          </a:p>
        </p:txBody>
      </p:sp>
      <p:sp>
        <p:nvSpPr>
          <p:cNvPr id="103428" name="Slide Number Placeholder 3"/>
          <p:cNvSpPr>
            <a:spLocks noGrp="1"/>
          </p:cNvSpPr>
          <p:nvPr>
            <p:ph type="sldNum" sz="quarter" idx="5"/>
          </p:nvPr>
        </p:nvSpPr>
        <p:spPr>
          <a:noFill/>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p:spPr>
        <p:txBody>
          <a:bodyPr/>
          <a:lstStyle/>
          <a:p>
            <a:endParaRPr lang="en-US" smtClean="0"/>
          </a:p>
        </p:txBody>
      </p:sp>
      <p:sp>
        <p:nvSpPr>
          <p:cNvPr id="104452" name="Slide Number Placeholder 3"/>
          <p:cNvSpPr>
            <a:spLocks noGrp="1"/>
          </p:cNvSpPr>
          <p:nvPr>
            <p:ph type="sldNum" sz="quarter" idx="5"/>
          </p:nvPr>
        </p:nvSpPr>
        <p:spPr>
          <a:noFill/>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p:spPr>
        <p:txBody>
          <a:bodyPr/>
          <a:lstStyle/>
          <a:p>
            <a:endParaRPr lang="en-US" smtClean="0"/>
          </a:p>
        </p:txBody>
      </p:sp>
      <p:sp>
        <p:nvSpPr>
          <p:cNvPr id="105476" name="Slide Number Placeholder 3"/>
          <p:cNvSpPr>
            <a:spLocks noGrp="1"/>
          </p:cNvSpPr>
          <p:nvPr>
            <p:ph type="sldNum" sz="quarter" idx="5"/>
          </p:nvPr>
        </p:nvSpPr>
        <p:spPr>
          <a:noFill/>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endParaRPr lang="en-US" smtClean="0"/>
          </a:p>
        </p:txBody>
      </p:sp>
      <p:sp>
        <p:nvSpPr>
          <p:cNvPr id="106500" name="Slide Number Placeholder 3"/>
          <p:cNvSpPr>
            <a:spLocks noGrp="1"/>
          </p:cNvSpPr>
          <p:nvPr>
            <p:ph type="sldNum" sz="quarter" idx="5"/>
          </p:nvPr>
        </p:nvSpPr>
        <p:spPr>
          <a:noFill/>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endParaRPr lang="en-US" smtClean="0"/>
          </a:p>
        </p:txBody>
      </p:sp>
      <p:sp>
        <p:nvSpPr>
          <p:cNvPr id="108548" name="Slide Number Placeholder 3"/>
          <p:cNvSpPr>
            <a:spLocks noGrp="1"/>
          </p:cNvSpPr>
          <p:nvPr>
            <p:ph type="sldNum" sz="quarter" idx="5"/>
          </p:nvPr>
        </p:nvSpPr>
        <p:spPr>
          <a:noFill/>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endParaRPr lang="en-US" smtClean="0"/>
          </a:p>
        </p:txBody>
      </p:sp>
      <p:sp>
        <p:nvSpPr>
          <p:cNvPr id="109572" name="Slide Number Placeholder 3"/>
          <p:cNvSpPr>
            <a:spLocks noGrp="1"/>
          </p:cNvSpPr>
          <p:nvPr>
            <p:ph type="sldNum" sz="quarter" idx="5"/>
          </p:nvPr>
        </p:nvSpPr>
        <p:spPr>
          <a:noFill/>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endParaRPr lang="en-US" smtClean="0"/>
          </a:p>
        </p:txBody>
      </p:sp>
      <p:sp>
        <p:nvSpPr>
          <p:cNvPr id="110596" name="Slide Number Placeholder 3"/>
          <p:cNvSpPr>
            <a:spLocks noGrp="1"/>
          </p:cNvSpPr>
          <p:nvPr>
            <p:ph type="sldNum" sz="quarter" idx="5"/>
          </p:nvPr>
        </p:nvSpPr>
        <p:spPr>
          <a:noFill/>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p:spPr>
        <p:txBody>
          <a:bodyPr/>
          <a:lstStyle/>
          <a:p>
            <a:endParaRPr lang="en-US" smtClean="0"/>
          </a:p>
        </p:txBody>
      </p:sp>
      <p:sp>
        <p:nvSpPr>
          <p:cNvPr id="111620" name="Slide Number Placeholder 3"/>
          <p:cNvSpPr>
            <a:spLocks noGrp="1"/>
          </p:cNvSpPr>
          <p:nvPr>
            <p:ph type="sldNum" sz="quarter" idx="5"/>
          </p:nvPr>
        </p:nvSpPr>
        <p:spPr>
          <a:noFill/>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4160DF-CCB0-4995-9646-A5676C0CBBEF}" type="slidenum">
              <a:rPr lang="en-US" smtClean="0"/>
              <a:pPr/>
              <a:t>11</a:t>
            </a:fld>
            <a:endParaRPr lang="en-US" dirty="0"/>
          </a:p>
        </p:txBody>
      </p:sp>
    </p:spTree>
    <p:extLst>
      <p:ext uri="{BB962C8B-B14F-4D97-AF65-F5344CB8AC3E}">
        <p14:creationId xmlns:p14="http://schemas.microsoft.com/office/powerpoint/2010/main" val="39009293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p:spPr>
        <p:txBody>
          <a:bodyPr/>
          <a:lstStyle/>
          <a:p>
            <a:endParaRPr lang="en-US" smtClean="0"/>
          </a:p>
        </p:txBody>
      </p:sp>
      <p:sp>
        <p:nvSpPr>
          <p:cNvPr id="112644" name="Slide Number Placeholder 3"/>
          <p:cNvSpPr>
            <a:spLocks noGrp="1"/>
          </p:cNvSpPr>
          <p:nvPr>
            <p:ph type="sldNum" sz="quarter" idx="5"/>
          </p:nvPr>
        </p:nvSpPr>
        <p:spPr>
          <a:noFill/>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p:spPr>
        <p:txBody>
          <a:bodyPr/>
          <a:lstStyle/>
          <a:p>
            <a:endParaRPr lang="en-US" smtClean="0"/>
          </a:p>
        </p:txBody>
      </p:sp>
      <p:sp>
        <p:nvSpPr>
          <p:cNvPr id="113668" name="Slide Number Placeholder 3"/>
          <p:cNvSpPr>
            <a:spLocks noGrp="1"/>
          </p:cNvSpPr>
          <p:nvPr>
            <p:ph type="sldNum" sz="quarter" idx="5"/>
          </p:nvPr>
        </p:nvSpPr>
        <p:spPr>
          <a:noFill/>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p:spPr>
        <p:txBody>
          <a:bodyPr/>
          <a:lstStyle/>
          <a:p>
            <a:endParaRPr lang="en-US" smtClean="0"/>
          </a:p>
        </p:txBody>
      </p:sp>
      <p:sp>
        <p:nvSpPr>
          <p:cNvPr id="114692" name="Slide Number Placeholder 3"/>
          <p:cNvSpPr>
            <a:spLocks noGrp="1"/>
          </p:cNvSpPr>
          <p:nvPr>
            <p:ph type="sldNum" sz="quarter" idx="5"/>
          </p:nvPr>
        </p:nvSpPr>
        <p:spPr>
          <a:noFill/>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endParaRPr lang="en-US" smtClean="0"/>
          </a:p>
        </p:txBody>
      </p:sp>
      <p:sp>
        <p:nvSpPr>
          <p:cNvPr id="115716" name="Slide Number Placeholder 3"/>
          <p:cNvSpPr>
            <a:spLocks noGrp="1"/>
          </p:cNvSpPr>
          <p:nvPr>
            <p:ph type="sldNum" sz="quarter" idx="5"/>
          </p:nvPr>
        </p:nvSpPr>
        <p:spPr>
          <a:noFill/>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p:spPr>
        <p:txBody>
          <a:bodyPr/>
          <a:lstStyle/>
          <a:p>
            <a:endParaRPr lang="en-US" smtClean="0"/>
          </a:p>
        </p:txBody>
      </p:sp>
      <p:sp>
        <p:nvSpPr>
          <p:cNvPr id="116740" name="Slide Number Placeholder 3"/>
          <p:cNvSpPr>
            <a:spLocks noGrp="1"/>
          </p:cNvSpPr>
          <p:nvPr>
            <p:ph type="sldNum" sz="quarter" idx="5"/>
          </p:nvPr>
        </p:nvSpPr>
        <p:spPr>
          <a:noFill/>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p:spPr>
        <p:txBody>
          <a:bodyPr/>
          <a:lstStyle/>
          <a:p>
            <a:endParaRPr lang="en-US" smtClean="0"/>
          </a:p>
        </p:txBody>
      </p:sp>
      <p:sp>
        <p:nvSpPr>
          <p:cNvPr id="117764" name="Slide Number Placeholder 3"/>
          <p:cNvSpPr>
            <a:spLocks noGrp="1"/>
          </p:cNvSpPr>
          <p:nvPr>
            <p:ph type="sldNum" sz="quarter" idx="5"/>
          </p:nvPr>
        </p:nvSpPr>
        <p:spPr>
          <a:noFill/>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p:spPr>
        <p:txBody>
          <a:bodyPr/>
          <a:lstStyle/>
          <a:p>
            <a:endParaRPr lang="en-US" smtClean="0"/>
          </a:p>
        </p:txBody>
      </p:sp>
      <p:sp>
        <p:nvSpPr>
          <p:cNvPr id="118788" name="Slide Number Placeholder 3"/>
          <p:cNvSpPr>
            <a:spLocks noGrp="1"/>
          </p:cNvSpPr>
          <p:nvPr>
            <p:ph type="sldNum" sz="quarter" idx="5"/>
          </p:nvPr>
        </p:nvSpPr>
        <p:spPr>
          <a:noFill/>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endParaRPr lang="en-US" smtClean="0"/>
          </a:p>
        </p:txBody>
      </p:sp>
      <p:sp>
        <p:nvSpPr>
          <p:cNvPr id="119812" name="Slide Number Placeholder 3"/>
          <p:cNvSpPr>
            <a:spLocks noGrp="1"/>
          </p:cNvSpPr>
          <p:nvPr>
            <p:ph type="sldNum" sz="quarter" idx="5"/>
          </p:nvPr>
        </p:nvSpPr>
        <p:spPr>
          <a:noFill/>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p:spPr>
        <p:txBody>
          <a:bodyPr/>
          <a:lstStyle/>
          <a:p>
            <a:endParaRPr lang="en-US" smtClean="0"/>
          </a:p>
        </p:txBody>
      </p:sp>
      <p:sp>
        <p:nvSpPr>
          <p:cNvPr id="130052" name="Slide Number Placeholder 3"/>
          <p:cNvSpPr>
            <a:spLocks noGrp="1"/>
          </p:cNvSpPr>
          <p:nvPr>
            <p:ph type="sldNum" sz="quarter" idx="5"/>
          </p:nvPr>
        </p:nvSpPr>
        <p:spPr>
          <a:noFill/>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4160DF-CCB0-4995-9646-A5676C0CBBEF}" type="slidenum">
              <a:rPr lang="en-US" smtClean="0"/>
              <a:pPr/>
              <a:t>12</a:t>
            </a:fld>
            <a:endParaRPr lang="en-US" dirty="0"/>
          </a:p>
        </p:txBody>
      </p:sp>
    </p:spTree>
    <p:extLst>
      <p:ext uri="{BB962C8B-B14F-4D97-AF65-F5344CB8AC3E}">
        <p14:creationId xmlns:p14="http://schemas.microsoft.com/office/powerpoint/2010/main" val="3900929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Geralin</a:t>
            </a:r>
            <a:r>
              <a:rPr lang="en-US" baseline="0" dirty="0" smtClean="0"/>
              <a:t> – Add animation so each bullet slides in with a click of the mouse / pointer, etc.</a:t>
            </a:r>
            <a:endParaRPr lang="en-US" dirty="0"/>
          </a:p>
        </p:txBody>
      </p:sp>
      <p:sp>
        <p:nvSpPr>
          <p:cNvPr id="4" name="Slide Number Placeholder 3"/>
          <p:cNvSpPr>
            <a:spLocks noGrp="1"/>
          </p:cNvSpPr>
          <p:nvPr>
            <p:ph type="sldNum" sz="quarter" idx="10"/>
          </p:nvPr>
        </p:nvSpPr>
        <p:spPr/>
        <p:txBody>
          <a:bodyPr/>
          <a:lstStyle/>
          <a:p>
            <a:fld id="{ED4160DF-CCB0-4995-9646-A5676C0CBBEF}" type="slidenum">
              <a:rPr lang="en-US" smtClean="0"/>
              <a:pPr/>
              <a:t>13</a:t>
            </a:fld>
            <a:endParaRPr lang="en-US" dirty="0"/>
          </a:p>
        </p:txBody>
      </p:sp>
    </p:spTree>
    <p:extLst>
      <p:ext uri="{BB962C8B-B14F-4D97-AF65-F5344CB8AC3E}">
        <p14:creationId xmlns:p14="http://schemas.microsoft.com/office/powerpoint/2010/main" val="1530517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Geralin space the bullets  / resize the text as needed</a:t>
            </a:r>
            <a:endParaRPr lang="en-US" dirty="0"/>
          </a:p>
        </p:txBody>
      </p:sp>
      <p:sp>
        <p:nvSpPr>
          <p:cNvPr id="4" name="Slide Number Placeholder 3"/>
          <p:cNvSpPr>
            <a:spLocks noGrp="1"/>
          </p:cNvSpPr>
          <p:nvPr>
            <p:ph type="sldNum" sz="quarter" idx="10"/>
          </p:nvPr>
        </p:nvSpPr>
        <p:spPr/>
        <p:txBody>
          <a:bodyPr/>
          <a:lstStyle/>
          <a:p>
            <a:fld id="{ED4160DF-CCB0-4995-9646-A5676C0CBBEF}" type="slidenum">
              <a:rPr lang="en-US" smtClean="0"/>
              <a:pPr/>
              <a:t>14</a:t>
            </a:fld>
            <a:endParaRPr lang="en-US" dirty="0"/>
          </a:p>
        </p:txBody>
      </p:sp>
    </p:spTree>
    <p:extLst>
      <p:ext uri="{BB962C8B-B14F-4D97-AF65-F5344CB8AC3E}">
        <p14:creationId xmlns:p14="http://schemas.microsoft.com/office/powerpoint/2010/main" val="3192505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Resize text / vary the bullets for indented</a:t>
            </a:r>
            <a:r>
              <a:rPr lang="en-US" baseline="0" dirty="0" smtClean="0"/>
              <a:t> text</a:t>
            </a:r>
            <a:endParaRPr lang="en-US" dirty="0"/>
          </a:p>
        </p:txBody>
      </p:sp>
      <p:sp>
        <p:nvSpPr>
          <p:cNvPr id="4" name="Slide Number Placeholder 3"/>
          <p:cNvSpPr>
            <a:spLocks noGrp="1"/>
          </p:cNvSpPr>
          <p:nvPr>
            <p:ph type="sldNum" sz="quarter" idx="10"/>
          </p:nvPr>
        </p:nvSpPr>
        <p:spPr/>
        <p:txBody>
          <a:bodyPr/>
          <a:lstStyle/>
          <a:p>
            <a:fld id="{ED4160DF-CCB0-4995-9646-A5676C0CBBEF}" type="slidenum">
              <a:rPr lang="en-US" smtClean="0"/>
              <a:pPr/>
              <a:t>16</a:t>
            </a:fld>
            <a:endParaRPr lang="en-US" dirty="0"/>
          </a:p>
        </p:txBody>
      </p:sp>
    </p:spTree>
    <p:extLst>
      <p:ext uri="{BB962C8B-B14F-4D97-AF65-F5344CB8AC3E}">
        <p14:creationId xmlns:p14="http://schemas.microsoft.com/office/powerpoint/2010/main" val="2451917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157">
              <a:defRPr/>
            </a:pPr>
            <a:r>
              <a:rPr lang="en-US" dirty="0" smtClean="0"/>
              <a:t>Resize text / vary the bullets for indented</a:t>
            </a:r>
            <a:r>
              <a:rPr lang="en-US" baseline="0" dirty="0" smtClean="0"/>
              <a:t> text</a:t>
            </a:r>
            <a:endParaRPr lang="en-US" dirty="0" smtClean="0"/>
          </a:p>
          <a:p>
            <a:endParaRPr lang="en-US" dirty="0"/>
          </a:p>
        </p:txBody>
      </p:sp>
      <p:sp>
        <p:nvSpPr>
          <p:cNvPr id="4" name="Slide Number Placeholder 3"/>
          <p:cNvSpPr>
            <a:spLocks noGrp="1"/>
          </p:cNvSpPr>
          <p:nvPr>
            <p:ph type="sldNum" sz="quarter" idx="10"/>
          </p:nvPr>
        </p:nvSpPr>
        <p:spPr/>
        <p:txBody>
          <a:bodyPr/>
          <a:lstStyle/>
          <a:p>
            <a:fld id="{ED4160DF-CCB0-4995-9646-A5676C0CBBEF}" type="slidenum">
              <a:rPr lang="en-US" smtClean="0"/>
              <a:pPr/>
              <a:t>17</a:t>
            </a:fld>
            <a:endParaRPr lang="en-US" dirty="0"/>
          </a:p>
        </p:txBody>
      </p:sp>
    </p:spTree>
    <p:extLst>
      <p:ext uri="{BB962C8B-B14F-4D97-AF65-F5344CB8AC3E}">
        <p14:creationId xmlns:p14="http://schemas.microsoft.com/office/powerpoint/2010/main" val="681684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ounded Rectangle 8"/>
          <p:cNvSpPr/>
          <p:nvPr userDrawn="1"/>
        </p:nvSpPr>
        <p:spPr>
          <a:xfrm>
            <a:off x="304800" y="228600"/>
            <a:ext cx="8610600" cy="63492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pic>
        <p:nvPicPr>
          <p:cNvPr id="15" name="Picture 2" descr="http://www.finerminds.com/wp-content/blogs.dir/33/files/2012/09/shutterstock_77889043.jpg"/>
          <p:cNvPicPr>
            <a:picLocks noChangeAspect="1" noChangeArrowheads="1"/>
          </p:cNvPicPr>
          <p:nvPr userDrawn="1"/>
        </p:nvPicPr>
        <p:blipFill>
          <a:blip r:embed="rId2" cstate="print">
            <a:lum bright="40000"/>
          </a:blip>
          <a:srcRect r="23077"/>
          <a:stretch>
            <a:fillRect/>
          </a:stretch>
        </p:blipFill>
        <p:spPr bwMode="auto">
          <a:xfrm>
            <a:off x="304800" y="609600"/>
            <a:ext cx="3253153" cy="2819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7286" name="Picture 6" descr="CSMFO 2012 Annual Conference Logo"/>
          <p:cNvPicPr>
            <a:picLocks noChangeAspect="1" noChangeArrowheads="1"/>
          </p:cNvPicPr>
          <p:nvPr userDrawn="1"/>
        </p:nvPicPr>
        <p:blipFill>
          <a:blip r:embed="rId3" cstate="print">
            <a:duotone>
              <a:prstClr val="black"/>
              <a:schemeClr val="accent4">
                <a:tint val="45000"/>
                <a:satMod val="400000"/>
              </a:schemeClr>
            </a:duotone>
          </a:blip>
          <a:srcRect/>
          <a:stretch>
            <a:fillRect/>
          </a:stretch>
        </p:blipFill>
        <p:spPr bwMode="auto">
          <a:xfrm>
            <a:off x="8144854" y="5715000"/>
            <a:ext cx="694346" cy="742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25" name="Straight Connector 24"/>
          <p:cNvCxnSpPr/>
          <p:nvPr userDrawn="1"/>
        </p:nvCxnSpPr>
        <p:spPr>
          <a:xfrm flipV="1">
            <a:off x="457200" y="6164263"/>
            <a:ext cx="7620000" cy="7937"/>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flipV="1">
            <a:off x="457200" y="6392863"/>
            <a:ext cx="7620000" cy="7937"/>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27" name="TextBox 26"/>
          <p:cNvSpPr txBox="1"/>
          <p:nvPr userDrawn="1"/>
        </p:nvSpPr>
        <p:spPr>
          <a:xfrm>
            <a:off x="381000" y="4038600"/>
            <a:ext cx="8382000" cy="1754326"/>
          </a:xfrm>
          <a:prstGeom prst="rect">
            <a:avLst/>
          </a:prstGeom>
          <a:noFill/>
        </p:spPr>
        <p:txBody>
          <a:bodyPr wrap="square" rtlCol="0">
            <a:spAutoFit/>
          </a:bodyPr>
          <a:lstStyle/>
          <a:p>
            <a:pPr algn="ctr"/>
            <a:r>
              <a:rPr lang="en-US" b="1" dirty="0" smtClean="0">
                <a:solidFill>
                  <a:schemeClr val="tx1">
                    <a:lumMod val="75000"/>
                    <a:lumOff val="25000"/>
                  </a:schemeClr>
                </a:solidFill>
              </a:rPr>
              <a:t>Speakers:</a:t>
            </a:r>
          </a:p>
          <a:p>
            <a:pPr algn="ctr"/>
            <a:r>
              <a:rPr lang="en-US" dirty="0" smtClean="0">
                <a:solidFill>
                  <a:schemeClr val="tx1">
                    <a:lumMod val="75000"/>
                    <a:lumOff val="25000"/>
                  </a:schemeClr>
                </a:solidFill>
              </a:rPr>
              <a:t>Greg Clumpner, NBS</a:t>
            </a:r>
          </a:p>
          <a:p>
            <a:pPr algn="ctr"/>
            <a:r>
              <a:rPr lang="en-US" dirty="0" smtClean="0">
                <a:solidFill>
                  <a:schemeClr val="tx1">
                    <a:lumMod val="75000"/>
                    <a:lumOff val="25000"/>
                  </a:schemeClr>
                </a:solidFill>
              </a:rPr>
              <a:t>Michael Colantuono, Colantuono &amp; Levin</a:t>
            </a:r>
          </a:p>
          <a:p>
            <a:pPr algn="ctr"/>
            <a:r>
              <a:rPr lang="en-US" dirty="0" smtClean="0">
                <a:solidFill>
                  <a:schemeClr val="tx1">
                    <a:lumMod val="75000"/>
                    <a:lumOff val="25000"/>
                  </a:schemeClr>
                </a:solidFill>
              </a:rPr>
              <a:t>Doug Jensen, </a:t>
            </a:r>
            <a:r>
              <a:rPr lang="en-US" dirty="0" err="1" smtClean="0">
                <a:solidFill>
                  <a:schemeClr val="tx1">
                    <a:lumMod val="75000"/>
                    <a:lumOff val="25000"/>
                  </a:schemeClr>
                </a:solidFill>
              </a:rPr>
              <a:t>MuniServices</a:t>
            </a:r>
            <a:endParaRPr lang="en-US" dirty="0" smtClean="0">
              <a:solidFill>
                <a:schemeClr val="tx1">
                  <a:lumMod val="75000"/>
                  <a:lumOff val="25000"/>
                </a:schemeClr>
              </a:solidFill>
            </a:endParaRPr>
          </a:p>
          <a:p>
            <a:pPr algn="ctr"/>
            <a:r>
              <a:rPr lang="en-US" dirty="0" smtClean="0">
                <a:solidFill>
                  <a:schemeClr val="tx1">
                    <a:lumMod val="75000"/>
                    <a:lumOff val="25000"/>
                  </a:schemeClr>
                </a:solidFill>
              </a:rPr>
              <a:t>Nicole</a:t>
            </a:r>
            <a:r>
              <a:rPr lang="en-US" baseline="0" dirty="0" smtClean="0">
                <a:solidFill>
                  <a:schemeClr val="tx1">
                    <a:lumMod val="75000"/>
                    <a:lumOff val="25000"/>
                  </a:schemeClr>
                </a:solidFill>
              </a:rPr>
              <a:t> Kissam, NBS</a:t>
            </a:r>
          </a:p>
          <a:p>
            <a:pPr algn="ctr"/>
            <a:r>
              <a:rPr lang="en-US" dirty="0" smtClean="0">
                <a:solidFill>
                  <a:schemeClr val="tx1">
                    <a:lumMod val="75000"/>
                    <a:lumOff val="25000"/>
                  </a:schemeClr>
                </a:solidFill>
              </a:rPr>
              <a:t>Tim Seufert,</a:t>
            </a:r>
            <a:r>
              <a:rPr lang="en-US" baseline="0" dirty="0" smtClean="0">
                <a:solidFill>
                  <a:schemeClr val="tx1">
                    <a:lumMod val="75000"/>
                    <a:lumOff val="25000"/>
                  </a:schemeClr>
                </a:solidFill>
              </a:rPr>
              <a:t> NBS</a:t>
            </a:r>
            <a:endParaRPr lang="en-US" dirty="0">
              <a:solidFill>
                <a:schemeClr val="tx1">
                  <a:lumMod val="75000"/>
                  <a:lumOff val="25000"/>
                </a:schemeClr>
              </a:solidFill>
            </a:endParaRPr>
          </a:p>
        </p:txBody>
      </p:sp>
      <p:pic>
        <p:nvPicPr>
          <p:cNvPr id="10" name="Picture 9" descr="title.jpg"/>
          <p:cNvPicPr>
            <a:picLocks noChangeAspect="1"/>
          </p:cNvPicPr>
          <p:nvPr userDrawn="1"/>
        </p:nvPicPr>
        <p:blipFill>
          <a:blip r:embed="rId4" cstate="print"/>
          <a:stretch>
            <a:fillRect/>
          </a:stretch>
        </p:blipFill>
        <p:spPr>
          <a:xfrm>
            <a:off x="3124200" y="533400"/>
            <a:ext cx="5677368" cy="2895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768601C7-F708-442F-A741-5FCB0679C88D}" type="datetimeFigureOut">
              <a:rPr lang="en-US" smtClean="0"/>
              <a:pPr/>
              <a:t>2/21/2013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71E4AEE1-02B9-4255-BB52-ADC66872543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68601C7-F708-442F-A741-5FCB0679C88D}" type="datetimeFigureOut">
              <a:rPr lang="en-US" smtClean="0"/>
              <a:pPr/>
              <a:t>2/21/2013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1E4AEE1-02B9-4255-BB52-ADC66872543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68601C7-F708-442F-A741-5FCB0679C88D}" type="datetimeFigureOut">
              <a:rPr lang="en-US" smtClean="0"/>
              <a:pPr/>
              <a:t>2/21/2013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1E4AEE1-02B9-4255-BB52-ADC66872543B}"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68601C7-F708-442F-A741-5FCB0679C88D}" type="datetimeFigureOut">
              <a:rPr lang="en-US" smtClean="0"/>
              <a:pPr/>
              <a:t>2/21/2013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1E4AEE1-02B9-4255-BB52-ADC66872543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68601C7-F708-442F-A741-5FCB0679C88D}" type="datetimeFigureOut">
              <a:rPr lang="en-US" smtClean="0"/>
              <a:pPr/>
              <a:t>2/21/2013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1E4AEE1-02B9-4255-BB52-ADC66872543B}"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p:txBody>
          <a:bodyPr/>
          <a:lstStyle>
            <a:lvl1pPr>
              <a:defRPr/>
            </a:lvl1pPr>
          </a:lstStyle>
          <a:p>
            <a:pPr>
              <a:defRPr/>
            </a:pPr>
            <a:fld id="{906F6013-1B5C-4CF7-871E-79EABEA15C6C}" type="datetime4">
              <a:rPr lang="en-US"/>
              <a:pPr>
                <a:defRPr/>
              </a:pPr>
              <a:t>February 21, 2013</a:t>
            </a:fld>
            <a:endParaRPr lang="en-US" dirty="0"/>
          </a:p>
        </p:txBody>
      </p:sp>
      <p:sp>
        <p:nvSpPr>
          <p:cNvPr id="5" name="Rectangle 12"/>
          <p:cNvSpPr>
            <a:spLocks noGrp="1" noChangeArrowheads="1"/>
          </p:cNvSpPr>
          <p:nvPr>
            <p:ph type="ftr" sz="quarter" idx="11"/>
          </p:nvPr>
        </p:nvSpPr>
        <p:spPr/>
        <p:txBody>
          <a:bodyPr/>
          <a:lstStyle>
            <a:lvl1pPr>
              <a:defRPr/>
            </a:lvl1pPr>
          </a:lstStyle>
          <a:p>
            <a:pPr>
              <a:defRPr/>
            </a:pPr>
            <a:r>
              <a:rPr lang="it-IT"/>
              <a:t>(c) 2012 Colantuono &amp; Levin, PC</a:t>
            </a:r>
            <a:endParaRPr lang="en-US" dirty="0"/>
          </a:p>
        </p:txBody>
      </p:sp>
      <p:sp>
        <p:nvSpPr>
          <p:cNvPr id="6" name="Rectangle 13"/>
          <p:cNvSpPr>
            <a:spLocks noGrp="1" noChangeArrowheads="1"/>
          </p:cNvSpPr>
          <p:nvPr>
            <p:ph type="sldNum" sz="quarter" idx="12"/>
          </p:nvPr>
        </p:nvSpPr>
        <p:spPr/>
        <p:txBody>
          <a:bodyPr/>
          <a:lstStyle>
            <a:lvl1pPr>
              <a:defRPr/>
            </a:lvl1pPr>
          </a:lstStyle>
          <a:p>
            <a:pPr>
              <a:defRPr/>
            </a:pPr>
            <a:fld id="{F4EB921E-0AAB-4689-A9A2-B101D90362BF}"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4" name="Rounded Rectangle 23"/>
          <p:cNvSpPr/>
          <p:nvPr userDrawn="1"/>
        </p:nvSpPr>
        <p:spPr>
          <a:xfrm>
            <a:off x="228600" y="990600"/>
            <a:ext cx="8610600" cy="5181600"/>
          </a:xfrm>
          <a:prstGeom prst="roundRect">
            <a:avLst>
              <a:gd name="adj" fmla="val 0"/>
            </a:avLst>
          </a:prstGeom>
          <a:solidFill>
            <a:srgbClr val="F2F2F2">
              <a:alpha val="74902"/>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lumMod val="95000"/>
                  </a:schemeClr>
                </a:solidFill>
              </a:ln>
            </a:endParaRPr>
          </a:p>
        </p:txBody>
      </p:sp>
      <p:sp>
        <p:nvSpPr>
          <p:cNvPr id="25" name="Rounded Rectangle 24"/>
          <p:cNvSpPr/>
          <p:nvPr userDrawn="1"/>
        </p:nvSpPr>
        <p:spPr>
          <a:xfrm>
            <a:off x="228600" y="228600"/>
            <a:ext cx="8610600" cy="6248400"/>
          </a:xfrm>
          <a:prstGeom prst="roundRect">
            <a:avLst>
              <a:gd name="adj" fmla="val 2006"/>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6350">
                <a:solidFill>
                  <a:schemeClr val="bg1">
                    <a:lumMod val="95000"/>
                  </a:schemeClr>
                </a:solidFill>
              </a:ln>
            </a:endParaRPr>
          </a:p>
        </p:txBody>
      </p:sp>
      <p:sp>
        <p:nvSpPr>
          <p:cNvPr id="13" name="Rectangle 12"/>
          <p:cNvSpPr/>
          <p:nvPr userDrawn="1"/>
        </p:nvSpPr>
        <p:spPr>
          <a:xfrm>
            <a:off x="0" y="0"/>
            <a:ext cx="152400" cy="6858000"/>
          </a:xfrm>
          <a:prstGeom prst="rect">
            <a:avLst/>
          </a:prstGeom>
          <a:solidFill>
            <a:srgbClr val="8DC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8915400" y="0"/>
            <a:ext cx="228600" cy="6858000"/>
          </a:xfrm>
          <a:prstGeom prst="rect">
            <a:avLst/>
          </a:prstGeom>
          <a:solidFill>
            <a:srgbClr val="1C3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ounded Rectangle 26"/>
          <p:cNvSpPr/>
          <p:nvPr userDrawn="1"/>
        </p:nvSpPr>
        <p:spPr>
          <a:xfrm>
            <a:off x="76200" y="6096000"/>
            <a:ext cx="1905000" cy="609600"/>
          </a:xfrm>
          <a:prstGeom prst="roundRect">
            <a:avLst>
              <a:gd name="adj" fmla="val 25000"/>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6350">
                <a:solidFill>
                  <a:schemeClr val="bg1">
                    <a:lumMod val="95000"/>
                  </a:schemeClr>
                </a:solidFill>
              </a:ln>
            </a:endParaRPr>
          </a:p>
        </p:txBody>
      </p:sp>
      <p:pic>
        <p:nvPicPr>
          <p:cNvPr id="11" name="Picture 10" descr="logo.jpg"/>
          <p:cNvPicPr>
            <a:picLocks noChangeAspect="1"/>
          </p:cNvPicPr>
          <p:nvPr userDrawn="1"/>
        </p:nvPicPr>
        <p:blipFill>
          <a:blip r:embed="rId2" cstate="print">
            <a:clrChange>
              <a:clrFrom>
                <a:srgbClr val="FFFFFF"/>
              </a:clrFrom>
              <a:clrTo>
                <a:srgbClr val="FFFFFF">
                  <a:alpha val="0"/>
                </a:srgbClr>
              </a:clrTo>
            </a:clrChange>
          </a:blip>
          <a:stretch>
            <a:fillRect/>
          </a:stretch>
        </p:blipFill>
        <p:spPr>
          <a:xfrm>
            <a:off x="228600" y="6172200"/>
            <a:ext cx="1371600" cy="535940"/>
          </a:xfrm>
          <a:prstGeom prst="rect">
            <a:avLst/>
          </a:prstGeom>
        </p:spPr>
      </p:pic>
      <p:sp>
        <p:nvSpPr>
          <p:cNvPr id="14" name="TextBox 13"/>
          <p:cNvSpPr txBox="1"/>
          <p:nvPr userDrawn="1"/>
        </p:nvSpPr>
        <p:spPr>
          <a:xfrm>
            <a:off x="8305800" y="6172200"/>
            <a:ext cx="457200" cy="338554"/>
          </a:xfrm>
          <a:prstGeom prst="rect">
            <a:avLst/>
          </a:prstGeom>
          <a:noFill/>
        </p:spPr>
        <p:txBody>
          <a:bodyPr wrap="square" rtlCol="0">
            <a:spAutoFit/>
          </a:bodyPr>
          <a:lstStyle/>
          <a:p>
            <a:fld id="{BD4F1EAD-C3E1-4D5E-994A-BC1DC9A8688B}" type="slidenum">
              <a:rPr lang="en-US" sz="1600" b="0" smtClean="0">
                <a:solidFill>
                  <a:schemeClr val="tx1">
                    <a:lumMod val="75000"/>
                    <a:lumOff val="25000"/>
                  </a:schemeClr>
                </a:solidFill>
                <a:latin typeface="Arial" pitchFamily="34" charset="0"/>
                <a:cs typeface="Arial" pitchFamily="34" charset="0"/>
              </a:rPr>
              <a:pPr/>
              <a:t>‹#›</a:t>
            </a:fld>
            <a:endParaRPr lang="en-US" sz="1600" b="0" dirty="0">
              <a:solidFill>
                <a:schemeClr val="tx1">
                  <a:lumMod val="75000"/>
                  <a:lumOff val="25000"/>
                </a:schemeClr>
              </a:solidFill>
              <a:latin typeface="Arial" pitchFamily="34" charset="0"/>
              <a:cs typeface="Arial" pitchFamily="34" charset="0"/>
            </a:endParaRPr>
          </a:p>
        </p:txBody>
      </p:sp>
      <p:sp>
        <p:nvSpPr>
          <p:cNvPr id="10" name="TextBox 9"/>
          <p:cNvSpPr txBox="1"/>
          <p:nvPr userDrawn="1"/>
        </p:nvSpPr>
        <p:spPr>
          <a:xfrm>
            <a:off x="2057400" y="6172200"/>
            <a:ext cx="5715000" cy="338554"/>
          </a:xfrm>
          <a:prstGeom prst="rect">
            <a:avLst/>
          </a:prstGeom>
          <a:noFill/>
        </p:spPr>
        <p:txBody>
          <a:bodyPr wrap="square" rtlCol="0">
            <a:spAutoFit/>
          </a:bodyPr>
          <a:lstStyle/>
          <a:p>
            <a:r>
              <a:rPr lang="en-US" sz="1600" b="1" dirty="0" smtClean="0">
                <a:solidFill>
                  <a:schemeClr val="tx1">
                    <a:lumMod val="75000"/>
                    <a:lumOff val="25000"/>
                  </a:schemeClr>
                </a:solidFill>
                <a:latin typeface="Arial" pitchFamily="34" charset="0"/>
                <a:cs typeface="Arial" pitchFamily="34" charset="0"/>
              </a:rPr>
              <a:t>CSMFO / CMTA:</a:t>
            </a:r>
            <a:r>
              <a:rPr lang="en-US" sz="1600" b="1" baseline="0" dirty="0" smtClean="0">
                <a:solidFill>
                  <a:schemeClr val="tx1">
                    <a:lumMod val="75000"/>
                    <a:lumOff val="25000"/>
                  </a:schemeClr>
                </a:solidFill>
                <a:latin typeface="Arial" pitchFamily="34" charset="0"/>
                <a:cs typeface="Arial" pitchFamily="34" charset="0"/>
              </a:rPr>
              <a:t> August 23, 2012</a:t>
            </a:r>
            <a:endParaRPr lang="en-US" sz="1600" b="1" dirty="0">
              <a:solidFill>
                <a:schemeClr val="tx1">
                  <a:lumMod val="75000"/>
                  <a:lumOff val="2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userDrawn="1"/>
        </p:nvSpPr>
        <p:spPr>
          <a:xfrm>
            <a:off x="304800" y="304800"/>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685800" y="1447800"/>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dirty="0" smtClean="0"/>
              <a:t>Click to edit Master title style</a:t>
            </a:r>
            <a:endParaRPr kumimoji="0" lang="en-US" dirty="0"/>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smtClean="0"/>
              <a:t>Click to edit Master subtitle style</a:t>
            </a:r>
            <a:endParaRPr kumimoji="0" lang="en-US" dirty="0"/>
          </a:p>
        </p:txBody>
      </p:sp>
      <p:pic>
        <p:nvPicPr>
          <p:cNvPr id="9" name="Picture 2" descr="http://www.finerminds.com/wp-content/blogs.dir/33/files/2012/09/shutterstock_77889043.jpg"/>
          <p:cNvPicPr>
            <a:picLocks noChangeAspect="1" noChangeArrowheads="1"/>
          </p:cNvPicPr>
          <p:nvPr userDrawn="1"/>
        </p:nvPicPr>
        <p:blipFill>
          <a:blip r:embed="rId2" cstate="print">
            <a:lum bright="40000"/>
          </a:blip>
          <a:srcRect/>
          <a:stretch>
            <a:fillRect/>
          </a:stretch>
        </p:blipFill>
        <p:spPr bwMode="auto">
          <a:xfrm>
            <a:off x="381000" y="3657600"/>
            <a:ext cx="4191000" cy="2794000"/>
          </a:xfrm>
          <a:prstGeom prst="rect">
            <a:avLst/>
          </a:prstGeom>
          <a:noFill/>
        </p:spPr>
      </p:pic>
      <p:sp>
        <p:nvSpPr>
          <p:cNvPr id="12" name="Footer Placeholder 4"/>
          <p:cNvSpPr txBox="1">
            <a:spLocks/>
          </p:cNvSpPr>
          <p:nvPr userDrawn="1"/>
        </p:nvSpPr>
        <p:spPr>
          <a:xfrm>
            <a:off x="2819400" y="6172200"/>
            <a:ext cx="5334000" cy="457200"/>
          </a:xfrm>
          <a:prstGeom prst="rect">
            <a:avLst/>
          </a:prstGeom>
        </p:spPr>
        <p:txBody>
          <a:bodyPr/>
          <a:lstStyle>
            <a:extLs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REVENUE REMEDIES  |  2013 </a:t>
            </a:r>
            <a:r>
              <a:rPr kumimoji="0" lang="en-US" sz="1200" b="0"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CSMFO</a:t>
            </a:r>
            <a:r>
              <a:rPr kumimoji="0" lang="en-US" sz="1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Pre-conference Training</a:t>
            </a:r>
          </a:p>
        </p:txBody>
      </p:sp>
      <p:pic>
        <p:nvPicPr>
          <p:cNvPr id="13" name="Picture 6" descr="CSMFO 2012 Annual Conference Logo"/>
          <p:cNvPicPr>
            <a:picLocks noChangeAspect="1" noChangeArrowheads="1"/>
          </p:cNvPicPr>
          <p:nvPr userDrawn="1"/>
        </p:nvPicPr>
        <p:blipFill>
          <a:blip r:embed="rId3" cstate="print">
            <a:duotone>
              <a:schemeClr val="accent4">
                <a:shade val="45000"/>
                <a:satMod val="135000"/>
              </a:schemeClr>
              <a:prstClr val="white"/>
            </a:duotone>
          </a:blip>
          <a:srcRect/>
          <a:stretch>
            <a:fillRect/>
          </a:stretch>
        </p:blipFill>
        <p:spPr bwMode="auto">
          <a:xfrm>
            <a:off x="8144854" y="5796534"/>
            <a:ext cx="618146" cy="6614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14" name="Straight Connector 13"/>
          <p:cNvCxnSpPr/>
          <p:nvPr userDrawn="1"/>
        </p:nvCxnSpPr>
        <p:spPr>
          <a:xfrm flipV="1">
            <a:off x="457200" y="6164263"/>
            <a:ext cx="7620000" cy="7937"/>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457200" y="6392863"/>
            <a:ext cx="7620000" cy="7937"/>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15" name="Rounded Rectangle 14"/>
          <p:cNvSpPr/>
          <p:nvPr userDrawn="1"/>
        </p:nvSpPr>
        <p:spPr>
          <a:xfrm>
            <a:off x="304800" y="304800"/>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685800" y="1447800"/>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dirty="0" smtClean="0"/>
              <a:t>Click to edit Master title style</a:t>
            </a:r>
            <a:endParaRPr kumimoji="0" lang="en-US" dirty="0"/>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smtClean="0"/>
              <a:t>Click to edit Master subtitle style</a:t>
            </a:r>
            <a:endParaRPr kumimoji="0" lang="en-US" dirty="0"/>
          </a:p>
        </p:txBody>
      </p:sp>
      <p:sp>
        <p:nvSpPr>
          <p:cNvPr id="12" name="Footer Placeholder 4"/>
          <p:cNvSpPr txBox="1">
            <a:spLocks/>
          </p:cNvSpPr>
          <p:nvPr userDrawn="1"/>
        </p:nvSpPr>
        <p:spPr>
          <a:xfrm>
            <a:off x="2819400" y="6172200"/>
            <a:ext cx="5334000" cy="457200"/>
          </a:xfrm>
          <a:prstGeom prst="rect">
            <a:avLst/>
          </a:prstGeom>
        </p:spPr>
        <p:txBody>
          <a:bodyPr/>
          <a:lstStyle>
            <a:extLs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REVENUE REMEDIES  |  2013 </a:t>
            </a:r>
            <a:r>
              <a:rPr kumimoji="0" lang="en-US" sz="1200" b="0"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CSMFO</a:t>
            </a:r>
            <a:r>
              <a:rPr kumimoji="0" lang="en-US" sz="1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Pre-conference Training</a:t>
            </a:r>
          </a:p>
        </p:txBody>
      </p:sp>
      <p:pic>
        <p:nvPicPr>
          <p:cNvPr id="13" name="Picture 6" descr="CSMFO 2012 Annual Conference Logo"/>
          <p:cNvPicPr>
            <a:picLocks noChangeAspect="1" noChangeArrowheads="1"/>
          </p:cNvPicPr>
          <p:nvPr userDrawn="1"/>
        </p:nvPicPr>
        <p:blipFill>
          <a:blip r:embed="rId2" cstate="print">
            <a:duotone>
              <a:schemeClr val="accent4">
                <a:shade val="45000"/>
                <a:satMod val="135000"/>
              </a:schemeClr>
              <a:prstClr val="white"/>
            </a:duotone>
          </a:blip>
          <a:srcRect/>
          <a:stretch>
            <a:fillRect/>
          </a:stretch>
        </p:blipFill>
        <p:spPr bwMode="auto">
          <a:xfrm>
            <a:off x="8144854" y="5796534"/>
            <a:ext cx="618146" cy="6614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14" name="Straight Connector 13"/>
          <p:cNvCxnSpPr/>
          <p:nvPr userDrawn="1"/>
        </p:nvCxnSpPr>
        <p:spPr>
          <a:xfrm flipV="1">
            <a:off x="457200" y="6164263"/>
            <a:ext cx="7620000" cy="7937"/>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457200" y="6392863"/>
            <a:ext cx="7620000" cy="7937"/>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pic>
        <p:nvPicPr>
          <p:cNvPr id="115714" name="Picture 2" descr="http://3.bp.blogspot.com/-1IwRf2eIXmg/TlTxpGUtn6I/AAAAAAAAB1w/3lTjw6_SEqI/s1600/Spa-Massages-for-health.jpg"/>
          <p:cNvPicPr>
            <a:picLocks noChangeAspect="1" noChangeArrowheads="1"/>
          </p:cNvPicPr>
          <p:nvPr userDrawn="1"/>
        </p:nvPicPr>
        <p:blipFill>
          <a:blip r:embed="rId3" cstate="print">
            <a:lum bright="20000"/>
          </a:blip>
          <a:srcRect/>
          <a:stretch>
            <a:fillRect/>
          </a:stretch>
        </p:blipFill>
        <p:spPr bwMode="auto">
          <a:xfrm>
            <a:off x="457199" y="3962400"/>
            <a:ext cx="3338207" cy="2209800"/>
          </a:xfrm>
          <a:prstGeom prst="rect">
            <a:avLst/>
          </a:prstGeom>
          <a:noFill/>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15" name="Rounded Rectangle 14"/>
          <p:cNvSpPr/>
          <p:nvPr userDrawn="1"/>
        </p:nvSpPr>
        <p:spPr>
          <a:xfrm>
            <a:off x="304800" y="304800"/>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685800" y="1447800"/>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dirty="0" smtClean="0"/>
              <a:t>Click to edit Master title style</a:t>
            </a:r>
            <a:endParaRPr kumimoji="0" lang="en-US" dirty="0"/>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smtClean="0"/>
              <a:t>Click to edit Master subtitle style</a:t>
            </a:r>
            <a:endParaRPr kumimoji="0" lang="en-US" dirty="0"/>
          </a:p>
        </p:txBody>
      </p:sp>
      <p:sp>
        <p:nvSpPr>
          <p:cNvPr id="12" name="Footer Placeholder 4"/>
          <p:cNvSpPr txBox="1">
            <a:spLocks/>
          </p:cNvSpPr>
          <p:nvPr userDrawn="1"/>
        </p:nvSpPr>
        <p:spPr>
          <a:xfrm>
            <a:off x="2819400" y="6172200"/>
            <a:ext cx="5334000" cy="457200"/>
          </a:xfrm>
          <a:prstGeom prst="rect">
            <a:avLst/>
          </a:prstGeom>
        </p:spPr>
        <p:txBody>
          <a:bodyPr/>
          <a:lstStyle>
            <a:extLs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REVENUE REMEDIES  |  2013 </a:t>
            </a:r>
            <a:r>
              <a:rPr kumimoji="0" lang="en-US" sz="1200" b="0"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CSMFO</a:t>
            </a:r>
            <a:r>
              <a:rPr kumimoji="0" lang="en-US" sz="1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Pre-conference Training</a:t>
            </a:r>
          </a:p>
        </p:txBody>
      </p:sp>
      <p:pic>
        <p:nvPicPr>
          <p:cNvPr id="13" name="Picture 6" descr="CSMFO 2012 Annual Conference Logo"/>
          <p:cNvPicPr>
            <a:picLocks noChangeAspect="1" noChangeArrowheads="1"/>
          </p:cNvPicPr>
          <p:nvPr userDrawn="1"/>
        </p:nvPicPr>
        <p:blipFill>
          <a:blip r:embed="rId2" cstate="print">
            <a:duotone>
              <a:schemeClr val="accent4">
                <a:shade val="45000"/>
                <a:satMod val="135000"/>
              </a:schemeClr>
              <a:prstClr val="white"/>
            </a:duotone>
          </a:blip>
          <a:srcRect/>
          <a:stretch>
            <a:fillRect/>
          </a:stretch>
        </p:blipFill>
        <p:spPr bwMode="auto">
          <a:xfrm>
            <a:off x="8144854" y="5796534"/>
            <a:ext cx="618146" cy="6614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14" name="Straight Connector 13"/>
          <p:cNvCxnSpPr/>
          <p:nvPr userDrawn="1"/>
        </p:nvCxnSpPr>
        <p:spPr>
          <a:xfrm flipV="1">
            <a:off x="457200" y="6164263"/>
            <a:ext cx="7620000" cy="7937"/>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457200" y="6392863"/>
            <a:ext cx="7620000" cy="7937"/>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pic>
        <p:nvPicPr>
          <p:cNvPr id="115716" name="Picture 4" descr="http://www.prostate.net/wp-content/uploads/2013/01/296957_111019133436_man-eating-apple-or-donut.jpg"/>
          <p:cNvPicPr>
            <a:picLocks noChangeAspect="1" noChangeArrowheads="1"/>
          </p:cNvPicPr>
          <p:nvPr userDrawn="1"/>
        </p:nvPicPr>
        <p:blipFill>
          <a:blip r:embed="rId3" cstate="print">
            <a:lum bright="20000"/>
          </a:blip>
          <a:srcRect/>
          <a:stretch>
            <a:fillRect/>
          </a:stretch>
        </p:blipFill>
        <p:spPr bwMode="auto">
          <a:xfrm>
            <a:off x="381000" y="4114800"/>
            <a:ext cx="3048000" cy="2034397"/>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4_Title Slide">
    <p:spTree>
      <p:nvGrpSpPr>
        <p:cNvPr id="1" name=""/>
        <p:cNvGrpSpPr/>
        <p:nvPr/>
      </p:nvGrpSpPr>
      <p:grpSpPr>
        <a:xfrm>
          <a:off x="0" y="0"/>
          <a:ext cx="0" cy="0"/>
          <a:chOff x="0" y="0"/>
          <a:chExt cx="0" cy="0"/>
        </a:xfrm>
      </p:grpSpPr>
      <p:sp>
        <p:nvSpPr>
          <p:cNvPr id="15" name="Rounded Rectangle 14"/>
          <p:cNvSpPr/>
          <p:nvPr userDrawn="1"/>
        </p:nvSpPr>
        <p:spPr>
          <a:xfrm>
            <a:off x="304800" y="304800"/>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685800" y="1447800"/>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dirty="0" smtClean="0"/>
              <a:t>Click to edit Master title style</a:t>
            </a:r>
            <a:endParaRPr kumimoji="0" lang="en-US" dirty="0"/>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smtClean="0"/>
              <a:t>Click to edit Master subtitle style</a:t>
            </a:r>
            <a:endParaRPr kumimoji="0" lang="en-US" dirty="0"/>
          </a:p>
        </p:txBody>
      </p:sp>
      <p:sp>
        <p:nvSpPr>
          <p:cNvPr id="12" name="Footer Placeholder 4"/>
          <p:cNvSpPr txBox="1">
            <a:spLocks/>
          </p:cNvSpPr>
          <p:nvPr userDrawn="1"/>
        </p:nvSpPr>
        <p:spPr>
          <a:xfrm>
            <a:off x="2819400" y="6172200"/>
            <a:ext cx="5334000" cy="457200"/>
          </a:xfrm>
          <a:prstGeom prst="rect">
            <a:avLst/>
          </a:prstGeom>
        </p:spPr>
        <p:txBody>
          <a:bodyPr/>
          <a:lstStyle>
            <a:extLs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REVENUE REMEDIES  |  2013 </a:t>
            </a:r>
            <a:r>
              <a:rPr kumimoji="0" lang="en-US" sz="1200" b="0"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CSMFO</a:t>
            </a:r>
            <a:r>
              <a:rPr kumimoji="0" lang="en-US" sz="1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Pre-conference Training</a:t>
            </a:r>
          </a:p>
        </p:txBody>
      </p:sp>
      <p:pic>
        <p:nvPicPr>
          <p:cNvPr id="13" name="Picture 6" descr="CSMFO 2012 Annual Conference Logo"/>
          <p:cNvPicPr>
            <a:picLocks noChangeAspect="1" noChangeArrowheads="1"/>
          </p:cNvPicPr>
          <p:nvPr userDrawn="1"/>
        </p:nvPicPr>
        <p:blipFill>
          <a:blip r:embed="rId2" cstate="print">
            <a:duotone>
              <a:schemeClr val="accent4">
                <a:shade val="45000"/>
                <a:satMod val="135000"/>
              </a:schemeClr>
              <a:prstClr val="white"/>
            </a:duotone>
          </a:blip>
          <a:srcRect/>
          <a:stretch>
            <a:fillRect/>
          </a:stretch>
        </p:blipFill>
        <p:spPr bwMode="auto">
          <a:xfrm>
            <a:off x="8144854" y="5796534"/>
            <a:ext cx="618146" cy="6614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14" name="Straight Connector 13"/>
          <p:cNvCxnSpPr/>
          <p:nvPr userDrawn="1"/>
        </p:nvCxnSpPr>
        <p:spPr>
          <a:xfrm flipV="1">
            <a:off x="457200" y="6164263"/>
            <a:ext cx="7620000" cy="7937"/>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457200" y="6392863"/>
            <a:ext cx="7620000" cy="7937"/>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pic>
        <p:nvPicPr>
          <p:cNvPr id="116738" name="Picture 2" descr="http://assets0.scripps.org/sparkle-assets/images/beach-run_600_x_375.jpg"/>
          <p:cNvPicPr>
            <a:picLocks noChangeAspect="1" noChangeArrowheads="1"/>
          </p:cNvPicPr>
          <p:nvPr userDrawn="1"/>
        </p:nvPicPr>
        <p:blipFill>
          <a:blip r:embed="rId3" cstate="print">
            <a:lum bright="10000"/>
          </a:blip>
          <a:srcRect l="44000" t="10666" r="13333"/>
          <a:stretch>
            <a:fillRect/>
          </a:stretch>
        </p:blipFill>
        <p:spPr bwMode="auto">
          <a:xfrm>
            <a:off x="609600" y="3617118"/>
            <a:ext cx="1905000" cy="24928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15" name="Rounded Rectangle 14"/>
          <p:cNvSpPr/>
          <p:nvPr userDrawn="1"/>
        </p:nvSpPr>
        <p:spPr>
          <a:xfrm>
            <a:off x="304800" y="304800"/>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pic>
        <p:nvPicPr>
          <p:cNvPr id="100354" name="Picture 2" descr="http://cloudnine.hillarymilesproductions.com/wp-content/uploads/2011/07/yoga-lotus-pose_1.jpg"/>
          <p:cNvPicPr>
            <a:picLocks noChangeAspect="1" noChangeArrowheads="1"/>
          </p:cNvPicPr>
          <p:nvPr userDrawn="1"/>
        </p:nvPicPr>
        <p:blipFill>
          <a:blip r:embed="rId2" cstate="print">
            <a:lum bright="20000"/>
          </a:blip>
          <a:srcRect/>
          <a:stretch>
            <a:fillRect/>
          </a:stretch>
        </p:blipFill>
        <p:spPr bwMode="auto">
          <a:xfrm>
            <a:off x="457200" y="3657600"/>
            <a:ext cx="2421991" cy="2771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685800" y="1447800"/>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dirty="0" smtClean="0"/>
              <a:t>Click to edit Master title style</a:t>
            </a:r>
            <a:endParaRPr kumimoji="0" lang="en-US" dirty="0"/>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smtClean="0"/>
              <a:t>Click to edit Master subtitle style</a:t>
            </a:r>
            <a:endParaRPr kumimoji="0" lang="en-US" dirty="0"/>
          </a:p>
        </p:txBody>
      </p:sp>
      <p:sp>
        <p:nvSpPr>
          <p:cNvPr id="12" name="Footer Placeholder 4"/>
          <p:cNvSpPr txBox="1">
            <a:spLocks/>
          </p:cNvSpPr>
          <p:nvPr userDrawn="1"/>
        </p:nvSpPr>
        <p:spPr>
          <a:xfrm>
            <a:off x="2819400" y="6172200"/>
            <a:ext cx="5334000" cy="457200"/>
          </a:xfrm>
          <a:prstGeom prst="rect">
            <a:avLst/>
          </a:prstGeom>
        </p:spPr>
        <p:txBody>
          <a:bodyPr/>
          <a:lstStyle>
            <a:extLs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REVENUE REMEDIES  |  2013 </a:t>
            </a:r>
            <a:r>
              <a:rPr kumimoji="0" lang="en-US" sz="1200" b="0"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CSMFO</a:t>
            </a:r>
            <a:r>
              <a:rPr kumimoji="0" lang="en-US" sz="1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Pre-conference Training</a:t>
            </a:r>
          </a:p>
        </p:txBody>
      </p:sp>
      <p:pic>
        <p:nvPicPr>
          <p:cNvPr id="13" name="Picture 6" descr="CSMFO 2012 Annual Conference Logo"/>
          <p:cNvPicPr>
            <a:picLocks noChangeAspect="1" noChangeArrowheads="1"/>
          </p:cNvPicPr>
          <p:nvPr userDrawn="1"/>
        </p:nvPicPr>
        <p:blipFill>
          <a:blip r:embed="rId3" cstate="print">
            <a:duotone>
              <a:schemeClr val="accent4">
                <a:shade val="45000"/>
                <a:satMod val="135000"/>
              </a:schemeClr>
              <a:prstClr val="white"/>
            </a:duotone>
          </a:blip>
          <a:srcRect/>
          <a:stretch>
            <a:fillRect/>
          </a:stretch>
        </p:blipFill>
        <p:spPr bwMode="auto">
          <a:xfrm>
            <a:off x="8144854" y="5796534"/>
            <a:ext cx="618146" cy="6614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14" name="Straight Connector 13"/>
          <p:cNvCxnSpPr/>
          <p:nvPr userDrawn="1"/>
        </p:nvCxnSpPr>
        <p:spPr>
          <a:xfrm flipV="1">
            <a:off x="457200" y="6164263"/>
            <a:ext cx="7620000" cy="7937"/>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457200" y="6392863"/>
            <a:ext cx="7620000" cy="7937"/>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6" descr="CSMFO 2012 Annual Conference Logo"/>
          <p:cNvPicPr>
            <a:picLocks noChangeAspect="1" noChangeArrowheads="1"/>
          </p:cNvPicPr>
          <p:nvPr userDrawn="1"/>
        </p:nvPicPr>
        <p:blipFill>
          <a:blip r:embed="rId2" cstate="print">
            <a:duotone>
              <a:schemeClr val="accent4">
                <a:shade val="45000"/>
                <a:satMod val="135000"/>
              </a:schemeClr>
              <a:prstClr val="white"/>
            </a:duotone>
          </a:blip>
          <a:srcRect/>
          <a:stretch>
            <a:fillRect/>
          </a:stretch>
        </p:blipFill>
        <p:spPr bwMode="auto">
          <a:xfrm>
            <a:off x="8144854" y="5796534"/>
            <a:ext cx="618146" cy="6614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9" name="Straight Connector 8"/>
          <p:cNvCxnSpPr/>
          <p:nvPr userDrawn="1"/>
        </p:nvCxnSpPr>
        <p:spPr>
          <a:xfrm flipV="1">
            <a:off x="457200" y="6164263"/>
            <a:ext cx="7620000" cy="7937"/>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457200" y="6392863"/>
            <a:ext cx="7620000" cy="7937"/>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457200" y="0"/>
            <a:ext cx="8183880" cy="1051560"/>
          </a:xfrm>
        </p:spPr>
        <p:txBody>
          <a:bodyPr anchor="b">
            <a:normAutofit/>
          </a:bodyPr>
          <a:lstStyle>
            <a:lvl1pPr>
              <a:defRPr sz="2800" b="1"/>
            </a:lvl1pPr>
            <a:extLst/>
          </a:lstStyle>
          <a:p>
            <a:r>
              <a:rPr kumimoji="0" lang="en-US" dirty="0" smtClean="0"/>
              <a:t>Click to edit Master title style</a:t>
            </a:r>
            <a:endParaRPr kumimoji="0" lang="en-US" dirty="0"/>
          </a:p>
        </p:txBody>
      </p:sp>
      <p:sp>
        <p:nvSpPr>
          <p:cNvPr id="12" name="Footer Placeholder 4"/>
          <p:cNvSpPr txBox="1">
            <a:spLocks/>
          </p:cNvSpPr>
          <p:nvPr userDrawn="1"/>
        </p:nvSpPr>
        <p:spPr>
          <a:xfrm>
            <a:off x="2667000" y="6172200"/>
            <a:ext cx="5486400" cy="228600"/>
          </a:xfrm>
          <a:prstGeom prst="rect">
            <a:avLst/>
          </a:prstGeom>
        </p:spPr>
        <p:txBody>
          <a:bodyPr/>
          <a:lstStyle>
            <a:extLs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REVENUE REMEDIES  |  2013 </a:t>
            </a:r>
            <a:r>
              <a:rPr kumimoji="0" lang="en-US" sz="1200" b="0"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CSMFO</a:t>
            </a:r>
            <a:r>
              <a:rPr kumimoji="0" lang="en-US" sz="1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Pre-conference Training</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dirty="0" smtClean="0"/>
              <a:t>Click to edit Master</a:t>
            </a:r>
            <a:endParaRPr kumimoji="0" lang="en-US" dirty="0"/>
          </a:p>
        </p:txBody>
      </p:sp>
      <p:sp>
        <p:nvSpPr>
          <p:cNvPr id="6" name="Content Placeholder 5"/>
          <p:cNvSpPr>
            <a:spLocks noGrp="1"/>
          </p:cNvSpPr>
          <p:nvPr>
            <p:ph sz="quarter" idx="4"/>
          </p:nvPr>
        </p:nvSpPr>
        <p:spPr>
          <a:xfrm>
            <a:off x="4652169" y="1447800"/>
            <a:ext cx="3931920" cy="3489960"/>
          </a:xfrm>
        </p:spPr>
        <p:txBody>
          <a:bodyPr anchor="t"/>
          <a:lstStyle>
            <a:lvl1pPr algn="l">
              <a:buNone/>
              <a:defRPr sz="2400"/>
            </a:lvl1pPr>
            <a:lvl2pPr algn="l">
              <a:defRPr sz="2000"/>
            </a:lvl2pPr>
            <a:lvl3pPr algn="l">
              <a:defRPr sz="1800"/>
            </a:lvl3pPr>
            <a:lvl4pPr algn="l">
              <a:defRPr sz="1600"/>
            </a:lvl4pPr>
            <a:lvl5pPr algn="l">
              <a:defRPr sz="1600"/>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0" name="Title 1"/>
          <p:cNvSpPr>
            <a:spLocks noGrp="1"/>
          </p:cNvSpPr>
          <p:nvPr>
            <p:ph type="title" hasCustomPrompt="1"/>
          </p:nvPr>
        </p:nvSpPr>
        <p:spPr>
          <a:xfrm>
            <a:off x="381000" y="381000"/>
            <a:ext cx="8183880" cy="1051560"/>
          </a:xfrm>
        </p:spPr>
        <p:txBody>
          <a:bodyPr/>
          <a:lstStyle>
            <a:lvl1pPr>
              <a:defRPr/>
            </a:lvl1pPr>
            <a:extLst/>
          </a:lstStyle>
          <a:p>
            <a:r>
              <a:rPr kumimoji="0" lang="en-US" dirty="0" smtClean="0"/>
              <a:t>Contact information</a:t>
            </a:r>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768601C7-F708-442F-A741-5FCB0679C88D}" type="datetimeFigureOut">
              <a:rPr lang="en-US" smtClean="0"/>
              <a:pPr/>
              <a:t>2/21/2013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71E4AEE1-02B9-4255-BB52-ADC66872543B}" type="slidenum">
              <a:rPr lang="en-US" smtClean="0"/>
              <a:pPr/>
              <a:t>‹#›</a:t>
            </a:fld>
            <a:endParaRPr lang="en-US"/>
          </a:p>
        </p:txBody>
      </p:sp>
      <p:sp>
        <p:nvSpPr>
          <p:cNvPr id="6" name="Footer Placeholder 4"/>
          <p:cNvSpPr txBox="1">
            <a:spLocks/>
          </p:cNvSpPr>
          <p:nvPr userDrawn="1"/>
        </p:nvSpPr>
        <p:spPr>
          <a:xfrm>
            <a:off x="2819400" y="6172200"/>
            <a:ext cx="5334000" cy="457200"/>
          </a:xfrm>
          <a:prstGeom prst="rect">
            <a:avLst/>
          </a:prstGeom>
        </p:spPr>
        <p:txBody>
          <a:bodyPr/>
          <a:lstStyle>
            <a:extLs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REVENUE REMEDIES  |  2013 </a:t>
            </a:r>
            <a:r>
              <a:rPr kumimoji="0" lang="en-US" sz="1200" b="0"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CSMFO</a:t>
            </a:r>
            <a:r>
              <a:rPr kumimoji="0" lang="en-US" sz="1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Pre-conference Training</a:t>
            </a:r>
          </a:p>
        </p:txBody>
      </p:sp>
      <p:pic>
        <p:nvPicPr>
          <p:cNvPr id="7" name="Picture 6" descr="CSMFO 2012 Annual Conference Logo"/>
          <p:cNvPicPr>
            <a:picLocks noChangeAspect="1" noChangeArrowheads="1"/>
          </p:cNvPicPr>
          <p:nvPr userDrawn="1"/>
        </p:nvPicPr>
        <p:blipFill>
          <a:blip r:embed="rId2" cstate="print">
            <a:duotone>
              <a:schemeClr val="accent4">
                <a:shade val="45000"/>
                <a:satMod val="135000"/>
              </a:schemeClr>
              <a:prstClr val="white"/>
            </a:duotone>
          </a:blip>
          <a:srcRect/>
          <a:stretch>
            <a:fillRect/>
          </a:stretch>
        </p:blipFill>
        <p:spPr bwMode="auto">
          <a:xfrm>
            <a:off x="8144854" y="5796534"/>
            <a:ext cx="618146" cy="6614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8" name="Straight Connector 7"/>
          <p:cNvCxnSpPr/>
          <p:nvPr userDrawn="1"/>
        </p:nvCxnSpPr>
        <p:spPr>
          <a:xfrm flipV="1">
            <a:off x="457200" y="6164263"/>
            <a:ext cx="7620000" cy="7937"/>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V="1">
            <a:off x="457200" y="6392863"/>
            <a:ext cx="7620000" cy="7937"/>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68601C7-F708-442F-A741-5FCB0679C88D}" type="datetimeFigureOut">
              <a:rPr lang="en-US" smtClean="0"/>
              <a:pPr/>
              <a:t>2/21/2013</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1E4AEE1-02B9-4255-BB52-ADC66872543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4" r:id="rId1"/>
    <p:sldLayoutId id="2147483733" r:id="rId2"/>
    <p:sldLayoutId id="2147483746" r:id="rId3"/>
    <p:sldLayoutId id="2147483748" r:id="rId4"/>
    <p:sldLayoutId id="2147483747" r:id="rId5"/>
    <p:sldLayoutId id="214748374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9" r:id="rId15"/>
    <p:sldLayoutId id="2147483750" r:id="rId16"/>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txBox="1">
            <a:spLocks/>
          </p:cNvSpPr>
          <p:nvPr/>
        </p:nvSpPr>
        <p:spPr>
          <a:xfrm>
            <a:off x="4191000" y="6172200"/>
            <a:ext cx="3962400" cy="457200"/>
          </a:xfrm>
          <a:prstGeom prst="rect">
            <a:avLst/>
          </a:prstGeom>
        </p:spPr>
        <p:txBody>
          <a:bodyPr/>
          <a:lstStyle>
            <a:extLs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2013 </a:t>
            </a:r>
            <a:r>
              <a:rPr kumimoji="0" lang="en-US" sz="1200" b="0"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CSMFO</a:t>
            </a:r>
            <a:r>
              <a:rPr kumimoji="0" lang="en-US" sz="1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Pre-conference Training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066800"/>
            <a:ext cx="8077200" cy="4626908"/>
          </a:xfrm>
          <a:prstGeom prst="rect">
            <a:avLst/>
          </a:prstGeom>
          <a:noFill/>
        </p:spPr>
        <p:txBody>
          <a:bodyPr wrap="square" rtlCol="0">
            <a:spAutoFit/>
          </a:bodyPr>
          <a:lstStyle/>
          <a:p>
            <a:pPr marL="457200" indent="-457200">
              <a:spcBef>
                <a:spcPts val="1615"/>
              </a:spcBef>
              <a:buClr>
                <a:srgbClr val="4D771F"/>
              </a:buClr>
              <a:buFont typeface="Arial" pitchFamily="34" charset="0"/>
              <a:buChar char="•"/>
            </a:pPr>
            <a:r>
              <a:rPr lang="en-US" sz="2800" dirty="0" smtClean="0">
                <a:latin typeface="Arial" charset="0"/>
              </a:rPr>
              <a:t>Defines overhead services costs </a:t>
            </a:r>
          </a:p>
          <a:p>
            <a:pPr marL="457200" indent="-457200">
              <a:spcBef>
                <a:spcPts val="1615"/>
              </a:spcBef>
              <a:buClr>
                <a:srgbClr val="4D771F"/>
              </a:buClr>
              <a:buFont typeface="Arial" pitchFamily="34" charset="0"/>
              <a:buChar char="•"/>
            </a:pPr>
            <a:r>
              <a:rPr lang="en-US" sz="2800" dirty="0">
                <a:latin typeface="Arial" charset="0"/>
              </a:rPr>
              <a:t>A</a:t>
            </a:r>
            <a:r>
              <a:rPr lang="en-US" sz="2800" dirty="0" smtClean="0">
                <a:latin typeface="Arial" charset="0"/>
              </a:rPr>
              <a:t>llocates costs fairly and equitably to service providing departments</a:t>
            </a:r>
          </a:p>
          <a:p>
            <a:pPr marL="457200" indent="-457200">
              <a:spcBef>
                <a:spcPts val="1615"/>
              </a:spcBef>
              <a:buClr>
                <a:srgbClr val="4D771F"/>
              </a:buClr>
              <a:buFont typeface="Arial" pitchFamily="34" charset="0"/>
              <a:buChar char="•"/>
            </a:pPr>
            <a:r>
              <a:rPr lang="en-US" sz="2800" dirty="0" smtClean="0">
                <a:latin typeface="Arial" charset="0"/>
              </a:rPr>
              <a:t>Helps recover overhead costs through:</a:t>
            </a:r>
          </a:p>
          <a:p>
            <a:pPr marL="914400" lvl="1" indent="-457200">
              <a:spcBef>
                <a:spcPts val="800"/>
              </a:spcBef>
              <a:buClr>
                <a:srgbClr val="4D771F"/>
              </a:buClr>
              <a:buFont typeface="Wingdings" pitchFamily="2" charset="2"/>
              <a:buChar char="ü"/>
            </a:pPr>
            <a:r>
              <a:rPr lang="en-US" sz="2200" i="1" dirty="0" smtClean="0">
                <a:latin typeface="Arial" charset="0"/>
              </a:rPr>
              <a:t>fully burdened rates / fees, </a:t>
            </a:r>
          </a:p>
          <a:p>
            <a:pPr marL="914400" lvl="1" indent="-457200">
              <a:spcBef>
                <a:spcPts val="800"/>
              </a:spcBef>
              <a:buClr>
                <a:srgbClr val="4D771F"/>
              </a:buClr>
              <a:buFont typeface="Wingdings" pitchFamily="2" charset="2"/>
              <a:buChar char="ü"/>
            </a:pPr>
            <a:r>
              <a:rPr lang="en-US" sz="2200" i="1" dirty="0" smtClean="0">
                <a:latin typeface="Arial" charset="0"/>
              </a:rPr>
              <a:t>annual transfers, internal service funds</a:t>
            </a:r>
          </a:p>
          <a:p>
            <a:pPr marL="914400" lvl="1" indent="-457200">
              <a:spcBef>
                <a:spcPts val="800"/>
              </a:spcBef>
              <a:buClr>
                <a:srgbClr val="4D771F"/>
              </a:buClr>
              <a:buFont typeface="Wingdings" pitchFamily="2" charset="2"/>
              <a:buChar char="ü"/>
            </a:pPr>
            <a:r>
              <a:rPr lang="en-US" sz="2200" i="1" dirty="0" smtClean="0">
                <a:latin typeface="Arial" charset="0"/>
              </a:rPr>
              <a:t>grant reimbursements, </a:t>
            </a:r>
          </a:p>
          <a:p>
            <a:pPr marL="914400" lvl="1" indent="-457200">
              <a:spcBef>
                <a:spcPts val="800"/>
              </a:spcBef>
              <a:buClr>
                <a:srgbClr val="4D771F"/>
              </a:buClr>
              <a:buFont typeface="Wingdings" pitchFamily="2" charset="2"/>
              <a:buChar char="ü"/>
            </a:pPr>
            <a:r>
              <a:rPr lang="en-US" sz="2200" i="1" dirty="0" smtClean="0">
                <a:latin typeface="Arial" charset="0"/>
              </a:rPr>
              <a:t>charges to outside agencies</a:t>
            </a:r>
          </a:p>
          <a:p>
            <a:pPr marL="457200" indent="-457200">
              <a:spcBef>
                <a:spcPts val="1615"/>
              </a:spcBef>
              <a:buClr>
                <a:srgbClr val="4D771F"/>
              </a:buClr>
              <a:buFont typeface="Arial" pitchFamily="34" charset="0"/>
              <a:buChar char="•"/>
            </a:pPr>
            <a:r>
              <a:rPr lang="en-US" sz="2800" dirty="0" smtClean="0">
                <a:latin typeface="Arial" charset="0"/>
              </a:rPr>
              <a:t>May / may not meet OMB A-87 requirements</a:t>
            </a:r>
            <a:endParaRPr lang="en-US" dirty="0"/>
          </a:p>
        </p:txBody>
      </p:sp>
      <p:sp>
        <p:nvSpPr>
          <p:cNvPr id="4" name="Title 3"/>
          <p:cNvSpPr>
            <a:spLocks noGrp="1"/>
          </p:cNvSpPr>
          <p:nvPr>
            <p:ph type="title"/>
          </p:nvPr>
        </p:nvSpPr>
        <p:spPr/>
        <p:txBody>
          <a:bodyPr/>
          <a:lstStyle/>
          <a:p>
            <a:r>
              <a:rPr lang="en-US" dirty="0" smtClean="0"/>
              <a:t>INDIRECT COST ALLOCATION PLAN</a:t>
            </a:r>
            <a:endParaRPr lang="en-US" dirty="0"/>
          </a:p>
        </p:txBody>
      </p:sp>
      <p:sp>
        <p:nvSpPr>
          <p:cNvPr id="5" name="TextBox 4"/>
          <p:cNvSpPr txBox="1"/>
          <p:nvPr/>
        </p:nvSpPr>
        <p:spPr>
          <a:xfrm>
            <a:off x="3200400" y="5867400"/>
            <a:ext cx="5943600" cy="307777"/>
          </a:xfrm>
          <a:prstGeom prst="rect">
            <a:avLst/>
          </a:prstGeom>
          <a:noFill/>
        </p:spPr>
        <p:txBody>
          <a:bodyPr wrap="square" rtlCol="0">
            <a:spAutoFit/>
          </a:bodyPr>
          <a:lstStyle/>
          <a:p>
            <a:r>
              <a:rPr lang="en-US" sz="1400" b="1" dirty="0" smtClean="0">
                <a:solidFill>
                  <a:srgbClr val="4D771F"/>
                </a:solidFill>
              </a:rPr>
              <a:t>Maximizing General Fund Reimbursements</a:t>
            </a:r>
            <a:endParaRPr lang="en-US" sz="1400" b="1" dirty="0">
              <a:solidFill>
                <a:srgbClr val="4D771F"/>
              </a:solidFill>
            </a:endParaRPr>
          </a:p>
        </p:txBody>
      </p:sp>
    </p:spTree>
    <p:extLst>
      <p:ext uri="{BB962C8B-B14F-4D97-AF65-F5344CB8AC3E}">
        <p14:creationId xmlns:p14="http://schemas.microsoft.com/office/powerpoint/2010/main" val="2917844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1295400"/>
            <a:ext cx="8534400" cy="1477328"/>
          </a:xfrm>
          <a:prstGeom prst="rect">
            <a:avLst/>
          </a:prstGeom>
          <a:noFill/>
        </p:spPr>
        <p:txBody>
          <a:bodyPr wrap="square" rtlCol="0">
            <a:spAutoFit/>
          </a:bodyPr>
          <a:lstStyle/>
          <a:p>
            <a:pPr marL="396875" indent="-396875">
              <a:buClr>
                <a:srgbClr val="1C3F94"/>
              </a:buClr>
            </a:pPr>
            <a:endParaRPr lang="en-US" sz="3600" dirty="0" smtClean="0"/>
          </a:p>
          <a:p>
            <a:pPr marL="396875" indent="-396875">
              <a:buClr>
                <a:srgbClr val="1C3F94"/>
              </a:buClr>
              <a:buFont typeface="Arial" pitchFamily="34" charset="0"/>
              <a:buChar char="•"/>
            </a:pPr>
            <a:endParaRPr lang="en-US" sz="3600" dirty="0" smtClean="0"/>
          </a:p>
          <a:p>
            <a:endParaRPr lang="en-US" dirty="0"/>
          </a:p>
        </p:txBody>
      </p:sp>
      <p:sp>
        <p:nvSpPr>
          <p:cNvPr id="5" name="Title 4"/>
          <p:cNvSpPr>
            <a:spLocks noGrp="1"/>
          </p:cNvSpPr>
          <p:nvPr>
            <p:ph type="title"/>
          </p:nvPr>
        </p:nvSpPr>
        <p:spPr/>
        <p:txBody>
          <a:bodyPr/>
          <a:lstStyle/>
          <a:p>
            <a:r>
              <a:rPr lang="en-US" dirty="0" smtClean="0"/>
              <a:t>EXAMPLE: DEFINING INDIRECT COSTS</a:t>
            </a:r>
            <a:endParaRPr lang="en-US" dirty="0"/>
          </a:p>
        </p:txBody>
      </p:sp>
      <p:sp>
        <p:nvSpPr>
          <p:cNvPr id="6" name="TextBox 5"/>
          <p:cNvSpPr txBox="1"/>
          <p:nvPr/>
        </p:nvSpPr>
        <p:spPr>
          <a:xfrm>
            <a:off x="3200400" y="5867400"/>
            <a:ext cx="5943600" cy="307777"/>
          </a:xfrm>
          <a:prstGeom prst="rect">
            <a:avLst/>
          </a:prstGeom>
          <a:noFill/>
        </p:spPr>
        <p:txBody>
          <a:bodyPr wrap="square" rtlCol="0">
            <a:spAutoFit/>
          </a:bodyPr>
          <a:lstStyle/>
          <a:p>
            <a:r>
              <a:rPr lang="en-US" sz="1400" b="1" dirty="0" smtClean="0">
                <a:solidFill>
                  <a:srgbClr val="4D771F"/>
                </a:solidFill>
              </a:rPr>
              <a:t>Maximizing General Fund Reimbursements</a:t>
            </a:r>
            <a:endParaRPr lang="en-US" sz="1400" b="1" dirty="0">
              <a:solidFill>
                <a:srgbClr val="4D771F"/>
              </a:solidFill>
            </a:endParaRPr>
          </a:p>
        </p:txBody>
      </p:sp>
      <p:pic>
        <p:nvPicPr>
          <p:cNvPr id="9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1066800"/>
            <a:ext cx="6629400" cy="468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45796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1295400"/>
            <a:ext cx="8534400" cy="1477328"/>
          </a:xfrm>
          <a:prstGeom prst="rect">
            <a:avLst/>
          </a:prstGeom>
          <a:noFill/>
        </p:spPr>
        <p:txBody>
          <a:bodyPr wrap="square" rtlCol="0">
            <a:spAutoFit/>
          </a:bodyPr>
          <a:lstStyle/>
          <a:p>
            <a:pPr marL="396875" indent="-396875">
              <a:buClr>
                <a:srgbClr val="1C3F94"/>
              </a:buClr>
            </a:pPr>
            <a:endParaRPr lang="en-US" sz="3600" dirty="0" smtClean="0"/>
          </a:p>
          <a:p>
            <a:pPr marL="396875" indent="-396875">
              <a:buClr>
                <a:srgbClr val="1C3F94"/>
              </a:buClr>
              <a:buFont typeface="Arial" pitchFamily="34" charset="0"/>
              <a:buChar char="•"/>
            </a:pPr>
            <a:endParaRPr lang="en-US" sz="3600" dirty="0" smtClean="0"/>
          </a:p>
          <a:p>
            <a:endParaRPr lang="en-US" dirty="0"/>
          </a:p>
        </p:txBody>
      </p:sp>
      <p:sp>
        <p:nvSpPr>
          <p:cNvPr id="5" name="Title 4"/>
          <p:cNvSpPr>
            <a:spLocks noGrp="1"/>
          </p:cNvSpPr>
          <p:nvPr>
            <p:ph type="title"/>
          </p:nvPr>
        </p:nvSpPr>
        <p:spPr>
          <a:xfrm>
            <a:off x="381000" y="228600"/>
            <a:ext cx="9829800" cy="685800"/>
          </a:xfrm>
        </p:spPr>
        <p:txBody>
          <a:bodyPr>
            <a:normAutofit/>
          </a:bodyPr>
          <a:lstStyle/>
          <a:p>
            <a:r>
              <a:rPr lang="en-US" sz="2600" dirty="0" smtClean="0"/>
              <a:t>EXAMPLE: RESULTS OF ALLOCATED COSTS</a:t>
            </a:r>
            <a:endParaRPr lang="en-US" sz="2600" dirty="0"/>
          </a:p>
        </p:txBody>
      </p:sp>
      <p:sp>
        <p:nvSpPr>
          <p:cNvPr id="6" name="TextBox 5"/>
          <p:cNvSpPr txBox="1"/>
          <p:nvPr/>
        </p:nvSpPr>
        <p:spPr>
          <a:xfrm>
            <a:off x="3200400" y="5867400"/>
            <a:ext cx="5943600" cy="307777"/>
          </a:xfrm>
          <a:prstGeom prst="rect">
            <a:avLst/>
          </a:prstGeom>
          <a:noFill/>
        </p:spPr>
        <p:txBody>
          <a:bodyPr wrap="square" rtlCol="0">
            <a:spAutoFit/>
          </a:bodyPr>
          <a:lstStyle/>
          <a:p>
            <a:r>
              <a:rPr lang="en-US" sz="1400" b="1" dirty="0" smtClean="0">
                <a:solidFill>
                  <a:srgbClr val="4D771F"/>
                </a:solidFill>
              </a:rPr>
              <a:t>Maximizing General Fund Reimbursements</a:t>
            </a:r>
            <a:endParaRPr lang="en-US" sz="1400" b="1" dirty="0">
              <a:solidFill>
                <a:srgbClr val="4D771F"/>
              </a:solidFill>
            </a:endParaRPr>
          </a:p>
        </p:txBody>
      </p:sp>
      <p:pic>
        <p:nvPicPr>
          <p:cNvPr id="18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914400"/>
            <a:ext cx="4267200" cy="5660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81759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143001"/>
            <a:ext cx="8382000" cy="1477328"/>
          </a:xfrm>
          <a:prstGeom prst="rect">
            <a:avLst/>
          </a:prstGeom>
          <a:noFill/>
        </p:spPr>
        <p:txBody>
          <a:bodyPr wrap="square" rtlCol="0">
            <a:spAutoFit/>
          </a:bodyPr>
          <a:lstStyle/>
          <a:p>
            <a:pPr>
              <a:buClr>
                <a:srgbClr val="1C3F94"/>
              </a:buClr>
            </a:pPr>
            <a:endParaRPr lang="en-US" sz="3600" dirty="0" smtClean="0"/>
          </a:p>
          <a:p>
            <a:pPr marL="396875" indent="-396875">
              <a:buClr>
                <a:srgbClr val="1C3F94"/>
              </a:buClr>
              <a:buFont typeface="Arial" pitchFamily="34" charset="0"/>
              <a:buChar char="•"/>
            </a:pPr>
            <a:endParaRPr lang="en-US" sz="3600" dirty="0" smtClean="0"/>
          </a:p>
          <a:p>
            <a:endParaRPr lang="en-US"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9443" t="7315" r="848" b="7855"/>
          <a:stretch>
            <a:fillRect/>
          </a:stretch>
        </p:blipFill>
        <p:spPr bwMode="auto">
          <a:xfrm>
            <a:off x="914400" y="1524000"/>
            <a:ext cx="7239000" cy="4114800"/>
          </a:xfrm>
          <a:prstGeom prst="rect">
            <a:avLst/>
          </a:prstGeom>
          <a:noFill/>
          <a:ln w="57150">
            <a:solidFill>
              <a:schemeClr val="tx2">
                <a:lumMod val="75000"/>
                <a:lumOff val="25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a:xfrm>
            <a:off x="457200" y="243840"/>
            <a:ext cx="8183880" cy="1051560"/>
          </a:xfrm>
        </p:spPr>
        <p:txBody>
          <a:bodyPr/>
          <a:lstStyle/>
          <a:p>
            <a:r>
              <a:rPr lang="en-US" dirty="0" smtClean="0"/>
              <a:t>EXAMPLE – RESULTS OF </a:t>
            </a:r>
            <a:br>
              <a:rPr lang="en-US" dirty="0" smtClean="0"/>
            </a:br>
            <a:r>
              <a:rPr lang="en-US" dirty="0" smtClean="0"/>
              <a:t>ALLOCATED COSTS</a:t>
            </a:r>
            <a:endParaRPr lang="en-US" dirty="0"/>
          </a:p>
        </p:txBody>
      </p:sp>
      <p:sp>
        <p:nvSpPr>
          <p:cNvPr id="6" name="TextBox 5"/>
          <p:cNvSpPr txBox="1"/>
          <p:nvPr/>
        </p:nvSpPr>
        <p:spPr>
          <a:xfrm>
            <a:off x="3200400" y="5867400"/>
            <a:ext cx="5943600" cy="307777"/>
          </a:xfrm>
          <a:prstGeom prst="rect">
            <a:avLst/>
          </a:prstGeom>
          <a:noFill/>
        </p:spPr>
        <p:txBody>
          <a:bodyPr wrap="square" rtlCol="0">
            <a:spAutoFit/>
          </a:bodyPr>
          <a:lstStyle/>
          <a:p>
            <a:r>
              <a:rPr lang="en-US" sz="1400" b="1" dirty="0" smtClean="0">
                <a:solidFill>
                  <a:srgbClr val="4D771F"/>
                </a:solidFill>
              </a:rPr>
              <a:t>Maximizing General Fund Reimbursements</a:t>
            </a:r>
            <a:endParaRPr lang="en-US" sz="1400" b="1" dirty="0">
              <a:solidFill>
                <a:srgbClr val="4D771F"/>
              </a:solidFill>
            </a:endParaRPr>
          </a:p>
        </p:txBody>
      </p:sp>
    </p:spTree>
    <p:extLst>
      <p:ext uri="{BB962C8B-B14F-4D97-AF65-F5344CB8AC3E}">
        <p14:creationId xmlns:p14="http://schemas.microsoft.com/office/powerpoint/2010/main" val="32657810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015960"/>
            <a:ext cx="8610600" cy="4801314"/>
          </a:xfrm>
          <a:prstGeom prst="rect">
            <a:avLst/>
          </a:prstGeom>
          <a:noFill/>
        </p:spPr>
        <p:txBody>
          <a:bodyPr wrap="square" rtlCol="0">
            <a:spAutoFit/>
          </a:bodyPr>
          <a:lstStyle/>
          <a:p>
            <a:pPr marL="806450" lvl="1" indent="-404813">
              <a:buClr>
                <a:srgbClr val="4D771F"/>
              </a:buClr>
              <a:buFont typeface="Arial" pitchFamily="34" charset="0"/>
              <a:buChar char="•"/>
            </a:pPr>
            <a:r>
              <a:rPr lang="en-US" sz="2400" b="1" dirty="0" smtClean="0">
                <a:latin typeface="Arial" pitchFamily="34" charset="0"/>
                <a:cs typeface="Arial" pitchFamily="34" charset="0"/>
              </a:rPr>
              <a:t>User Fees: </a:t>
            </a:r>
            <a:r>
              <a:rPr lang="en-US" sz="2400" dirty="0" smtClean="0">
                <a:latin typeface="Arial" pitchFamily="34" charset="0"/>
                <a:cs typeface="Arial" pitchFamily="34" charset="0"/>
              </a:rPr>
              <a:t>Charges </a:t>
            </a:r>
            <a:r>
              <a:rPr lang="en-US" sz="2400" dirty="0">
                <a:latin typeface="Arial" pitchFamily="34" charset="0"/>
                <a:cs typeface="Arial" pitchFamily="34" charset="0"/>
              </a:rPr>
              <a:t>imposed </a:t>
            </a:r>
            <a:r>
              <a:rPr lang="en-US" sz="2400" dirty="0" smtClean="0">
                <a:latin typeface="Arial" pitchFamily="34" charset="0"/>
                <a:cs typeface="Arial" pitchFamily="34" charset="0"/>
              </a:rPr>
              <a:t>for </a:t>
            </a:r>
            <a:r>
              <a:rPr lang="en-US" sz="2400" dirty="0">
                <a:latin typeface="Arial" pitchFamily="34" charset="0"/>
                <a:cs typeface="Arial" pitchFamily="34" charset="0"/>
              </a:rPr>
              <a:t>a service provided or required due to the request or action of an </a:t>
            </a:r>
            <a:r>
              <a:rPr lang="en-US" sz="2400" dirty="0" smtClean="0">
                <a:latin typeface="Arial" pitchFamily="34" charset="0"/>
                <a:cs typeface="Arial" pitchFamily="34" charset="0"/>
              </a:rPr>
              <a:t>individual/entity</a:t>
            </a:r>
          </a:p>
          <a:p>
            <a:pPr marL="806450" lvl="1" indent="-404813">
              <a:buClr>
                <a:srgbClr val="4D771F"/>
              </a:buClr>
            </a:pPr>
            <a:endParaRPr lang="en-US" sz="2400" dirty="0">
              <a:latin typeface="Arial" pitchFamily="34" charset="0"/>
              <a:cs typeface="Arial" pitchFamily="34" charset="0"/>
            </a:endParaRPr>
          </a:p>
          <a:p>
            <a:pPr marL="806450" lvl="1" indent="-404813">
              <a:buClr>
                <a:srgbClr val="4D771F"/>
              </a:buClr>
              <a:buFont typeface="Arial" pitchFamily="34" charset="0"/>
              <a:buChar char="•"/>
            </a:pPr>
            <a:r>
              <a:rPr lang="en-US" sz="2400" b="1" dirty="0" smtClean="0">
                <a:latin typeface="Arial" pitchFamily="34" charset="0"/>
                <a:cs typeface="Arial" pitchFamily="34" charset="0"/>
              </a:rPr>
              <a:t>Regulatory Fees: </a:t>
            </a:r>
            <a:r>
              <a:rPr lang="en-US" sz="2400" dirty="0" smtClean="0">
                <a:latin typeface="Arial" pitchFamily="34" charset="0"/>
                <a:cs typeface="Arial" pitchFamily="34" charset="0"/>
              </a:rPr>
              <a:t>Charges imposed </a:t>
            </a:r>
            <a:r>
              <a:rPr lang="en-US" sz="2400" dirty="0">
                <a:latin typeface="Arial" pitchFamily="34" charset="0"/>
                <a:cs typeface="Arial" pitchFamily="34" charset="0"/>
              </a:rPr>
              <a:t>to recover costs associated with the City’s power to govern certain </a:t>
            </a:r>
            <a:r>
              <a:rPr lang="en-US" sz="2400" dirty="0" smtClean="0">
                <a:latin typeface="Arial" pitchFamily="34" charset="0"/>
                <a:cs typeface="Arial" pitchFamily="34" charset="0"/>
              </a:rPr>
              <a:t>activities </a:t>
            </a:r>
          </a:p>
          <a:p>
            <a:pPr lvl="1">
              <a:buClr>
                <a:srgbClr val="1C3F94"/>
              </a:buClr>
            </a:pPr>
            <a:endParaRPr lang="en-US" sz="2400" dirty="0" smtClean="0">
              <a:solidFill>
                <a:srgbClr val="FF0000"/>
              </a:solidFill>
              <a:latin typeface="Arial" pitchFamily="34" charset="0"/>
              <a:cs typeface="Arial" pitchFamily="34" charset="0"/>
            </a:endParaRPr>
          </a:p>
          <a:p>
            <a:pPr marL="914400" lvl="1" indent="-457200">
              <a:buClr>
                <a:srgbClr val="1C3F94"/>
              </a:buClr>
              <a:buFont typeface="+mj-lt"/>
              <a:buAutoNum type="arabicPeriod"/>
            </a:pPr>
            <a:endParaRPr lang="en-US" sz="2400" dirty="0">
              <a:solidFill>
                <a:srgbClr val="FF0000"/>
              </a:solidFill>
              <a:latin typeface="Arial" pitchFamily="34" charset="0"/>
              <a:cs typeface="Arial" pitchFamily="34" charset="0"/>
            </a:endParaRPr>
          </a:p>
          <a:p>
            <a:pPr>
              <a:buClr>
                <a:srgbClr val="1C3F94"/>
              </a:buClr>
            </a:pPr>
            <a:endParaRPr lang="en-US" sz="3600" dirty="0" smtClean="0"/>
          </a:p>
          <a:p>
            <a:pPr marL="396875" indent="-396875">
              <a:buClr>
                <a:srgbClr val="1C3F94"/>
              </a:buClr>
              <a:buFont typeface="Arial" pitchFamily="34" charset="0"/>
              <a:buChar char="•"/>
            </a:pPr>
            <a:endParaRPr lang="en-US" sz="3600" dirty="0" smtClean="0"/>
          </a:p>
          <a:p>
            <a:endParaRPr lang="en-US" dirty="0"/>
          </a:p>
        </p:txBody>
      </p:sp>
      <p:sp>
        <p:nvSpPr>
          <p:cNvPr id="4" name="Rounded Rectangle 3"/>
          <p:cNvSpPr/>
          <p:nvPr/>
        </p:nvSpPr>
        <p:spPr>
          <a:xfrm>
            <a:off x="3276600" y="3494544"/>
            <a:ext cx="4800600" cy="229665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819400" y="3505200"/>
            <a:ext cx="5410200" cy="2677656"/>
          </a:xfrm>
          <a:prstGeom prst="rect">
            <a:avLst/>
          </a:prstGeom>
          <a:noFill/>
        </p:spPr>
        <p:txBody>
          <a:bodyPr wrap="square" rtlCol="0">
            <a:spAutoFit/>
          </a:bodyPr>
          <a:lstStyle/>
          <a:p>
            <a:pPr marL="977900" lvl="1" indent="-344488">
              <a:buClr>
                <a:schemeClr val="bg1"/>
              </a:buClr>
              <a:buFont typeface="Wingdings" pitchFamily="2" charset="2"/>
              <a:buChar char="ü"/>
            </a:pPr>
            <a:r>
              <a:rPr lang="en-US" sz="2400" dirty="0" smtClean="0">
                <a:solidFill>
                  <a:schemeClr val="bg1"/>
                </a:solidFill>
                <a:latin typeface="Arial" pitchFamily="34" charset="0"/>
                <a:cs typeface="Arial" pitchFamily="34" charset="0"/>
              </a:rPr>
              <a:t>Cost recovery opportunities </a:t>
            </a:r>
          </a:p>
          <a:p>
            <a:pPr marL="977900" lvl="1" indent="-344488">
              <a:buClr>
                <a:schemeClr val="bg1"/>
              </a:buClr>
              <a:buFont typeface="Wingdings" pitchFamily="2" charset="2"/>
              <a:buChar char="ü"/>
            </a:pPr>
            <a:r>
              <a:rPr lang="en-US" sz="2400" dirty="0" smtClean="0">
                <a:solidFill>
                  <a:schemeClr val="bg1"/>
                </a:solidFill>
                <a:latin typeface="Arial" pitchFamily="34" charset="0"/>
                <a:cs typeface="Arial" pitchFamily="34" charset="0"/>
              </a:rPr>
              <a:t>Revenues which the City Council / Board implements</a:t>
            </a:r>
          </a:p>
          <a:p>
            <a:pPr marL="977900" lvl="1" indent="-344488">
              <a:buClr>
                <a:schemeClr val="bg1"/>
              </a:buClr>
              <a:buFont typeface="Wingdings" pitchFamily="2" charset="2"/>
              <a:buChar char="ü"/>
            </a:pPr>
            <a:r>
              <a:rPr lang="en-US" sz="2400" dirty="0" smtClean="0">
                <a:solidFill>
                  <a:schemeClr val="bg1"/>
                </a:solidFill>
                <a:latin typeface="Arial" pitchFamily="34" charset="0"/>
                <a:cs typeface="Arial" pitchFamily="34" charset="0"/>
              </a:rPr>
              <a:t>NOT: Taxes, Fines, Development Impact Fees, Utility Rates, etc.</a:t>
            </a:r>
          </a:p>
          <a:p>
            <a:endParaRPr lang="en-US" sz="2400" dirty="0">
              <a:solidFill>
                <a:schemeClr val="bg1"/>
              </a:solidFill>
            </a:endParaRPr>
          </a:p>
        </p:txBody>
      </p:sp>
      <p:sp>
        <p:nvSpPr>
          <p:cNvPr id="6" name="Title 5"/>
          <p:cNvSpPr>
            <a:spLocks noGrp="1"/>
          </p:cNvSpPr>
          <p:nvPr>
            <p:ph type="title"/>
          </p:nvPr>
        </p:nvSpPr>
        <p:spPr/>
        <p:txBody>
          <a:bodyPr/>
          <a:lstStyle/>
          <a:p>
            <a:r>
              <a:rPr lang="en-US" dirty="0" smtClean="0"/>
              <a:t>USER AND REGULATORY FEES</a:t>
            </a:r>
            <a:endParaRPr lang="en-US" dirty="0"/>
          </a:p>
        </p:txBody>
      </p:sp>
      <p:sp>
        <p:nvSpPr>
          <p:cNvPr id="7" name="TextBox 6"/>
          <p:cNvSpPr txBox="1"/>
          <p:nvPr/>
        </p:nvSpPr>
        <p:spPr>
          <a:xfrm>
            <a:off x="3200400" y="5867400"/>
            <a:ext cx="5943600" cy="307777"/>
          </a:xfrm>
          <a:prstGeom prst="rect">
            <a:avLst/>
          </a:prstGeom>
          <a:noFill/>
        </p:spPr>
        <p:txBody>
          <a:bodyPr wrap="square" rtlCol="0">
            <a:spAutoFit/>
          </a:bodyPr>
          <a:lstStyle/>
          <a:p>
            <a:r>
              <a:rPr lang="en-US" sz="1400" b="1" dirty="0" smtClean="0">
                <a:solidFill>
                  <a:srgbClr val="4D771F"/>
                </a:solidFill>
              </a:rPr>
              <a:t>Maximizing General Fund Reimbursements</a:t>
            </a:r>
            <a:endParaRPr lang="en-US" sz="1400" b="1" dirty="0">
              <a:solidFill>
                <a:srgbClr val="4D771F"/>
              </a:solidFill>
            </a:endParaRPr>
          </a:p>
        </p:txBody>
      </p:sp>
    </p:spTree>
    <p:extLst>
      <p:ext uri="{BB962C8B-B14F-4D97-AF65-F5344CB8AC3E}">
        <p14:creationId xmlns:p14="http://schemas.microsoft.com/office/powerpoint/2010/main" val="41073734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1143000"/>
            <a:ext cx="8382000" cy="5632311"/>
          </a:xfrm>
          <a:prstGeom prst="rect">
            <a:avLst/>
          </a:prstGeom>
          <a:noFill/>
        </p:spPr>
        <p:txBody>
          <a:bodyPr wrap="square" rtlCol="0">
            <a:spAutoFit/>
          </a:bodyPr>
          <a:lstStyle/>
          <a:p>
            <a:pPr marL="396875" indent="-396875">
              <a:buClr>
                <a:srgbClr val="4D771F"/>
              </a:buClr>
              <a:buFont typeface="Arial" pitchFamily="34" charset="0"/>
              <a:buChar char="•"/>
            </a:pPr>
            <a:r>
              <a:rPr lang="en-US" sz="2800" dirty="0" smtClean="0">
                <a:latin typeface="Arial" charset="0"/>
              </a:rPr>
              <a:t>Proposition </a:t>
            </a:r>
            <a:r>
              <a:rPr lang="en-US" sz="2800" dirty="0">
                <a:latin typeface="Arial" charset="0"/>
              </a:rPr>
              <a:t>218 Section </a:t>
            </a:r>
            <a:r>
              <a:rPr lang="en-US" sz="2800" dirty="0" smtClean="0">
                <a:latin typeface="Arial" charset="0"/>
              </a:rPr>
              <a:t>6(b)(2)</a:t>
            </a:r>
          </a:p>
          <a:p>
            <a:pPr marL="796925" lvl="1" indent="-452438">
              <a:spcBef>
                <a:spcPts val="600"/>
              </a:spcBef>
              <a:buFont typeface="Wingdings" pitchFamily="2" charset="2"/>
              <a:buChar char="ü"/>
            </a:pPr>
            <a:r>
              <a:rPr lang="en-US" dirty="0" smtClean="0">
                <a:latin typeface="Arial" charset="0"/>
              </a:rPr>
              <a:t>“</a:t>
            </a:r>
            <a:r>
              <a:rPr lang="en-US" dirty="0">
                <a:latin typeface="Arial" charset="0"/>
              </a:rPr>
              <a:t>Revenues derived from the fee or charge shall not be used for any purpose other than that for which the fee or charge was imposed”</a:t>
            </a:r>
          </a:p>
          <a:p>
            <a:pPr marL="796925" lvl="1" indent="-452438">
              <a:spcBef>
                <a:spcPts val="600"/>
              </a:spcBef>
              <a:buFont typeface="Wingdings" pitchFamily="2" charset="2"/>
              <a:buChar char="ü"/>
            </a:pPr>
            <a:r>
              <a:rPr lang="en-US" dirty="0">
                <a:latin typeface="Arial" charset="0"/>
              </a:rPr>
              <a:t>Must Pair Revenues to Costs </a:t>
            </a:r>
            <a:r>
              <a:rPr lang="en-US" i="1" dirty="0">
                <a:latin typeface="Arial" charset="0"/>
              </a:rPr>
              <a:t>- What are the Costs</a:t>
            </a:r>
            <a:r>
              <a:rPr lang="en-US" i="1" dirty="0" smtClean="0">
                <a:latin typeface="Arial" charset="0"/>
              </a:rPr>
              <a:t>?</a:t>
            </a:r>
          </a:p>
          <a:p>
            <a:pPr marL="396875" indent="-396875">
              <a:spcBef>
                <a:spcPts val="1200"/>
              </a:spcBef>
              <a:buClr>
                <a:srgbClr val="4D771F"/>
              </a:buClr>
              <a:buFont typeface="Arial" pitchFamily="34" charset="0"/>
              <a:buChar char="•"/>
            </a:pPr>
            <a:r>
              <a:rPr lang="en-US" sz="2800" dirty="0">
                <a:latin typeface="Arial" charset="0"/>
              </a:rPr>
              <a:t>CA Government Code §66014(a)</a:t>
            </a:r>
          </a:p>
          <a:p>
            <a:pPr marL="796925" lvl="1" indent="-452438">
              <a:buFont typeface="Wingdings" pitchFamily="2" charset="2"/>
              <a:buChar char="ü"/>
            </a:pPr>
            <a:r>
              <a:rPr lang="en-US" sz="2000" dirty="0">
                <a:latin typeface="Arial" charset="0"/>
              </a:rPr>
              <a:t>“</a:t>
            </a:r>
            <a:r>
              <a:rPr lang="en-US" dirty="0">
                <a:latin typeface="Arial" charset="0"/>
              </a:rPr>
              <a:t>Those fees may not exceed the estimated reasonable cost of providing the service for which the fee is charged”</a:t>
            </a:r>
          </a:p>
          <a:p>
            <a:pPr marL="796925" lvl="1" indent="-452438">
              <a:spcBef>
                <a:spcPts val="600"/>
              </a:spcBef>
              <a:buFont typeface="Wingdings" pitchFamily="2" charset="2"/>
              <a:buChar char="ü"/>
            </a:pPr>
            <a:r>
              <a:rPr lang="en-US" dirty="0">
                <a:latin typeface="Arial" charset="0"/>
              </a:rPr>
              <a:t>Focus on “Estimated Reasonable”</a:t>
            </a:r>
          </a:p>
          <a:p>
            <a:pPr marL="396875" indent="-396875">
              <a:spcBef>
                <a:spcPts val="1200"/>
              </a:spcBef>
              <a:buClr>
                <a:srgbClr val="4D771F"/>
              </a:buClr>
              <a:buFont typeface="Arial" pitchFamily="34" charset="0"/>
              <a:buChar char="•"/>
            </a:pPr>
            <a:r>
              <a:rPr lang="en-US" sz="2800" dirty="0" smtClean="0">
                <a:latin typeface="Arial" charset="0"/>
              </a:rPr>
              <a:t>Proposition </a:t>
            </a:r>
            <a:r>
              <a:rPr lang="en-US" sz="2800" dirty="0">
                <a:latin typeface="Arial" charset="0"/>
              </a:rPr>
              <a:t>26</a:t>
            </a:r>
          </a:p>
          <a:p>
            <a:pPr marL="855663" lvl="1" indent="-511175">
              <a:spcBef>
                <a:spcPts val="600"/>
              </a:spcBef>
              <a:buFont typeface="Wingdings" pitchFamily="2" charset="2"/>
              <a:buChar char="ü"/>
            </a:pPr>
            <a:r>
              <a:rPr lang="en-US" dirty="0">
                <a:latin typeface="Arial" charset="0"/>
              </a:rPr>
              <a:t>Article </a:t>
            </a:r>
            <a:r>
              <a:rPr lang="en-US" dirty="0" smtClean="0">
                <a:latin typeface="Arial" charset="0"/>
              </a:rPr>
              <a:t>XIIIC§1(e</a:t>
            </a:r>
            <a:r>
              <a:rPr lang="en-US" dirty="0">
                <a:latin typeface="Arial" charset="0"/>
              </a:rPr>
              <a:t>)(3) Inspections and Regulatory Permits are exempt …however are still limited to the local government’s reasonable costs.</a:t>
            </a:r>
          </a:p>
          <a:p>
            <a:pPr marL="396875" indent="-396875">
              <a:buClr>
                <a:srgbClr val="1C3F94"/>
              </a:buClr>
              <a:buFont typeface="Arial" pitchFamily="34" charset="0"/>
              <a:buChar char="•"/>
            </a:pPr>
            <a:endParaRPr lang="en-US" sz="3600" dirty="0" smtClean="0"/>
          </a:p>
          <a:p>
            <a:pPr marL="396875" indent="-396875">
              <a:buClr>
                <a:srgbClr val="1C3F94"/>
              </a:buClr>
              <a:buFont typeface="Arial" pitchFamily="34" charset="0"/>
              <a:buChar char="•"/>
            </a:pPr>
            <a:endParaRPr lang="en-US" sz="3600" dirty="0" smtClean="0"/>
          </a:p>
          <a:p>
            <a:endParaRPr lang="en-US" dirty="0"/>
          </a:p>
        </p:txBody>
      </p:sp>
      <p:sp>
        <p:nvSpPr>
          <p:cNvPr id="4" name="Title 3"/>
          <p:cNvSpPr>
            <a:spLocks noGrp="1"/>
          </p:cNvSpPr>
          <p:nvPr>
            <p:ph type="title"/>
          </p:nvPr>
        </p:nvSpPr>
        <p:spPr/>
        <p:txBody>
          <a:bodyPr/>
          <a:lstStyle/>
          <a:p>
            <a:r>
              <a:rPr lang="en-US" dirty="0" smtClean="0"/>
              <a:t>FEE SETTING GUIDANCE</a:t>
            </a:r>
            <a:endParaRPr lang="en-US" dirty="0"/>
          </a:p>
        </p:txBody>
      </p:sp>
      <p:sp>
        <p:nvSpPr>
          <p:cNvPr id="5" name="TextBox 4"/>
          <p:cNvSpPr txBox="1"/>
          <p:nvPr/>
        </p:nvSpPr>
        <p:spPr>
          <a:xfrm>
            <a:off x="3200400" y="5867400"/>
            <a:ext cx="5943600" cy="307777"/>
          </a:xfrm>
          <a:prstGeom prst="rect">
            <a:avLst/>
          </a:prstGeom>
          <a:noFill/>
        </p:spPr>
        <p:txBody>
          <a:bodyPr wrap="square" rtlCol="0">
            <a:spAutoFit/>
          </a:bodyPr>
          <a:lstStyle/>
          <a:p>
            <a:r>
              <a:rPr lang="en-US" sz="1400" b="1" dirty="0" smtClean="0">
                <a:solidFill>
                  <a:srgbClr val="4D771F"/>
                </a:solidFill>
              </a:rPr>
              <a:t>Maximizing General Fund Reimbursements</a:t>
            </a:r>
            <a:endParaRPr lang="en-US" sz="1400" b="1" dirty="0">
              <a:solidFill>
                <a:srgbClr val="4D771F"/>
              </a:solidFill>
            </a:endParaRPr>
          </a:p>
        </p:txBody>
      </p:sp>
    </p:spTree>
    <p:extLst>
      <p:ext uri="{BB962C8B-B14F-4D97-AF65-F5344CB8AC3E}">
        <p14:creationId xmlns:p14="http://schemas.microsoft.com/office/powerpoint/2010/main" val="41870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990600"/>
            <a:ext cx="8458200" cy="5678478"/>
          </a:xfrm>
          <a:prstGeom prst="rect">
            <a:avLst/>
          </a:prstGeom>
          <a:noFill/>
        </p:spPr>
        <p:txBody>
          <a:bodyPr wrap="square" rtlCol="0">
            <a:spAutoFit/>
          </a:bodyPr>
          <a:lstStyle/>
          <a:p>
            <a:pPr marL="396875" indent="-396875">
              <a:lnSpc>
                <a:spcPct val="150000"/>
              </a:lnSpc>
              <a:buClr>
                <a:srgbClr val="4D771F"/>
              </a:buClr>
              <a:buFont typeface="Arial" pitchFamily="34" charset="0"/>
              <a:buChar char="•"/>
            </a:pPr>
            <a:r>
              <a:rPr lang="en-US" sz="2600" dirty="0" smtClean="0">
                <a:latin typeface="Arial" pitchFamily="34" charset="0"/>
                <a:cs typeface="Arial" pitchFamily="34" charset="0"/>
              </a:rPr>
              <a:t>Reduce General Fund subsidy</a:t>
            </a:r>
          </a:p>
          <a:p>
            <a:pPr marL="396875" indent="-396875">
              <a:lnSpc>
                <a:spcPct val="150000"/>
              </a:lnSpc>
              <a:buClr>
                <a:srgbClr val="4D771F"/>
              </a:buClr>
              <a:buFont typeface="Arial" pitchFamily="34" charset="0"/>
              <a:buChar char="•"/>
            </a:pPr>
            <a:r>
              <a:rPr lang="en-US" sz="2600" dirty="0" smtClean="0">
                <a:latin typeface="Arial" pitchFamily="34" charset="0"/>
                <a:cs typeface="Arial" pitchFamily="34" charset="0"/>
              </a:rPr>
              <a:t>Realize </a:t>
            </a:r>
            <a:r>
              <a:rPr lang="en-US" sz="2600" dirty="0">
                <a:latin typeface="Arial" pitchFamily="34" charset="0"/>
                <a:cs typeface="Arial" pitchFamily="34" charset="0"/>
              </a:rPr>
              <a:t>r</a:t>
            </a:r>
            <a:r>
              <a:rPr lang="en-US" sz="2600" dirty="0" smtClean="0">
                <a:latin typeface="Arial" pitchFamily="34" charset="0"/>
                <a:cs typeface="Arial" pitchFamily="34" charset="0"/>
              </a:rPr>
              <a:t>evenue for services reduced or eliminated:</a:t>
            </a:r>
          </a:p>
          <a:p>
            <a:pPr marL="854075" lvl="1" indent="-396875">
              <a:lnSpc>
                <a:spcPct val="150000"/>
              </a:lnSpc>
              <a:buFont typeface="Wingdings" pitchFamily="2" charset="2"/>
              <a:buChar char="ü"/>
            </a:pPr>
            <a:r>
              <a:rPr lang="en-US" sz="2400" i="1" dirty="0" smtClean="0">
                <a:latin typeface="Arial" pitchFamily="34" charset="0"/>
                <a:cs typeface="Arial" pitchFamily="34" charset="0"/>
              </a:rPr>
              <a:t>Police and Fire Services</a:t>
            </a:r>
          </a:p>
          <a:p>
            <a:pPr marL="854075" lvl="1" indent="-396875">
              <a:lnSpc>
                <a:spcPct val="150000"/>
              </a:lnSpc>
              <a:buFont typeface="Wingdings" pitchFamily="2" charset="2"/>
              <a:buChar char="ü"/>
            </a:pPr>
            <a:r>
              <a:rPr lang="en-US" sz="2400" i="1" dirty="0" smtClean="0">
                <a:latin typeface="Arial" pitchFamily="34" charset="0"/>
                <a:cs typeface="Arial" pitchFamily="34" charset="0"/>
              </a:rPr>
              <a:t>Recreation Programs for youth &amp; seniors</a:t>
            </a:r>
          </a:p>
          <a:p>
            <a:pPr marL="854075" lvl="1" indent="-396875">
              <a:lnSpc>
                <a:spcPct val="150000"/>
              </a:lnSpc>
              <a:buFont typeface="Wingdings" pitchFamily="2" charset="2"/>
              <a:buChar char="ü"/>
            </a:pPr>
            <a:r>
              <a:rPr lang="en-US" sz="2400" i="1" dirty="0" smtClean="0">
                <a:latin typeface="Arial" pitchFamily="34" charset="0"/>
                <a:cs typeface="Arial" pitchFamily="34" charset="0"/>
              </a:rPr>
              <a:t>Street Maintenance</a:t>
            </a:r>
          </a:p>
          <a:p>
            <a:pPr marL="396875" indent="-396875">
              <a:lnSpc>
                <a:spcPct val="150000"/>
              </a:lnSpc>
              <a:buClr>
                <a:srgbClr val="4D771F"/>
              </a:buClr>
              <a:buFont typeface="Arial" pitchFamily="34" charset="0"/>
              <a:buChar char="•"/>
            </a:pPr>
            <a:r>
              <a:rPr lang="en-US" sz="2600" dirty="0" smtClean="0">
                <a:latin typeface="Arial" pitchFamily="34" charset="0"/>
                <a:cs typeface="Arial" pitchFamily="34" charset="0"/>
              </a:rPr>
              <a:t>Fund departments efficiently </a:t>
            </a:r>
          </a:p>
          <a:p>
            <a:pPr marL="396875" indent="-396875">
              <a:lnSpc>
                <a:spcPct val="150000"/>
              </a:lnSpc>
              <a:buClr>
                <a:srgbClr val="4D771F"/>
              </a:buClr>
              <a:buFont typeface="Arial" pitchFamily="34" charset="0"/>
              <a:buChar char="•"/>
            </a:pPr>
            <a:r>
              <a:rPr lang="en-US" sz="2600" dirty="0" smtClean="0">
                <a:latin typeface="Arial" pitchFamily="34" charset="0"/>
                <a:cs typeface="Arial" pitchFamily="34" charset="0"/>
              </a:rPr>
              <a:t>Set realistic expectations for cost recovery</a:t>
            </a:r>
          </a:p>
          <a:p>
            <a:pPr marL="396875" indent="-396875">
              <a:buClr>
                <a:srgbClr val="1C3F94"/>
              </a:buClr>
              <a:buFont typeface="Arial" pitchFamily="34" charset="0"/>
              <a:buChar char="•"/>
            </a:pPr>
            <a:endParaRPr lang="en-US" sz="3600" dirty="0" smtClean="0"/>
          </a:p>
          <a:p>
            <a:pPr marL="396875" indent="-396875">
              <a:buClr>
                <a:srgbClr val="1C3F94"/>
              </a:buClr>
              <a:buFont typeface="Arial" pitchFamily="34" charset="0"/>
              <a:buChar char="•"/>
            </a:pPr>
            <a:endParaRPr lang="en-US" sz="3600" dirty="0" smtClean="0"/>
          </a:p>
          <a:p>
            <a:endParaRPr lang="en-US" dirty="0"/>
          </a:p>
        </p:txBody>
      </p:sp>
      <p:sp>
        <p:nvSpPr>
          <p:cNvPr id="4" name="Title 3"/>
          <p:cNvSpPr>
            <a:spLocks noGrp="1"/>
          </p:cNvSpPr>
          <p:nvPr>
            <p:ph type="title"/>
          </p:nvPr>
        </p:nvSpPr>
        <p:spPr/>
        <p:txBody>
          <a:bodyPr/>
          <a:lstStyle/>
          <a:p>
            <a:r>
              <a:rPr lang="en-US" dirty="0" smtClean="0"/>
              <a:t>BENEFITS OF REALIGNING FEES</a:t>
            </a:r>
            <a:endParaRPr lang="en-US" dirty="0"/>
          </a:p>
        </p:txBody>
      </p:sp>
      <p:sp>
        <p:nvSpPr>
          <p:cNvPr id="5" name="TextBox 4"/>
          <p:cNvSpPr txBox="1"/>
          <p:nvPr/>
        </p:nvSpPr>
        <p:spPr>
          <a:xfrm>
            <a:off x="3200400" y="5867400"/>
            <a:ext cx="5943600" cy="307777"/>
          </a:xfrm>
          <a:prstGeom prst="rect">
            <a:avLst/>
          </a:prstGeom>
          <a:noFill/>
        </p:spPr>
        <p:txBody>
          <a:bodyPr wrap="square" rtlCol="0">
            <a:spAutoFit/>
          </a:bodyPr>
          <a:lstStyle/>
          <a:p>
            <a:r>
              <a:rPr lang="en-US" sz="1400" b="1" dirty="0" smtClean="0">
                <a:solidFill>
                  <a:srgbClr val="4D771F"/>
                </a:solidFill>
              </a:rPr>
              <a:t>Maximizing General Fund Reimbursements</a:t>
            </a:r>
            <a:endParaRPr lang="en-US" sz="1400" b="1" dirty="0">
              <a:solidFill>
                <a:srgbClr val="4D771F"/>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133912"/>
            <a:ext cx="8686800" cy="6063198"/>
          </a:xfrm>
          <a:prstGeom prst="rect">
            <a:avLst/>
          </a:prstGeom>
          <a:noFill/>
        </p:spPr>
        <p:txBody>
          <a:bodyPr wrap="square" rtlCol="0">
            <a:spAutoFit/>
          </a:bodyPr>
          <a:lstStyle/>
          <a:p>
            <a:pPr marL="344488" indent="-344488">
              <a:buClr>
                <a:srgbClr val="4D771F"/>
              </a:buClr>
              <a:buFont typeface="Arial" pitchFamily="34" charset="0"/>
              <a:buChar char="•"/>
              <a:defRPr/>
            </a:pPr>
            <a:r>
              <a:rPr lang="en-US" sz="3200" dirty="0" smtClean="0">
                <a:latin typeface="Arial" charset="0"/>
                <a:cs typeface="Arial" charset="0"/>
              </a:rPr>
              <a:t>Establish the full </a:t>
            </a:r>
            <a:r>
              <a:rPr lang="en-US" sz="3200" dirty="0">
                <a:latin typeface="Arial" charset="0"/>
                <a:cs typeface="Arial" charset="0"/>
              </a:rPr>
              <a:t>cost of </a:t>
            </a:r>
            <a:r>
              <a:rPr lang="en-US" sz="3200" dirty="0" smtClean="0">
                <a:latin typeface="Arial" charset="0"/>
                <a:cs typeface="Arial" charset="0"/>
              </a:rPr>
              <a:t>providing services </a:t>
            </a:r>
            <a:r>
              <a:rPr lang="en-US" sz="3200" dirty="0">
                <a:latin typeface="Arial" charset="0"/>
                <a:cs typeface="Arial" charset="0"/>
              </a:rPr>
              <a:t>for the </a:t>
            </a:r>
            <a:r>
              <a:rPr lang="en-US" sz="3200" dirty="0" smtClean="0">
                <a:latin typeface="Arial" charset="0"/>
                <a:cs typeface="Arial" charset="0"/>
              </a:rPr>
              <a:t>biggest fee chargers:</a:t>
            </a:r>
          </a:p>
          <a:p>
            <a:pPr marL="509588" lvl="1" indent="0">
              <a:buClr>
                <a:srgbClr val="4D771F"/>
              </a:buClr>
              <a:buFontTx/>
              <a:buNone/>
              <a:defRPr/>
            </a:pPr>
            <a:endParaRPr lang="en-US" dirty="0">
              <a:latin typeface="Arial" charset="0"/>
              <a:cs typeface="Arial" charset="0"/>
            </a:endParaRPr>
          </a:p>
          <a:p>
            <a:pPr>
              <a:buClr>
                <a:srgbClr val="4D771F"/>
              </a:buClr>
              <a:defRPr/>
            </a:pPr>
            <a:endParaRPr lang="en-US" sz="2800" dirty="0" smtClean="0">
              <a:latin typeface="Arial" charset="0"/>
              <a:cs typeface="Arial" charset="0"/>
            </a:endParaRPr>
          </a:p>
          <a:p>
            <a:pPr>
              <a:buClr>
                <a:srgbClr val="4D771F"/>
              </a:buClr>
              <a:defRPr/>
            </a:pPr>
            <a:endParaRPr lang="en-US" sz="2800" dirty="0" smtClean="0">
              <a:latin typeface="Arial" charset="0"/>
              <a:cs typeface="Arial" charset="0"/>
            </a:endParaRPr>
          </a:p>
          <a:p>
            <a:pPr>
              <a:buClr>
                <a:srgbClr val="4D771F"/>
              </a:buClr>
              <a:defRPr/>
            </a:pPr>
            <a:endParaRPr lang="en-US" sz="2800" dirty="0" smtClean="0">
              <a:latin typeface="Arial" charset="0"/>
              <a:cs typeface="Arial" charset="0"/>
            </a:endParaRPr>
          </a:p>
          <a:p>
            <a:pPr>
              <a:buClr>
                <a:srgbClr val="4D771F"/>
              </a:buClr>
              <a:defRPr/>
            </a:pPr>
            <a:endParaRPr lang="en-US" sz="2800" dirty="0" smtClean="0">
              <a:latin typeface="Arial" charset="0"/>
              <a:cs typeface="Arial" charset="0"/>
            </a:endParaRPr>
          </a:p>
          <a:p>
            <a:pPr>
              <a:buClr>
                <a:srgbClr val="4D771F"/>
              </a:buClr>
              <a:defRPr/>
            </a:pPr>
            <a:endParaRPr lang="en-US" sz="2800" dirty="0" smtClean="0">
              <a:latin typeface="Arial" charset="0"/>
              <a:cs typeface="Arial" charset="0"/>
            </a:endParaRPr>
          </a:p>
          <a:p>
            <a:pPr marL="344488" indent="-344488">
              <a:buClr>
                <a:srgbClr val="4D771F"/>
              </a:buClr>
              <a:buFont typeface="Arial" pitchFamily="34" charset="0"/>
              <a:buChar char="•"/>
              <a:defRPr/>
            </a:pPr>
            <a:r>
              <a:rPr lang="en-US" sz="3200" dirty="0" smtClean="0">
                <a:latin typeface="Arial" charset="0"/>
                <a:cs typeface="Arial" charset="0"/>
              </a:rPr>
              <a:t>Know your true costs </a:t>
            </a:r>
          </a:p>
          <a:p>
            <a:pPr>
              <a:buClr>
                <a:srgbClr val="4D771F"/>
              </a:buClr>
              <a:defRPr/>
            </a:pPr>
            <a:endParaRPr lang="en-US" sz="1200" dirty="0" smtClean="0">
              <a:latin typeface="Arial" charset="0"/>
              <a:cs typeface="Arial" charset="0"/>
            </a:endParaRPr>
          </a:p>
          <a:p>
            <a:pPr marL="344488" indent="-344488">
              <a:buClr>
                <a:srgbClr val="4D771F"/>
              </a:buClr>
              <a:buFont typeface="Arial" pitchFamily="34" charset="0"/>
              <a:buChar char="•"/>
              <a:defRPr/>
            </a:pPr>
            <a:r>
              <a:rPr lang="en-US" sz="3200" dirty="0">
                <a:latin typeface="Arial" charset="0"/>
                <a:cs typeface="Arial" charset="0"/>
              </a:rPr>
              <a:t>U</a:t>
            </a:r>
            <a:r>
              <a:rPr lang="en-US" sz="3200" dirty="0" smtClean="0">
                <a:latin typeface="Arial" charset="0"/>
                <a:cs typeface="Arial" charset="0"/>
              </a:rPr>
              <a:t>pdate fee schedules accordingly</a:t>
            </a:r>
            <a:endParaRPr lang="en-US" sz="3200" dirty="0">
              <a:latin typeface="Arial" charset="0"/>
              <a:cs typeface="Arial" charset="0"/>
            </a:endParaRPr>
          </a:p>
          <a:p>
            <a:pPr>
              <a:buClr>
                <a:srgbClr val="1C3F94"/>
              </a:buClr>
            </a:pPr>
            <a:endParaRPr lang="en-US" sz="3600" dirty="0" smtClean="0"/>
          </a:p>
          <a:p>
            <a:pPr marL="396875" indent="-396875">
              <a:buClr>
                <a:srgbClr val="1C3F94"/>
              </a:buClr>
              <a:buFont typeface="Arial" pitchFamily="34" charset="0"/>
              <a:buChar char="•"/>
            </a:pPr>
            <a:endParaRPr lang="en-US" sz="3600" dirty="0" smtClean="0"/>
          </a:p>
          <a:p>
            <a:endParaRPr lang="en-US" dirty="0"/>
          </a:p>
        </p:txBody>
      </p:sp>
      <p:sp>
        <p:nvSpPr>
          <p:cNvPr id="4" name="Rounded Rectangle 3"/>
          <p:cNvSpPr/>
          <p:nvPr/>
        </p:nvSpPr>
        <p:spPr>
          <a:xfrm>
            <a:off x="1295400" y="2209800"/>
            <a:ext cx="6781800" cy="22860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0" y="2483584"/>
            <a:ext cx="6781800" cy="1631216"/>
          </a:xfrm>
          <a:prstGeom prst="rect">
            <a:avLst/>
          </a:prstGeom>
          <a:noFill/>
        </p:spPr>
        <p:txBody>
          <a:bodyPr wrap="square" rtlCol="0">
            <a:spAutoFit/>
          </a:bodyPr>
          <a:lstStyle/>
          <a:p>
            <a:pPr marL="285750" lvl="1" indent="-285750">
              <a:buFontTx/>
              <a:buNone/>
              <a:defRPr/>
            </a:pPr>
            <a:r>
              <a:rPr lang="en-US" sz="2000" dirty="0" smtClean="0">
                <a:solidFill>
                  <a:schemeClr val="bg1"/>
                </a:solidFill>
                <a:latin typeface="Arial" charset="0"/>
                <a:cs typeface="Arial" charset="0"/>
              </a:rPr>
              <a:t>•	Development Services (Building, Planning, Engineering)</a:t>
            </a:r>
          </a:p>
          <a:p>
            <a:pPr marL="285750" lvl="1" indent="-285750">
              <a:buFontTx/>
              <a:buNone/>
              <a:defRPr/>
            </a:pPr>
            <a:r>
              <a:rPr lang="en-US" sz="2000" dirty="0" smtClean="0">
                <a:solidFill>
                  <a:schemeClr val="bg1"/>
                </a:solidFill>
                <a:latin typeface="Arial" charset="0"/>
                <a:cs typeface="Arial" charset="0"/>
              </a:rPr>
              <a:t>•	Public Safety (Police and Fire)</a:t>
            </a:r>
          </a:p>
          <a:p>
            <a:pPr marL="285750" lvl="1" indent="-285750">
              <a:buFontTx/>
              <a:buNone/>
              <a:defRPr/>
            </a:pPr>
            <a:r>
              <a:rPr lang="en-US" sz="2000" dirty="0" smtClean="0">
                <a:solidFill>
                  <a:schemeClr val="bg1"/>
                </a:solidFill>
                <a:latin typeface="Arial" charset="0"/>
                <a:cs typeface="Arial" charset="0"/>
              </a:rPr>
              <a:t>•	Public Works</a:t>
            </a:r>
          </a:p>
          <a:p>
            <a:pPr marL="285750" lvl="1" indent="-285750">
              <a:defRPr/>
            </a:pPr>
            <a:r>
              <a:rPr lang="en-US" sz="2000" dirty="0" smtClean="0">
                <a:solidFill>
                  <a:schemeClr val="bg1"/>
                </a:solidFill>
                <a:latin typeface="Arial" charset="0"/>
                <a:cs typeface="Arial" charset="0"/>
              </a:rPr>
              <a:t>•	Other Miscellaneous User and Regulatory Fees</a:t>
            </a:r>
          </a:p>
        </p:txBody>
      </p:sp>
      <p:sp>
        <p:nvSpPr>
          <p:cNvPr id="6" name="Title 5"/>
          <p:cNvSpPr>
            <a:spLocks noGrp="1"/>
          </p:cNvSpPr>
          <p:nvPr>
            <p:ph type="title"/>
          </p:nvPr>
        </p:nvSpPr>
        <p:spPr/>
        <p:txBody>
          <a:bodyPr/>
          <a:lstStyle/>
          <a:p>
            <a:r>
              <a:rPr lang="en-US" dirty="0" smtClean="0"/>
              <a:t>STUDY YOUR FEES</a:t>
            </a:r>
            <a:endParaRPr lang="en-US" dirty="0"/>
          </a:p>
        </p:txBody>
      </p:sp>
      <p:sp>
        <p:nvSpPr>
          <p:cNvPr id="7" name="TextBox 6"/>
          <p:cNvSpPr txBox="1"/>
          <p:nvPr/>
        </p:nvSpPr>
        <p:spPr>
          <a:xfrm>
            <a:off x="3200400" y="5867400"/>
            <a:ext cx="5943600" cy="307777"/>
          </a:xfrm>
          <a:prstGeom prst="rect">
            <a:avLst/>
          </a:prstGeom>
          <a:noFill/>
        </p:spPr>
        <p:txBody>
          <a:bodyPr wrap="square" rtlCol="0">
            <a:spAutoFit/>
          </a:bodyPr>
          <a:lstStyle/>
          <a:p>
            <a:r>
              <a:rPr lang="en-US" sz="1400" b="1" dirty="0" smtClean="0">
                <a:solidFill>
                  <a:srgbClr val="4D771F"/>
                </a:solidFill>
              </a:rPr>
              <a:t>Maximizing General Fund Reimbursements</a:t>
            </a:r>
            <a:endParaRPr lang="en-US" sz="1400" b="1" dirty="0">
              <a:solidFill>
                <a:srgbClr val="4D771F"/>
              </a:solidFill>
            </a:endParaRPr>
          </a:p>
        </p:txBody>
      </p:sp>
    </p:spTree>
    <p:extLst>
      <p:ext uri="{BB962C8B-B14F-4D97-AF65-F5344CB8AC3E}">
        <p14:creationId xmlns:p14="http://schemas.microsoft.com/office/powerpoint/2010/main" val="30893767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title"/>
          </p:nvPr>
        </p:nvSpPr>
        <p:spPr bwMode="auto">
          <a:xfrm>
            <a:off x="457200" y="243840"/>
            <a:ext cx="8183880" cy="10515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lstStyle/>
          <a:p>
            <a:pPr algn="l"/>
            <a:r>
              <a:rPr lang="en-US" sz="2400" b="1" dirty="0" smtClean="0">
                <a:solidFill>
                  <a:schemeClr val="accent1"/>
                </a:solidFill>
              </a:rPr>
              <a:t>ROAD MAP OF A FEE STUDY</a:t>
            </a:r>
            <a:r>
              <a:rPr lang="en-US" sz="2400" b="1" dirty="0">
                <a:solidFill>
                  <a:srgbClr val="1C3F94"/>
                </a:solidFill>
                <a:latin typeface="Arial" pitchFamily="34" charset="0"/>
                <a:cs typeface="Arial" pitchFamily="34" charset="0"/>
              </a:rPr>
              <a:t/>
            </a:r>
            <a:br>
              <a:rPr lang="en-US" sz="2400" b="1" dirty="0">
                <a:solidFill>
                  <a:srgbClr val="1C3F94"/>
                </a:solidFill>
                <a:latin typeface="Arial" pitchFamily="34" charset="0"/>
                <a:cs typeface="Arial" pitchFamily="34" charset="0"/>
              </a:rPr>
            </a:br>
            <a:endParaRPr lang="en-US" sz="2300" dirty="0">
              <a:latin typeface="Arial" charset="0"/>
              <a:cs typeface="Arial" charset="0"/>
            </a:endParaRPr>
          </a:p>
        </p:txBody>
      </p:sp>
      <p:sp>
        <p:nvSpPr>
          <p:cNvPr id="15363" name="Rectangle 2"/>
          <p:cNvSpPr>
            <a:spLocks noChangeArrowheads="1"/>
          </p:cNvSpPr>
          <p:nvPr/>
        </p:nvSpPr>
        <p:spPr bwMode="auto">
          <a:xfrm>
            <a:off x="441614" y="2208960"/>
            <a:ext cx="946727" cy="1937216"/>
          </a:xfrm>
          <a:prstGeom prst="rect">
            <a:avLst/>
          </a:prstGeom>
          <a:solidFill>
            <a:schemeClr val="accent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6741" tIns="43370" rIns="86741" bIns="43370" anchor="ctr"/>
          <a:lstStyle/>
          <a:p>
            <a:pPr algn="ctr" defTabSz="867596"/>
            <a:endParaRPr lang="en-US" sz="1200" b="1" dirty="0">
              <a:solidFill>
                <a:srgbClr val="EAEAEA"/>
              </a:solidFill>
              <a:cs typeface="Arial" charset="0"/>
            </a:endParaRPr>
          </a:p>
        </p:txBody>
      </p:sp>
      <p:sp>
        <p:nvSpPr>
          <p:cNvPr id="15364" name="Rectangle 4"/>
          <p:cNvSpPr>
            <a:spLocks noChangeArrowheads="1"/>
          </p:cNvSpPr>
          <p:nvPr/>
        </p:nvSpPr>
        <p:spPr bwMode="auto">
          <a:xfrm>
            <a:off x="805296" y="1963832"/>
            <a:ext cx="874568" cy="788614"/>
          </a:xfrm>
          <a:prstGeom prst="rect">
            <a:avLst/>
          </a:prstGeom>
          <a:solidFill>
            <a:schemeClr val="accent6">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6741" tIns="43370" rIns="86741" bIns="43370" anchor="ctr"/>
          <a:lstStyle/>
          <a:p>
            <a:pPr algn="ctr" defTabSz="867596"/>
            <a:r>
              <a:rPr lang="en-US" sz="1000" b="1" dirty="0">
                <a:cs typeface="Arial" charset="0"/>
              </a:rPr>
              <a:t>Time Data or Estimates</a:t>
            </a:r>
          </a:p>
        </p:txBody>
      </p:sp>
      <p:sp>
        <p:nvSpPr>
          <p:cNvPr id="15365" name="Rectangle 5"/>
          <p:cNvSpPr>
            <a:spLocks noChangeArrowheads="1"/>
          </p:cNvSpPr>
          <p:nvPr/>
        </p:nvSpPr>
        <p:spPr bwMode="auto">
          <a:xfrm>
            <a:off x="805296" y="2823882"/>
            <a:ext cx="874568" cy="790015"/>
          </a:xfrm>
          <a:prstGeom prst="rect">
            <a:avLst/>
          </a:prstGeom>
          <a:solidFill>
            <a:schemeClr val="accent6">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6741" tIns="43370" rIns="86741" bIns="43370" anchor="ctr"/>
          <a:lstStyle/>
          <a:p>
            <a:pPr algn="ctr" defTabSz="867596"/>
            <a:r>
              <a:rPr lang="en-US" sz="1000" b="1" dirty="0" smtClean="0">
                <a:cs typeface="Arial" charset="0"/>
              </a:rPr>
              <a:t>Budgeted Labor </a:t>
            </a:r>
            <a:r>
              <a:rPr lang="en-US" sz="1000" b="1" dirty="0">
                <a:cs typeface="Arial" charset="0"/>
              </a:rPr>
              <a:t>Costs</a:t>
            </a:r>
          </a:p>
        </p:txBody>
      </p:sp>
      <p:sp>
        <p:nvSpPr>
          <p:cNvPr id="15366" name="Rectangle 6"/>
          <p:cNvSpPr>
            <a:spLocks noChangeArrowheads="1"/>
          </p:cNvSpPr>
          <p:nvPr/>
        </p:nvSpPr>
        <p:spPr bwMode="auto">
          <a:xfrm>
            <a:off x="805296" y="3685336"/>
            <a:ext cx="874568" cy="787213"/>
          </a:xfrm>
          <a:prstGeom prst="rect">
            <a:avLst/>
          </a:prstGeom>
          <a:solidFill>
            <a:schemeClr val="accent6">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6741" tIns="43370" rIns="86741" bIns="43370" anchor="ctr"/>
          <a:lstStyle/>
          <a:p>
            <a:pPr algn="ctr" defTabSz="867596"/>
            <a:r>
              <a:rPr lang="en-US" sz="1000" b="1" dirty="0" smtClean="0">
                <a:cs typeface="Arial" charset="0"/>
              </a:rPr>
              <a:t>Budgeted Non-Labor </a:t>
            </a:r>
            <a:r>
              <a:rPr lang="en-US" sz="1000" b="1" dirty="0">
                <a:cs typeface="Arial" charset="0"/>
              </a:rPr>
              <a:t>Costs</a:t>
            </a:r>
          </a:p>
        </p:txBody>
      </p:sp>
      <p:sp>
        <p:nvSpPr>
          <p:cNvPr id="15367" name="Text Box 7"/>
          <p:cNvSpPr txBox="1">
            <a:spLocks noChangeArrowheads="1"/>
          </p:cNvSpPr>
          <p:nvPr/>
        </p:nvSpPr>
        <p:spPr bwMode="auto">
          <a:xfrm rot="-5400000">
            <a:off x="-318454" y="3042631"/>
            <a:ext cx="1937216"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741" tIns="43370" rIns="86741" bIns="43370">
            <a:spAutoFit/>
          </a:bodyPr>
          <a:lstStyle>
            <a:lvl1pPr defTabSz="966788" eaLnBrk="0" hangingPunct="0">
              <a:defRPr sz="2000">
                <a:solidFill>
                  <a:schemeClr val="tx1"/>
                </a:solidFill>
                <a:latin typeface="Arial" charset="0"/>
              </a:defRPr>
            </a:lvl1pPr>
            <a:lvl2pPr marL="742950" indent="-285750" defTabSz="966788" eaLnBrk="0" hangingPunct="0">
              <a:defRPr sz="2000">
                <a:solidFill>
                  <a:schemeClr val="tx1"/>
                </a:solidFill>
                <a:latin typeface="Arial" charset="0"/>
              </a:defRPr>
            </a:lvl2pPr>
            <a:lvl3pPr marL="1143000" indent="-228600" defTabSz="966788" eaLnBrk="0" hangingPunct="0">
              <a:defRPr sz="2000">
                <a:solidFill>
                  <a:schemeClr val="tx1"/>
                </a:solidFill>
                <a:latin typeface="Arial" charset="0"/>
              </a:defRPr>
            </a:lvl3pPr>
            <a:lvl4pPr marL="1600200" indent="-228600" defTabSz="966788" eaLnBrk="0" hangingPunct="0">
              <a:defRPr sz="2000">
                <a:solidFill>
                  <a:schemeClr val="tx1"/>
                </a:solidFill>
                <a:latin typeface="Arial" charset="0"/>
              </a:defRPr>
            </a:lvl4pPr>
            <a:lvl5pPr marL="2057400" indent="-228600" defTabSz="966788" eaLnBrk="0" hangingPunct="0">
              <a:defRPr sz="2000">
                <a:solidFill>
                  <a:schemeClr val="tx1"/>
                </a:solidFill>
                <a:latin typeface="Arial" charset="0"/>
              </a:defRPr>
            </a:lvl5pPr>
            <a:lvl6pPr marL="2514600" indent="-228600" defTabSz="966788" eaLnBrk="0" fontAlgn="base" hangingPunct="0">
              <a:spcBef>
                <a:spcPct val="0"/>
              </a:spcBef>
              <a:spcAft>
                <a:spcPct val="0"/>
              </a:spcAft>
              <a:defRPr sz="2000">
                <a:solidFill>
                  <a:schemeClr val="tx1"/>
                </a:solidFill>
                <a:latin typeface="Arial" charset="0"/>
              </a:defRPr>
            </a:lvl6pPr>
            <a:lvl7pPr marL="2971800" indent="-228600" defTabSz="966788" eaLnBrk="0" fontAlgn="base" hangingPunct="0">
              <a:spcBef>
                <a:spcPct val="0"/>
              </a:spcBef>
              <a:spcAft>
                <a:spcPct val="0"/>
              </a:spcAft>
              <a:defRPr sz="2000">
                <a:solidFill>
                  <a:schemeClr val="tx1"/>
                </a:solidFill>
                <a:latin typeface="Arial" charset="0"/>
              </a:defRPr>
            </a:lvl7pPr>
            <a:lvl8pPr marL="3429000" indent="-228600" defTabSz="966788" eaLnBrk="0" fontAlgn="base" hangingPunct="0">
              <a:spcBef>
                <a:spcPct val="0"/>
              </a:spcBef>
              <a:spcAft>
                <a:spcPct val="0"/>
              </a:spcAft>
              <a:defRPr sz="2000">
                <a:solidFill>
                  <a:schemeClr val="tx1"/>
                </a:solidFill>
                <a:latin typeface="Arial" charset="0"/>
              </a:defRPr>
            </a:lvl8pPr>
            <a:lvl9pPr marL="3886200" indent="-228600" defTabSz="966788"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en-US" sz="1200" b="1" dirty="0">
                <a:solidFill>
                  <a:schemeClr val="bg1"/>
                </a:solidFill>
                <a:cs typeface="Arial" charset="0"/>
              </a:rPr>
              <a:t>Data Collection</a:t>
            </a:r>
          </a:p>
        </p:txBody>
      </p:sp>
      <p:sp>
        <p:nvSpPr>
          <p:cNvPr id="15368" name="Rectangle 8"/>
          <p:cNvSpPr>
            <a:spLocks noChangeArrowheads="1"/>
          </p:cNvSpPr>
          <p:nvPr/>
        </p:nvSpPr>
        <p:spPr bwMode="auto">
          <a:xfrm>
            <a:off x="1824182" y="2208960"/>
            <a:ext cx="946727" cy="1937216"/>
          </a:xfrm>
          <a:prstGeom prst="rect">
            <a:avLst/>
          </a:prstGeom>
          <a:solidFill>
            <a:schemeClr val="accent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6741" tIns="43370" rIns="86741" bIns="43370" anchor="ctr"/>
          <a:lstStyle/>
          <a:p>
            <a:pPr algn="ctr" defTabSz="867596"/>
            <a:endParaRPr lang="en-US" sz="1200" b="1" dirty="0">
              <a:solidFill>
                <a:srgbClr val="EAEAEA"/>
              </a:solidFill>
              <a:cs typeface="Arial" charset="0"/>
            </a:endParaRPr>
          </a:p>
        </p:txBody>
      </p:sp>
      <p:sp>
        <p:nvSpPr>
          <p:cNvPr id="15369" name="Rectangle 9"/>
          <p:cNvSpPr>
            <a:spLocks noChangeArrowheads="1"/>
          </p:cNvSpPr>
          <p:nvPr/>
        </p:nvSpPr>
        <p:spPr bwMode="auto">
          <a:xfrm>
            <a:off x="2187864" y="2393857"/>
            <a:ext cx="873125" cy="790015"/>
          </a:xfrm>
          <a:prstGeom prst="rect">
            <a:avLst/>
          </a:prstGeom>
          <a:solidFill>
            <a:schemeClr val="accent6">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6741" tIns="43370" rIns="86741" bIns="43370" anchor="ctr"/>
          <a:lstStyle/>
          <a:p>
            <a:pPr algn="ctr" defTabSz="867596"/>
            <a:r>
              <a:rPr lang="en-US" sz="1000" b="1" dirty="0">
                <a:cs typeface="Arial" charset="0"/>
              </a:rPr>
              <a:t>Direct Costs</a:t>
            </a:r>
          </a:p>
        </p:txBody>
      </p:sp>
      <p:sp>
        <p:nvSpPr>
          <p:cNvPr id="15370" name="Rectangle 10"/>
          <p:cNvSpPr>
            <a:spLocks noChangeArrowheads="1"/>
          </p:cNvSpPr>
          <p:nvPr/>
        </p:nvSpPr>
        <p:spPr bwMode="auto">
          <a:xfrm>
            <a:off x="2187864" y="3253908"/>
            <a:ext cx="873125" cy="788614"/>
          </a:xfrm>
          <a:prstGeom prst="rect">
            <a:avLst/>
          </a:prstGeom>
          <a:solidFill>
            <a:schemeClr val="accent6">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6741" tIns="43370" rIns="86741" bIns="43370" anchor="ctr"/>
          <a:lstStyle/>
          <a:p>
            <a:pPr algn="ctr" defTabSz="867596"/>
            <a:r>
              <a:rPr lang="en-US" sz="1000" b="1" dirty="0">
                <a:cs typeface="Arial" charset="0"/>
              </a:rPr>
              <a:t>Indirect Costs</a:t>
            </a:r>
          </a:p>
        </p:txBody>
      </p:sp>
      <p:sp>
        <p:nvSpPr>
          <p:cNvPr id="15371" name="Text Box 11"/>
          <p:cNvSpPr txBox="1">
            <a:spLocks noChangeArrowheads="1"/>
          </p:cNvSpPr>
          <p:nvPr/>
        </p:nvSpPr>
        <p:spPr bwMode="auto">
          <a:xfrm rot="-5400000">
            <a:off x="1064114" y="3042631"/>
            <a:ext cx="1937216"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741" tIns="43370" rIns="86741" bIns="43370">
            <a:spAutoFit/>
          </a:bodyPr>
          <a:lstStyle>
            <a:lvl1pPr defTabSz="966788" eaLnBrk="0" hangingPunct="0">
              <a:defRPr sz="2000">
                <a:solidFill>
                  <a:schemeClr val="tx1"/>
                </a:solidFill>
                <a:latin typeface="Arial" charset="0"/>
              </a:defRPr>
            </a:lvl1pPr>
            <a:lvl2pPr marL="742950" indent="-285750" defTabSz="966788" eaLnBrk="0" hangingPunct="0">
              <a:defRPr sz="2000">
                <a:solidFill>
                  <a:schemeClr val="tx1"/>
                </a:solidFill>
                <a:latin typeface="Arial" charset="0"/>
              </a:defRPr>
            </a:lvl2pPr>
            <a:lvl3pPr marL="1143000" indent="-228600" defTabSz="966788" eaLnBrk="0" hangingPunct="0">
              <a:defRPr sz="2000">
                <a:solidFill>
                  <a:schemeClr val="tx1"/>
                </a:solidFill>
                <a:latin typeface="Arial" charset="0"/>
              </a:defRPr>
            </a:lvl3pPr>
            <a:lvl4pPr marL="1600200" indent="-228600" defTabSz="966788" eaLnBrk="0" hangingPunct="0">
              <a:defRPr sz="2000">
                <a:solidFill>
                  <a:schemeClr val="tx1"/>
                </a:solidFill>
                <a:latin typeface="Arial" charset="0"/>
              </a:defRPr>
            </a:lvl4pPr>
            <a:lvl5pPr marL="2057400" indent="-228600" defTabSz="966788" eaLnBrk="0" hangingPunct="0">
              <a:defRPr sz="2000">
                <a:solidFill>
                  <a:schemeClr val="tx1"/>
                </a:solidFill>
                <a:latin typeface="Arial" charset="0"/>
              </a:defRPr>
            </a:lvl5pPr>
            <a:lvl6pPr marL="2514600" indent="-228600" defTabSz="966788" eaLnBrk="0" fontAlgn="base" hangingPunct="0">
              <a:spcBef>
                <a:spcPct val="0"/>
              </a:spcBef>
              <a:spcAft>
                <a:spcPct val="0"/>
              </a:spcAft>
              <a:defRPr sz="2000">
                <a:solidFill>
                  <a:schemeClr val="tx1"/>
                </a:solidFill>
                <a:latin typeface="Arial" charset="0"/>
              </a:defRPr>
            </a:lvl6pPr>
            <a:lvl7pPr marL="2971800" indent="-228600" defTabSz="966788" eaLnBrk="0" fontAlgn="base" hangingPunct="0">
              <a:spcBef>
                <a:spcPct val="0"/>
              </a:spcBef>
              <a:spcAft>
                <a:spcPct val="0"/>
              </a:spcAft>
              <a:defRPr sz="2000">
                <a:solidFill>
                  <a:schemeClr val="tx1"/>
                </a:solidFill>
                <a:latin typeface="Arial" charset="0"/>
              </a:defRPr>
            </a:lvl7pPr>
            <a:lvl8pPr marL="3429000" indent="-228600" defTabSz="966788" eaLnBrk="0" fontAlgn="base" hangingPunct="0">
              <a:spcBef>
                <a:spcPct val="0"/>
              </a:spcBef>
              <a:spcAft>
                <a:spcPct val="0"/>
              </a:spcAft>
              <a:defRPr sz="2000">
                <a:solidFill>
                  <a:schemeClr val="tx1"/>
                </a:solidFill>
                <a:latin typeface="Arial" charset="0"/>
              </a:defRPr>
            </a:lvl8pPr>
            <a:lvl9pPr marL="3886200" indent="-228600" defTabSz="966788"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en-US" sz="1200" b="1" dirty="0" smtClean="0">
                <a:solidFill>
                  <a:schemeClr val="bg1"/>
                </a:solidFill>
                <a:cs typeface="Arial" charset="0"/>
              </a:rPr>
              <a:t>1. Define </a:t>
            </a:r>
            <a:r>
              <a:rPr lang="en-US" sz="1200" b="1" dirty="0">
                <a:solidFill>
                  <a:schemeClr val="bg1"/>
                </a:solidFill>
                <a:cs typeface="Arial" charset="0"/>
              </a:rPr>
              <a:t>Costs</a:t>
            </a:r>
          </a:p>
        </p:txBody>
      </p:sp>
      <p:sp>
        <p:nvSpPr>
          <p:cNvPr id="15372" name="Rectangle 12"/>
          <p:cNvSpPr>
            <a:spLocks noChangeArrowheads="1"/>
          </p:cNvSpPr>
          <p:nvPr/>
        </p:nvSpPr>
        <p:spPr bwMode="auto">
          <a:xfrm>
            <a:off x="3206750" y="2208960"/>
            <a:ext cx="945285" cy="1937216"/>
          </a:xfrm>
          <a:prstGeom prst="rect">
            <a:avLst/>
          </a:prstGeom>
          <a:solidFill>
            <a:schemeClr val="accent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6741" tIns="43370" rIns="86741" bIns="43370" anchor="ctr"/>
          <a:lstStyle/>
          <a:p>
            <a:pPr algn="ctr" defTabSz="867596"/>
            <a:endParaRPr lang="en-US" sz="1200" b="1" dirty="0">
              <a:solidFill>
                <a:srgbClr val="EAEAEA"/>
              </a:solidFill>
              <a:cs typeface="Arial" charset="0"/>
            </a:endParaRPr>
          </a:p>
        </p:txBody>
      </p:sp>
      <p:sp>
        <p:nvSpPr>
          <p:cNvPr id="15373" name="Rectangle 13"/>
          <p:cNvSpPr>
            <a:spLocks noChangeArrowheads="1"/>
          </p:cNvSpPr>
          <p:nvPr/>
        </p:nvSpPr>
        <p:spPr bwMode="auto">
          <a:xfrm>
            <a:off x="3624118" y="2393857"/>
            <a:ext cx="871682" cy="790015"/>
          </a:xfrm>
          <a:prstGeom prst="rect">
            <a:avLst/>
          </a:prstGeom>
          <a:solidFill>
            <a:schemeClr val="accent6">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6741" tIns="43370" rIns="86741" bIns="43370" anchor="ctr"/>
          <a:lstStyle/>
          <a:p>
            <a:pPr algn="ctr" defTabSz="867596"/>
            <a:r>
              <a:rPr lang="en-US" sz="1000" b="1" dirty="0" smtClean="0">
                <a:cs typeface="Arial" charset="0"/>
              </a:rPr>
              <a:t>Division or Dept-Wide</a:t>
            </a:r>
            <a:endParaRPr lang="en-US" sz="1000" b="1" dirty="0">
              <a:cs typeface="Arial" charset="0"/>
            </a:endParaRPr>
          </a:p>
        </p:txBody>
      </p:sp>
      <p:sp>
        <p:nvSpPr>
          <p:cNvPr id="15374" name="Rectangle 14"/>
          <p:cNvSpPr>
            <a:spLocks noChangeArrowheads="1"/>
          </p:cNvSpPr>
          <p:nvPr/>
        </p:nvSpPr>
        <p:spPr bwMode="auto">
          <a:xfrm>
            <a:off x="3624118" y="3253908"/>
            <a:ext cx="871682" cy="788614"/>
          </a:xfrm>
          <a:prstGeom prst="rect">
            <a:avLst/>
          </a:prstGeom>
          <a:solidFill>
            <a:schemeClr val="accent6">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6741" tIns="43370" rIns="86741" bIns="43370" anchor="ctr"/>
          <a:lstStyle/>
          <a:p>
            <a:pPr algn="ctr" defTabSz="867596"/>
            <a:r>
              <a:rPr lang="en-US" sz="1000" b="1" dirty="0">
                <a:cs typeface="Arial" charset="0"/>
              </a:rPr>
              <a:t>Agency-Wide</a:t>
            </a:r>
          </a:p>
        </p:txBody>
      </p:sp>
      <p:sp>
        <p:nvSpPr>
          <p:cNvPr id="15375" name="Text Box 15"/>
          <p:cNvSpPr txBox="1">
            <a:spLocks noChangeArrowheads="1"/>
          </p:cNvSpPr>
          <p:nvPr/>
        </p:nvSpPr>
        <p:spPr bwMode="auto">
          <a:xfrm rot="-5400000">
            <a:off x="2446682" y="2946307"/>
            <a:ext cx="1937216" cy="456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741" tIns="43370" rIns="86741" bIns="43370">
            <a:spAutoFit/>
          </a:bodyPr>
          <a:lstStyle>
            <a:lvl1pPr defTabSz="966788" eaLnBrk="0" hangingPunct="0">
              <a:defRPr sz="2000">
                <a:solidFill>
                  <a:schemeClr val="tx1"/>
                </a:solidFill>
                <a:latin typeface="Arial" charset="0"/>
              </a:defRPr>
            </a:lvl1pPr>
            <a:lvl2pPr marL="742950" indent="-285750" defTabSz="966788" eaLnBrk="0" hangingPunct="0">
              <a:defRPr sz="2000">
                <a:solidFill>
                  <a:schemeClr val="tx1"/>
                </a:solidFill>
                <a:latin typeface="Arial" charset="0"/>
              </a:defRPr>
            </a:lvl2pPr>
            <a:lvl3pPr marL="1143000" indent="-228600" defTabSz="966788" eaLnBrk="0" hangingPunct="0">
              <a:defRPr sz="2000">
                <a:solidFill>
                  <a:schemeClr val="tx1"/>
                </a:solidFill>
                <a:latin typeface="Arial" charset="0"/>
              </a:defRPr>
            </a:lvl3pPr>
            <a:lvl4pPr marL="1600200" indent="-228600" defTabSz="966788" eaLnBrk="0" hangingPunct="0">
              <a:defRPr sz="2000">
                <a:solidFill>
                  <a:schemeClr val="tx1"/>
                </a:solidFill>
                <a:latin typeface="Arial" charset="0"/>
              </a:defRPr>
            </a:lvl4pPr>
            <a:lvl5pPr marL="2057400" indent="-228600" defTabSz="966788" eaLnBrk="0" hangingPunct="0">
              <a:defRPr sz="2000">
                <a:solidFill>
                  <a:schemeClr val="tx1"/>
                </a:solidFill>
                <a:latin typeface="Arial" charset="0"/>
              </a:defRPr>
            </a:lvl5pPr>
            <a:lvl6pPr marL="2514600" indent="-228600" defTabSz="966788" eaLnBrk="0" fontAlgn="base" hangingPunct="0">
              <a:spcBef>
                <a:spcPct val="0"/>
              </a:spcBef>
              <a:spcAft>
                <a:spcPct val="0"/>
              </a:spcAft>
              <a:defRPr sz="2000">
                <a:solidFill>
                  <a:schemeClr val="tx1"/>
                </a:solidFill>
                <a:latin typeface="Arial" charset="0"/>
              </a:defRPr>
            </a:lvl6pPr>
            <a:lvl7pPr marL="2971800" indent="-228600" defTabSz="966788" eaLnBrk="0" fontAlgn="base" hangingPunct="0">
              <a:spcBef>
                <a:spcPct val="0"/>
              </a:spcBef>
              <a:spcAft>
                <a:spcPct val="0"/>
              </a:spcAft>
              <a:defRPr sz="2000">
                <a:solidFill>
                  <a:schemeClr val="tx1"/>
                </a:solidFill>
                <a:latin typeface="Arial" charset="0"/>
              </a:defRPr>
            </a:lvl7pPr>
            <a:lvl8pPr marL="3429000" indent="-228600" defTabSz="966788" eaLnBrk="0" fontAlgn="base" hangingPunct="0">
              <a:spcBef>
                <a:spcPct val="0"/>
              </a:spcBef>
              <a:spcAft>
                <a:spcPct val="0"/>
              </a:spcAft>
              <a:defRPr sz="2000">
                <a:solidFill>
                  <a:schemeClr val="tx1"/>
                </a:solidFill>
                <a:latin typeface="Arial" charset="0"/>
              </a:defRPr>
            </a:lvl8pPr>
            <a:lvl9pPr marL="3886200" indent="-228600" defTabSz="966788"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en-US" sz="1200" b="1" dirty="0" smtClean="0">
                <a:solidFill>
                  <a:schemeClr val="bg1"/>
                </a:solidFill>
                <a:cs typeface="Arial" charset="0"/>
              </a:rPr>
              <a:t>2. Allocate </a:t>
            </a:r>
            <a:r>
              <a:rPr lang="en-US" sz="1200" b="1" dirty="0">
                <a:solidFill>
                  <a:schemeClr val="bg1"/>
                </a:solidFill>
                <a:cs typeface="Arial" charset="0"/>
              </a:rPr>
              <a:t>Overhead Costs</a:t>
            </a:r>
          </a:p>
        </p:txBody>
      </p:sp>
      <p:sp>
        <p:nvSpPr>
          <p:cNvPr id="15376" name="Rectangle 16"/>
          <p:cNvSpPr>
            <a:spLocks noChangeArrowheads="1"/>
          </p:cNvSpPr>
          <p:nvPr/>
        </p:nvSpPr>
        <p:spPr bwMode="auto">
          <a:xfrm>
            <a:off x="4589319" y="2208960"/>
            <a:ext cx="943841" cy="1937216"/>
          </a:xfrm>
          <a:prstGeom prst="rect">
            <a:avLst/>
          </a:prstGeom>
          <a:solidFill>
            <a:schemeClr val="accent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6741" tIns="43370" rIns="86741" bIns="43370" anchor="ctr"/>
          <a:lstStyle/>
          <a:p>
            <a:pPr algn="ctr" defTabSz="867596"/>
            <a:endParaRPr lang="en-US" sz="1200" b="1" dirty="0">
              <a:solidFill>
                <a:srgbClr val="EAEAEA"/>
              </a:solidFill>
              <a:cs typeface="Arial" charset="0"/>
            </a:endParaRPr>
          </a:p>
        </p:txBody>
      </p:sp>
      <p:sp>
        <p:nvSpPr>
          <p:cNvPr id="15377" name="Rectangle 17"/>
          <p:cNvSpPr>
            <a:spLocks noChangeArrowheads="1"/>
          </p:cNvSpPr>
          <p:nvPr/>
        </p:nvSpPr>
        <p:spPr bwMode="auto">
          <a:xfrm>
            <a:off x="4995718" y="1963832"/>
            <a:ext cx="871682" cy="788614"/>
          </a:xfrm>
          <a:prstGeom prst="rect">
            <a:avLst/>
          </a:prstGeom>
          <a:solidFill>
            <a:schemeClr val="accent6">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6741" tIns="43370" rIns="86741" bIns="43370" anchor="ctr"/>
          <a:lstStyle/>
          <a:p>
            <a:pPr algn="ctr" defTabSz="867596"/>
            <a:r>
              <a:rPr lang="en-US" sz="1000" b="1" dirty="0">
                <a:cs typeface="Arial" charset="0"/>
              </a:rPr>
              <a:t>Total Annual Cost of Service</a:t>
            </a:r>
          </a:p>
        </p:txBody>
      </p:sp>
      <p:sp>
        <p:nvSpPr>
          <p:cNvPr id="15378" name="Rectangle 18"/>
          <p:cNvSpPr>
            <a:spLocks noChangeArrowheads="1"/>
          </p:cNvSpPr>
          <p:nvPr/>
        </p:nvSpPr>
        <p:spPr bwMode="auto">
          <a:xfrm>
            <a:off x="4995718" y="2823882"/>
            <a:ext cx="871682" cy="790015"/>
          </a:xfrm>
          <a:prstGeom prst="rect">
            <a:avLst/>
          </a:prstGeom>
          <a:solidFill>
            <a:schemeClr val="accent6">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6741" tIns="43370" rIns="86741" bIns="43370" anchor="ctr"/>
          <a:lstStyle/>
          <a:p>
            <a:pPr algn="ctr" defTabSz="867596"/>
            <a:r>
              <a:rPr lang="en-US" sz="1000" b="1" dirty="0">
                <a:cs typeface="Arial" charset="0"/>
              </a:rPr>
              <a:t>Fully-Loaded Hourly Rates</a:t>
            </a:r>
          </a:p>
        </p:txBody>
      </p:sp>
      <p:sp>
        <p:nvSpPr>
          <p:cNvPr id="15379" name="Rectangle 19"/>
          <p:cNvSpPr>
            <a:spLocks noChangeArrowheads="1"/>
          </p:cNvSpPr>
          <p:nvPr/>
        </p:nvSpPr>
        <p:spPr bwMode="auto">
          <a:xfrm>
            <a:off x="4995718" y="3708587"/>
            <a:ext cx="871682" cy="787213"/>
          </a:xfrm>
          <a:prstGeom prst="rect">
            <a:avLst/>
          </a:prstGeom>
          <a:solidFill>
            <a:schemeClr val="accent6">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6741" tIns="43370" rIns="86741" bIns="43370" anchor="ctr"/>
          <a:lstStyle/>
          <a:p>
            <a:pPr algn="ctr" defTabSz="867596"/>
            <a:r>
              <a:rPr lang="en-US" sz="1000" b="1" dirty="0">
                <a:cs typeface="Arial" charset="0"/>
              </a:rPr>
              <a:t>Costs by Function of Service</a:t>
            </a:r>
          </a:p>
        </p:txBody>
      </p:sp>
      <p:sp>
        <p:nvSpPr>
          <p:cNvPr id="15380" name="Text Box 20"/>
          <p:cNvSpPr txBox="1">
            <a:spLocks noChangeArrowheads="1"/>
          </p:cNvSpPr>
          <p:nvPr/>
        </p:nvSpPr>
        <p:spPr bwMode="auto">
          <a:xfrm rot="-5400000">
            <a:off x="3827807" y="2946307"/>
            <a:ext cx="1937216" cy="456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741" tIns="43370" rIns="86741" bIns="43370">
            <a:spAutoFit/>
          </a:bodyPr>
          <a:lstStyle>
            <a:lvl1pPr defTabSz="966788" eaLnBrk="0" hangingPunct="0">
              <a:defRPr sz="2000">
                <a:solidFill>
                  <a:schemeClr val="tx1"/>
                </a:solidFill>
                <a:latin typeface="Arial" charset="0"/>
              </a:defRPr>
            </a:lvl1pPr>
            <a:lvl2pPr marL="742950" indent="-285750" defTabSz="966788" eaLnBrk="0" hangingPunct="0">
              <a:defRPr sz="2000">
                <a:solidFill>
                  <a:schemeClr val="tx1"/>
                </a:solidFill>
                <a:latin typeface="Arial" charset="0"/>
              </a:defRPr>
            </a:lvl2pPr>
            <a:lvl3pPr marL="1143000" indent="-228600" defTabSz="966788" eaLnBrk="0" hangingPunct="0">
              <a:defRPr sz="2000">
                <a:solidFill>
                  <a:schemeClr val="tx1"/>
                </a:solidFill>
                <a:latin typeface="Arial" charset="0"/>
              </a:defRPr>
            </a:lvl3pPr>
            <a:lvl4pPr marL="1600200" indent="-228600" defTabSz="966788" eaLnBrk="0" hangingPunct="0">
              <a:defRPr sz="2000">
                <a:solidFill>
                  <a:schemeClr val="tx1"/>
                </a:solidFill>
                <a:latin typeface="Arial" charset="0"/>
              </a:defRPr>
            </a:lvl4pPr>
            <a:lvl5pPr marL="2057400" indent="-228600" defTabSz="966788" eaLnBrk="0" hangingPunct="0">
              <a:defRPr sz="2000">
                <a:solidFill>
                  <a:schemeClr val="tx1"/>
                </a:solidFill>
                <a:latin typeface="Arial" charset="0"/>
              </a:defRPr>
            </a:lvl5pPr>
            <a:lvl6pPr marL="2514600" indent="-228600" defTabSz="966788" eaLnBrk="0" fontAlgn="base" hangingPunct="0">
              <a:spcBef>
                <a:spcPct val="0"/>
              </a:spcBef>
              <a:spcAft>
                <a:spcPct val="0"/>
              </a:spcAft>
              <a:defRPr sz="2000">
                <a:solidFill>
                  <a:schemeClr val="tx1"/>
                </a:solidFill>
                <a:latin typeface="Arial" charset="0"/>
              </a:defRPr>
            </a:lvl6pPr>
            <a:lvl7pPr marL="2971800" indent="-228600" defTabSz="966788" eaLnBrk="0" fontAlgn="base" hangingPunct="0">
              <a:spcBef>
                <a:spcPct val="0"/>
              </a:spcBef>
              <a:spcAft>
                <a:spcPct val="0"/>
              </a:spcAft>
              <a:defRPr sz="2000">
                <a:solidFill>
                  <a:schemeClr val="tx1"/>
                </a:solidFill>
                <a:latin typeface="Arial" charset="0"/>
              </a:defRPr>
            </a:lvl7pPr>
            <a:lvl8pPr marL="3429000" indent="-228600" defTabSz="966788" eaLnBrk="0" fontAlgn="base" hangingPunct="0">
              <a:spcBef>
                <a:spcPct val="0"/>
              </a:spcBef>
              <a:spcAft>
                <a:spcPct val="0"/>
              </a:spcAft>
              <a:defRPr sz="2000">
                <a:solidFill>
                  <a:schemeClr val="tx1"/>
                </a:solidFill>
                <a:latin typeface="Arial" charset="0"/>
              </a:defRPr>
            </a:lvl8pPr>
            <a:lvl9pPr marL="3886200" indent="-228600" defTabSz="966788"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en-US" sz="1200" b="1" dirty="0" smtClean="0">
                <a:solidFill>
                  <a:schemeClr val="bg1"/>
                </a:solidFill>
                <a:cs typeface="Arial" charset="0"/>
              </a:rPr>
              <a:t>3. Calculate </a:t>
            </a:r>
            <a:r>
              <a:rPr lang="en-US" sz="1200" b="1" dirty="0">
                <a:solidFill>
                  <a:schemeClr val="bg1"/>
                </a:solidFill>
                <a:cs typeface="Arial" charset="0"/>
              </a:rPr>
              <a:t>the “Full Cost”</a:t>
            </a:r>
          </a:p>
        </p:txBody>
      </p:sp>
      <p:sp>
        <p:nvSpPr>
          <p:cNvPr id="15381" name="Rectangle 21"/>
          <p:cNvSpPr>
            <a:spLocks noChangeArrowheads="1"/>
          </p:cNvSpPr>
          <p:nvPr/>
        </p:nvSpPr>
        <p:spPr bwMode="auto">
          <a:xfrm>
            <a:off x="5970443" y="2208960"/>
            <a:ext cx="945284" cy="1937216"/>
          </a:xfrm>
          <a:prstGeom prst="rect">
            <a:avLst/>
          </a:prstGeom>
          <a:solidFill>
            <a:schemeClr val="accent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6741" tIns="43370" rIns="86741" bIns="43370" anchor="ctr"/>
          <a:lstStyle/>
          <a:p>
            <a:pPr algn="ctr" defTabSz="867596"/>
            <a:endParaRPr lang="en-US" sz="1200" b="1" dirty="0">
              <a:solidFill>
                <a:srgbClr val="EAEAEA"/>
              </a:solidFill>
              <a:cs typeface="Arial" charset="0"/>
            </a:endParaRPr>
          </a:p>
        </p:txBody>
      </p:sp>
      <p:sp>
        <p:nvSpPr>
          <p:cNvPr id="15382" name="Rectangle 22"/>
          <p:cNvSpPr>
            <a:spLocks noChangeArrowheads="1"/>
          </p:cNvSpPr>
          <p:nvPr/>
        </p:nvSpPr>
        <p:spPr bwMode="auto">
          <a:xfrm>
            <a:off x="6334126" y="1923210"/>
            <a:ext cx="873125" cy="788614"/>
          </a:xfrm>
          <a:prstGeom prst="rect">
            <a:avLst/>
          </a:prstGeom>
          <a:solidFill>
            <a:schemeClr val="accent6">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6741" tIns="43370" rIns="86741" bIns="43370" anchor="ctr"/>
          <a:lstStyle/>
          <a:p>
            <a:pPr algn="ctr" defTabSz="867596"/>
            <a:r>
              <a:rPr lang="en-US" sz="1000" b="1" dirty="0" smtClean="0">
                <a:cs typeface="Arial" charset="0"/>
              </a:rPr>
              <a:t>Time Data or Estimates</a:t>
            </a:r>
            <a:endParaRPr lang="en-US" sz="1000" b="1" dirty="0">
              <a:cs typeface="Arial" charset="0"/>
            </a:endParaRPr>
          </a:p>
        </p:txBody>
      </p:sp>
      <p:sp>
        <p:nvSpPr>
          <p:cNvPr id="15383" name="Rectangle 23"/>
          <p:cNvSpPr>
            <a:spLocks noChangeArrowheads="1"/>
          </p:cNvSpPr>
          <p:nvPr/>
        </p:nvSpPr>
        <p:spPr bwMode="auto">
          <a:xfrm>
            <a:off x="6334126" y="2783261"/>
            <a:ext cx="873125" cy="790015"/>
          </a:xfrm>
          <a:prstGeom prst="rect">
            <a:avLst/>
          </a:prstGeom>
          <a:solidFill>
            <a:schemeClr val="accent6">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6741" tIns="43370" rIns="86741" bIns="43370" anchor="ctr"/>
          <a:lstStyle/>
          <a:p>
            <a:pPr algn="ctr" defTabSz="867596"/>
            <a:r>
              <a:rPr lang="en-US" sz="1000" b="1" dirty="0" smtClean="0">
                <a:cs typeface="Arial" charset="0"/>
              </a:rPr>
              <a:t>Volume Statistics</a:t>
            </a:r>
            <a:endParaRPr lang="en-US" sz="1000" b="1" dirty="0">
              <a:cs typeface="Arial" charset="0"/>
            </a:endParaRPr>
          </a:p>
        </p:txBody>
      </p:sp>
      <p:sp>
        <p:nvSpPr>
          <p:cNvPr id="15384" name="Rectangle 24"/>
          <p:cNvSpPr>
            <a:spLocks noChangeArrowheads="1"/>
          </p:cNvSpPr>
          <p:nvPr/>
        </p:nvSpPr>
        <p:spPr bwMode="auto">
          <a:xfrm>
            <a:off x="6334126" y="3644714"/>
            <a:ext cx="873125" cy="787213"/>
          </a:xfrm>
          <a:prstGeom prst="rect">
            <a:avLst/>
          </a:prstGeom>
          <a:solidFill>
            <a:schemeClr val="accent6">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6741" tIns="43370" rIns="86741" bIns="43370" anchor="ctr"/>
          <a:lstStyle/>
          <a:p>
            <a:pPr algn="ctr" defTabSz="867596"/>
            <a:r>
              <a:rPr lang="en-US" sz="1000" b="1" dirty="0" smtClean="0">
                <a:cs typeface="Arial" charset="0"/>
              </a:rPr>
              <a:t>Fee </a:t>
            </a:r>
            <a:r>
              <a:rPr lang="en-US" sz="900" b="1" dirty="0" smtClean="0">
                <a:cs typeface="Arial" charset="0"/>
              </a:rPr>
              <a:t>Structures</a:t>
            </a:r>
            <a:endParaRPr lang="en-US" sz="900" b="1" dirty="0">
              <a:cs typeface="Arial" charset="0"/>
            </a:endParaRPr>
          </a:p>
        </p:txBody>
      </p:sp>
      <p:sp>
        <p:nvSpPr>
          <p:cNvPr id="15385" name="Text Box 25"/>
          <p:cNvSpPr txBox="1">
            <a:spLocks noChangeArrowheads="1"/>
          </p:cNvSpPr>
          <p:nvPr/>
        </p:nvSpPr>
        <p:spPr bwMode="auto">
          <a:xfrm rot="-5400000">
            <a:off x="5210375" y="3040041"/>
            <a:ext cx="1937217" cy="272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741" tIns="43370" rIns="86741" bIns="43370">
            <a:spAutoFit/>
          </a:bodyPr>
          <a:lstStyle>
            <a:lvl1pPr defTabSz="966788" eaLnBrk="0" hangingPunct="0">
              <a:defRPr sz="2000">
                <a:solidFill>
                  <a:schemeClr val="tx1"/>
                </a:solidFill>
                <a:latin typeface="Arial" charset="0"/>
              </a:defRPr>
            </a:lvl1pPr>
            <a:lvl2pPr marL="742950" indent="-285750" defTabSz="966788" eaLnBrk="0" hangingPunct="0">
              <a:defRPr sz="2000">
                <a:solidFill>
                  <a:schemeClr val="tx1"/>
                </a:solidFill>
                <a:latin typeface="Arial" charset="0"/>
              </a:defRPr>
            </a:lvl2pPr>
            <a:lvl3pPr marL="1143000" indent="-228600" defTabSz="966788" eaLnBrk="0" hangingPunct="0">
              <a:defRPr sz="2000">
                <a:solidFill>
                  <a:schemeClr val="tx1"/>
                </a:solidFill>
                <a:latin typeface="Arial" charset="0"/>
              </a:defRPr>
            </a:lvl3pPr>
            <a:lvl4pPr marL="1600200" indent="-228600" defTabSz="966788" eaLnBrk="0" hangingPunct="0">
              <a:defRPr sz="2000">
                <a:solidFill>
                  <a:schemeClr val="tx1"/>
                </a:solidFill>
                <a:latin typeface="Arial" charset="0"/>
              </a:defRPr>
            </a:lvl4pPr>
            <a:lvl5pPr marL="2057400" indent="-228600" defTabSz="966788" eaLnBrk="0" hangingPunct="0">
              <a:defRPr sz="2000">
                <a:solidFill>
                  <a:schemeClr val="tx1"/>
                </a:solidFill>
                <a:latin typeface="Arial" charset="0"/>
              </a:defRPr>
            </a:lvl5pPr>
            <a:lvl6pPr marL="2514600" indent="-228600" defTabSz="966788" eaLnBrk="0" fontAlgn="base" hangingPunct="0">
              <a:spcBef>
                <a:spcPct val="0"/>
              </a:spcBef>
              <a:spcAft>
                <a:spcPct val="0"/>
              </a:spcAft>
              <a:defRPr sz="2000">
                <a:solidFill>
                  <a:schemeClr val="tx1"/>
                </a:solidFill>
                <a:latin typeface="Arial" charset="0"/>
              </a:defRPr>
            </a:lvl6pPr>
            <a:lvl7pPr marL="2971800" indent="-228600" defTabSz="966788" eaLnBrk="0" fontAlgn="base" hangingPunct="0">
              <a:spcBef>
                <a:spcPct val="0"/>
              </a:spcBef>
              <a:spcAft>
                <a:spcPct val="0"/>
              </a:spcAft>
              <a:defRPr sz="2000">
                <a:solidFill>
                  <a:schemeClr val="tx1"/>
                </a:solidFill>
                <a:latin typeface="Arial" charset="0"/>
              </a:defRPr>
            </a:lvl7pPr>
            <a:lvl8pPr marL="3429000" indent="-228600" defTabSz="966788" eaLnBrk="0" fontAlgn="base" hangingPunct="0">
              <a:spcBef>
                <a:spcPct val="0"/>
              </a:spcBef>
              <a:spcAft>
                <a:spcPct val="0"/>
              </a:spcAft>
              <a:defRPr sz="2000">
                <a:solidFill>
                  <a:schemeClr val="tx1"/>
                </a:solidFill>
                <a:latin typeface="Arial" charset="0"/>
              </a:defRPr>
            </a:lvl8pPr>
            <a:lvl9pPr marL="3886200" indent="-228600" defTabSz="966788"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en-US" sz="1200" b="1" dirty="0" smtClean="0">
                <a:solidFill>
                  <a:schemeClr val="bg1"/>
                </a:solidFill>
                <a:cs typeface="Arial" charset="0"/>
              </a:rPr>
              <a:t>4. Set Fee Structure</a:t>
            </a:r>
            <a:endParaRPr lang="en-US" sz="1200" b="1" dirty="0">
              <a:solidFill>
                <a:schemeClr val="bg1"/>
              </a:solidFill>
              <a:cs typeface="Arial" charset="0"/>
            </a:endParaRPr>
          </a:p>
        </p:txBody>
      </p:sp>
      <p:sp>
        <p:nvSpPr>
          <p:cNvPr id="15386" name="Rectangle 26"/>
          <p:cNvSpPr>
            <a:spLocks noChangeArrowheads="1"/>
          </p:cNvSpPr>
          <p:nvPr/>
        </p:nvSpPr>
        <p:spPr bwMode="auto">
          <a:xfrm>
            <a:off x="7351568" y="2208960"/>
            <a:ext cx="946727" cy="1937216"/>
          </a:xfrm>
          <a:prstGeom prst="rect">
            <a:avLst/>
          </a:prstGeom>
          <a:solidFill>
            <a:schemeClr val="accent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6741" tIns="43370" rIns="86741" bIns="43370" anchor="ctr"/>
          <a:lstStyle/>
          <a:p>
            <a:pPr algn="ctr" defTabSz="867596"/>
            <a:endParaRPr lang="en-US" sz="1200" b="1" dirty="0">
              <a:solidFill>
                <a:srgbClr val="EAEAEA"/>
              </a:solidFill>
              <a:cs typeface="Arial" charset="0"/>
            </a:endParaRPr>
          </a:p>
        </p:txBody>
      </p:sp>
      <p:sp>
        <p:nvSpPr>
          <p:cNvPr id="15387" name="Rectangle 27"/>
          <p:cNvSpPr>
            <a:spLocks noChangeArrowheads="1"/>
          </p:cNvSpPr>
          <p:nvPr/>
        </p:nvSpPr>
        <p:spPr bwMode="auto">
          <a:xfrm>
            <a:off x="7715251" y="2783261"/>
            <a:ext cx="874568" cy="790015"/>
          </a:xfrm>
          <a:prstGeom prst="rect">
            <a:avLst/>
          </a:prstGeom>
          <a:solidFill>
            <a:schemeClr val="accent6">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6741" tIns="43370" rIns="86741" bIns="43370" anchor="ctr"/>
          <a:lstStyle/>
          <a:p>
            <a:pPr algn="ctr" defTabSz="867596"/>
            <a:r>
              <a:rPr lang="en-US" sz="1000" b="1" dirty="0" smtClean="0">
                <a:cs typeface="Arial" charset="0"/>
              </a:rPr>
              <a:t>Cost Recovery Objectives</a:t>
            </a:r>
            <a:endParaRPr lang="en-US" sz="1000" b="1" dirty="0">
              <a:cs typeface="Arial" charset="0"/>
            </a:endParaRPr>
          </a:p>
        </p:txBody>
      </p:sp>
      <p:sp>
        <p:nvSpPr>
          <p:cNvPr id="15388" name="Rectangle 28"/>
          <p:cNvSpPr>
            <a:spLocks noChangeArrowheads="1"/>
          </p:cNvSpPr>
          <p:nvPr/>
        </p:nvSpPr>
        <p:spPr bwMode="auto">
          <a:xfrm>
            <a:off x="7715251" y="3644714"/>
            <a:ext cx="874568" cy="787213"/>
          </a:xfrm>
          <a:prstGeom prst="rect">
            <a:avLst/>
          </a:prstGeom>
          <a:solidFill>
            <a:schemeClr val="accent6">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6741" tIns="43370" rIns="86741" bIns="43370" anchor="ctr"/>
          <a:lstStyle/>
          <a:p>
            <a:pPr algn="ctr" defTabSz="867596"/>
            <a:r>
              <a:rPr lang="en-US" sz="1000" b="1" dirty="0" smtClean="0">
                <a:cs typeface="Arial" charset="0"/>
              </a:rPr>
              <a:t>Targeted Recovery from Fees</a:t>
            </a:r>
            <a:endParaRPr lang="en-US" sz="1000" b="1" dirty="0">
              <a:cs typeface="Arial" charset="0"/>
            </a:endParaRPr>
          </a:p>
        </p:txBody>
      </p:sp>
      <p:sp>
        <p:nvSpPr>
          <p:cNvPr id="15389" name="Text Box 29"/>
          <p:cNvSpPr txBox="1">
            <a:spLocks noChangeArrowheads="1"/>
          </p:cNvSpPr>
          <p:nvPr/>
        </p:nvSpPr>
        <p:spPr bwMode="auto">
          <a:xfrm rot="-5400000">
            <a:off x="6591500" y="3041230"/>
            <a:ext cx="1937217"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741" tIns="43370" rIns="86741" bIns="43370">
            <a:spAutoFit/>
          </a:bodyPr>
          <a:lstStyle>
            <a:lvl1pPr defTabSz="966788" eaLnBrk="0" hangingPunct="0">
              <a:defRPr sz="2000">
                <a:solidFill>
                  <a:schemeClr val="tx1"/>
                </a:solidFill>
                <a:latin typeface="Arial" charset="0"/>
              </a:defRPr>
            </a:lvl1pPr>
            <a:lvl2pPr marL="742950" indent="-285750" defTabSz="966788" eaLnBrk="0" hangingPunct="0">
              <a:defRPr sz="2000">
                <a:solidFill>
                  <a:schemeClr val="tx1"/>
                </a:solidFill>
                <a:latin typeface="Arial" charset="0"/>
              </a:defRPr>
            </a:lvl2pPr>
            <a:lvl3pPr marL="1143000" indent="-228600" defTabSz="966788" eaLnBrk="0" hangingPunct="0">
              <a:defRPr sz="2000">
                <a:solidFill>
                  <a:schemeClr val="tx1"/>
                </a:solidFill>
                <a:latin typeface="Arial" charset="0"/>
              </a:defRPr>
            </a:lvl3pPr>
            <a:lvl4pPr marL="1600200" indent="-228600" defTabSz="966788" eaLnBrk="0" hangingPunct="0">
              <a:defRPr sz="2000">
                <a:solidFill>
                  <a:schemeClr val="tx1"/>
                </a:solidFill>
                <a:latin typeface="Arial" charset="0"/>
              </a:defRPr>
            </a:lvl4pPr>
            <a:lvl5pPr marL="2057400" indent="-228600" defTabSz="966788" eaLnBrk="0" hangingPunct="0">
              <a:defRPr sz="2000">
                <a:solidFill>
                  <a:schemeClr val="tx1"/>
                </a:solidFill>
                <a:latin typeface="Arial" charset="0"/>
              </a:defRPr>
            </a:lvl5pPr>
            <a:lvl6pPr marL="2514600" indent="-228600" defTabSz="966788" eaLnBrk="0" fontAlgn="base" hangingPunct="0">
              <a:spcBef>
                <a:spcPct val="0"/>
              </a:spcBef>
              <a:spcAft>
                <a:spcPct val="0"/>
              </a:spcAft>
              <a:defRPr sz="2000">
                <a:solidFill>
                  <a:schemeClr val="tx1"/>
                </a:solidFill>
                <a:latin typeface="Arial" charset="0"/>
              </a:defRPr>
            </a:lvl6pPr>
            <a:lvl7pPr marL="2971800" indent="-228600" defTabSz="966788" eaLnBrk="0" fontAlgn="base" hangingPunct="0">
              <a:spcBef>
                <a:spcPct val="0"/>
              </a:spcBef>
              <a:spcAft>
                <a:spcPct val="0"/>
              </a:spcAft>
              <a:defRPr sz="2000">
                <a:solidFill>
                  <a:schemeClr val="tx1"/>
                </a:solidFill>
                <a:latin typeface="Arial" charset="0"/>
              </a:defRPr>
            </a:lvl7pPr>
            <a:lvl8pPr marL="3429000" indent="-228600" defTabSz="966788" eaLnBrk="0" fontAlgn="base" hangingPunct="0">
              <a:spcBef>
                <a:spcPct val="0"/>
              </a:spcBef>
              <a:spcAft>
                <a:spcPct val="0"/>
              </a:spcAft>
              <a:defRPr sz="2000">
                <a:solidFill>
                  <a:schemeClr val="tx1"/>
                </a:solidFill>
                <a:latin typeface="Arial" charset="0"/>
              </a:defRPr>
            </a:lvl8pPr>
            <a:lvl9pPr marL="3886200" indent="-228600" defTabSz="966788"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en-US" sz="1200" b="1" dirty="0" smtClean="0">
                <a:solidFill>
                  <a:schemeClr val="bg1"/>
                </a:solidFill>
                <a:cs typeface="Arial" charset="0"/>
              </a:rPr>
              <a:t>5. Establish Policy</a:t>
            </a:r>
            <a:endParaRPr lang="en-US" sz="1200" b="1" dirty="0">
              <a:solidFill>
                <a:schemeClr val="bg1"/>
              </a:solidFill>
              <a:cs typeface="Arial" charset="0"/>
            </a:endParaRPr>
          </a:p>
        </p:txBody>
      </p:sp>
      <p:sp>
        <p:nvSpPr>
          <p:cNvPr id="37" name="Text Box 30"/>
          <p:cNvSpPr txBox="1">
            <a:spLocks noChangeArrowheads="1"/>
          </p:cNvSpPr>
          <p:nvPr/>
        </p:nvSpPr>
        <p:spPr bwMode="auto">
          <a:xfrm>
            <a:off x="441614" y="4661647"/>
            <a:ext cx="5383068" cy="289953"/>
          </a:xfrm>
          <a:prstGeom prst="rect">
            <a:avLst/>
          </a:prstGeom>
          <a:gradFill rotWithShape="1">
            <a:gsLst>
              <a:gs pos="0">
                <a:schemeClr val="bg2"/>
              </a:gs>
              <a:gs pos="100000">
                <a:schemeClr val="bg2">
                  <a:gamma/>
                  <a:shade val="46275"/>
                  <a:invGamma/>
                </a:schemeClr>
              </a:gs>
            </a:gsLst>
            <a:lin ang="0" scaled="1"/>
          </a:gradFill>
          <a:ln w="9525">
            <a:noFill/>
            <a:miter lim="800000"/>
            <a:headEnd/>
            <a:tailEnd/>
          </a:ln>
          <a:effectLst/>
        </p:spPr>
        <p:txBody>
          <a:bodyPr lIns="86741" tIns="43370" rIns="86741" bIns="43370">
            <a:spAutoFit/>
          </a:bodyPr>
          <a:lstStyle/>
          <a:p>
            <a:pPr defTabSz="867596">
              <a:spcBef>
                <a:spcPct val="50000"/>
              </a:spcBef>
              <a:defRPr/>
            </a:pPr>
            <a:r>
              <a:rPr lang="en-US" sz="1300" b="1" i="1" dirty="0">
                <a:latin typeface="Arial" pitchFamily="34" charset="0"/>
                <a:cs typeface="Arial" pitchFamily="34" charset="0"/>
              </a:rPr>
              <a:t>Cost of Service Analysis</a:t>
            </a:r>
          </a:p>
        </p:txBody>
      </p:sp>
      <p:sp>
        <p:nvSpPr>
          <p:cNvPr id="38" name="Text Box 31"/>
          <p:cNvSpPr txBox="1">
            <a:spLocks noChangeArrowheads="1"/>
          </p:cNvSpPr>
          <p:nvPr/>
        </p:nvSpPr>
        <p:spPr bwMode="auto">
          <a:xfrm>
            <a:off x="5970444" y="4661647"/>
            <a:ext cx="2545773" cy="289953"/>
          </a:xfrm>
          <a:prstGeom prst="rect">
            <a:avLst/>
          </a:prstGeom>
          <a:gradFill rotWithShape="1">
            <a:gsLst>
              <a:gs pos="0">
                <a:schemeClr val="bg2">
                  <a:gamma/>
                  <a:shade val="46275"/>
                  <a:invGamma/>
                </a:schemeClr>
              </a:gs>
              <a:gs pos="100000">
                <a:schemeClr val="bg2"/>
              </a:gs>
            </a:gsLst>
            <a:lin ang="0" scaled="1"/>
          </a:gradFill>
          <a:ln w="9525">
            <a:noFill/>
            <a:miter lim="800000"/>
            <a:headEnd/>
            <a:tailEnd/>
          </a:ln>
          <a:effectLst/>
        </p:spPr>
        <p:txBody>
          <a:bodyPr lIns="86741" tIns="43370" rIns="86741" bIns="43370">
            <a:spAutoFit/>
          </a:bodyPr>
          <a:lstStyle/>
          <a:p>
            <a:pPr algn="r" defTabSz="867596">
              <a:spcBef>
                <a:spcPct val="50000"/>
              </a:spcBef>
              <a:defRPr/>
            </a:pPr>
            <a:r>
              <a:rPr lang="en-US" sz="1300" b="1" i="1" dirty="0">
                <a:latin typeface="Arial" pitchFamily="34" charset="0"/>
                <a:cs typeface="Arial" pitchFamily="34" charset="0"/>
              </a:rPr>
              <a:t>Fee Design</a:t>
            </a:r>
          </a:p>
        </p:txBody>
      </p:sp>
      <p:sp>
        <p:nvSpPr>
          <p:cNvPr id="15392" name="Rectangle 32"/>
          <p:cNvSpPr>
            <a:spLocks noChangeArrowheads="1"/>
          </p:cNvSpPr>
          <p:nvPr/>
        </p:nvSpPr>
        <p:spPr bwMode="auto">
          <a:xfrm>
            <a:off x="7715251" y="1923210"/>
            <a:ext cx="874568" cy="788614"/>
          </a:xfrm>
          <a:prstGeom prst="rect">
            <a:avLst/>
          </a:prstGeom>
          <a:solidFill>
            <a:schemeClr val="accent6">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6741" tIns="43370" rIns="86741" bIns="43370" anchor="ctr"/>
          <a:lstStyle/>
          <a:p>
            <a:pPr algn="ctr" defTabSz="867596"/>
            <a:r>
              <a:rPr lang="en-US" sz="1000" b="1" dirty="0" smtClean="0">
                <a:cs typeface="Arial" charset="0"/>
              </a:rPr>
              <a:t>Existing Recovery</a:t>
            </a:r>
            <a:endParaRPr lang="en-US" sz="1000" b="1" dirty="0">
              <a:cs typeface="Arial" charset="0"/>
            </a:endParaRPr>
          </a:p>
        </p:txBody>
      </p:sp>
      <p:sp>
        <p:nvSpPr>
          <p:cNvPr id="15393" name="Line 33"/>
          <p:cNvSpPr>
            <a:spLocks noChangeShapeType="1"/>
          </p:cNvSpPr>
          <p:nvPr/>
        </p:nvSpPr>
        <p:spPr bwMode="auto">
          <a:xfrm>
            <a:off x="441614" y="5091673"/>
            <a:ext cx="8074603" cy="0"/>
          </a:xfrm>
          <a:prstGeom prst="line">
            <a:avLst/>
          </a:prstGeom>
          <a:noFill/>
          <a:ln w="12700">
            <a:solidFill>
              <a:schemeClr val="accent2">
                <a:lumMod val="75000"/>
              </a:schemeClr>
            </a:solidFill>
            <a:round/>
            <a:headEnd type="oval" w="sm" len="sm"/>
            <a:tailEnd type="stealth" w="lg" len="lg"/>
          </a:ln>
          <a:extLst>
            <a:ext uri="{909E8E84-426E-40DD-AFC4-6F175D3DCCD1}">
              <a14:hiddenFill xmlns:a14="http://schemas.microsoft.com/office/drawing/2010/main">
                <a:noFill/>
              </a14:hiddenFill>
            </a:ext>
          </a:extLst>
        </p:spPr>
        <p:txBody>
          <a:bodyPr lIns="82058" tIns="41029" rIns="82058" bIns="41029"/>
          <a:lstStyle/>
          <a:p>
            <a:endParaRPr lang="en-US" dirty="0"/>
          </a:p>
        </p:txBody>
      </p:sp>
      <p:sp>
        <p:nvSpPr>
          <p:cNvPr id="15394" name="Line 34"/>
          <p:cNvSpPr>
            <a:spLocks noChangeShapeType="1"/>
          </p:cNvSpPr>
          <p:nvPr/>
        </p:nvSpPr>
        <p:spPr bwMode="auto">
          <a:xfrm>
            <a:off x="441614" y="1721504"/>
            <a:ext cx="8074603" cy="0"/>
          </a:xfrm>
          <a:prstGeom prst="line">
            <a:avLst/>
          </a:prstGeom>
          <a:noFill/>
          <a:ln w="12700">
            <a:solidFill>
              <a:schemeClr val="accent2">
                <a:lumMod val="75000"/>
              </a:schemeClr>
            </a:solidFill>
            <a:round/>
            <a:headEnd type="oval" w="sm" len="sm"/>
            <a:tailEnd type="stealth" w="lg" len="lg"/>
          </a:ln>
          <a:extLst>
            <a:ext uri="{909E8E84-426E-40DD-AFC4-6F175D3DCCD1}">
              <a14:hiddenFill xmlns:a14="http://schemas.microsoft.com/office/drawing/2010/main">
                <a:noFill/>
              </a14:hiddenFill>
            </a:ext>
          </a:extLst>
        </p:spPr>
        <p:txBody>
          <a:bodyPr lIns="82058" tIns="41029" rIns="82058" bIns="41029"/>
          <a:lstStyle/>
          <a:p>
            <a:endParaRPr lang="en-US" dirty="0"/>
          </a:p>
        </p:txBody>
      </p:sp>
      <p:sp>
        <p:nvSpPr>
          <p:cNvPr id="42" name="AutoShape 37"/>
          <p:cNvSpPr>
            <a:spLocks noChangeArrowheads="1"/>
          </p:cNvSpPr>
          <p:nvPr/>
        </p:nvSpPr>
        <p:spPr bwMode="auto">
          <a:xfrm>
            <a:off x="8472921" y="2724431"/>
            <a:ext cx="290079" cy="288551"/>
          </a:xfrm>
          <a:prstGeom prst="star5">
            <a:avLst/>
          </a:prstGeom>
          <a:solidFill>
            <a:srgbClr val="FFFF00"/>
          </a:solidFill>
          <a:ln w="9525">
            <a:solidFill>
              <a:schemeClr val="accent1"/>
            </a:solidFill>
            <a:miter lim="800000"/>
            <a:headEnd/>
            <a:tailEnd/>
          </a:ln>
          <a:effectLst/>
        </p:spPr>
        <p:txBody>
          <a:bodyPr wrap="none" lIns="82058" tIns="41029" rIns="82058" bIns="41029" anchor="ctr"/>
          <a:lstStyle/>
          <a:p>
            <a:pPr>
              <a:defRPr/>
            </a:pPr>
            <a:endParaRPr lang="en-US" dirty="0">
              <a:latin typeface="Arial" pitchFamily="34" charset="0"/>
              <a:cs typeface="Arial" pitchFamily="34" charset="0"/>
            </a:endParaRPr>
          </a:p>
        </p:txBody>
      </p:sp>
      <p:sp>
        <p:nvSpPr>
          <p:cNvPr id="43" name="AutoShape 38"/>
          <p:cNvSpPr>
            <a:spLocks noChangeArrowheads="1"/>
          </p:cNvSpPr>
          <p:nvPr/>
        </p:nvSpPr>
        <p:spPr bwMode="auto">
          <a:xfrm>
            <a:off x="8472921" y="3585882"/>
            <a:ext cx="290079" cy="285750"/>
          </a:xfrm>
          <a:prstGeom prst="star5">
            <a:avLst/>
          </a:prstGeom>
          <a:solidFill>
            <a:srgbClr val="FFFF00"/>
          </a:solidFill>
          <a:ln w="9525">
            <a:solidFill>
              <a:schemeClr val="accent1"/>
            </a:solidFill>
            <a:miter lim="800000"/>
            <a:headEnd/>
            <a:tailEnd/>
          </a:ln>
          <a:effectLst/>
        </p:spPr>
        <p:txBody>
          <a:bodyPr wrap="none" lIns="82058" tIns="41029" rIns="82058" bIns="41029" anchor="ctr"/>
          <a:lstStyle/>
          <a:p>
            <a:pPr>
              <a:defRPr/>
            </a:pPr>
            <a:endParaRPr lang="en-US" dirty="0">
              <a:latin typeface="Arial" pitchFamily="34" charset="0"/>
              <a:cs typeface="Arial" pitchFamily="34" charset="0"/>
            </a:endParaRPr>
          </a:p>
        </p:txBody>
      </p:sp>
      <p:sp>
        <p:nvSpPr>
          <p:cNvPr id="44" name="AutoShape 39"/>
          <p:cNvSpPr>
            <a:spLocks noChangeArrowheads="1"/>
          </p:cNvSpPr>
          <p:nvPr/>
        </p:nvSpPr>
        <p:spPr bwMode="auto">
          <a:xfrm>
            <a:off x="5715000" y="5181600"/>
            <a:ext cx="290080" cy="285750"/>
          </a:xfrm>
          <a:prstGeom prst="star5">
            <a:avLst/>
          </a:prstGeom>
          <a:solidFill>
            <a:srgbClr val="FFFF00"/>
          </a:solidFill>
          <a:ln w="9525">
            <a:solidFill>
              <a:schemeClr val="accent1"/>
            </a:solidFill>
            <a:miter lim="800000"/>
            <a:headEnd/>
            <a:tailEnd/>
          </a:ln>
          <a:effectLst/>
        </p:spPr>
        <p:txBody>
          <a:bodyPr wrap="none" lIns="82058" tIns="41029" rIns="82058" bIns="41029" anchor="ctr"/>
          <a:lstStyle/>
          <a:p>
            <a:pPr>
              <a:defRPr/>
            </a:pPr>
            <a:endParaRPr lang="en-US" dirty="0">
              <a:latin typeface="Arial" pitchFamily="34" charset="0"/>
              <a:cs typeface="Arial" pitchFamily="34" charset="0"/>
            </a:endParaRPr>
          </a:p>
        </p:txBody>
      </p:sp>
      <p:sp>
        <p:nvSpPr>
          <p:cNvPr id="15398" name="Text Box 40"/>
          <p:cNvSpPr txBox="1">
            <a:spLocks noChangeArrowheads="1"/>
          </p:cNvSpPr>
          <p:nvPr/>
        </p:nvSpPr>
        <p:spPr bwMode="auto">
          <a:xfrm>
            <a:off x="5943600" y="5181600"/>
            <a:ext cx="2692977" cy="641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741" tIns="43370" rIns="86741" bIns="43370">
            <a:spAutoFit/>
          </a:bodyPr>
          <a:lstStyle>
            <a:lvl1pPr defTabSz="966788" eaLnBrk="0" hangingPunct="0">
              <a:defRPr sz="2000">
                <a:solidFill>
                  <a:schemeClr val="tx1"/>
                </a:solidFill>
                <a:latin typeface="Arial" charset="0"/>
              </a:defRPr>
            </a:lvl1pPr>
            <a:lvl2pPr marL="742950" indent="-285750" defTabSz="966788" eaLnBrk="0" hangingPunct="0">
              <a:defRPr sz="2000">
                <a:solidFill>
                  <a:schemeClr val="tx1"/>
                </a:solidFill>
                <a:latin typeface="Arial" charset="0"/>
              </a:defRPr>
            </a:lvl2pPr>
            <a:lvl3pPr marL="1143000" indent="-228600" defTabSz="966788" eaLnBrk="0" hangingPunct="0">
              <a:defRPr sz="2000">
                <a:solidFill>
                  <a:schemeClr val="tx1"/>
                </a:solidFill>
                <a:latin typeface="Arial" charset="0"/>
              </a:defRPr>
            </a:lvl3pPr>
            <a:lvl4pPr marL="1600200" indent="-228600" defTabSz="966788" eaLnBrk="0" hangingPunct="0">
              <a:defRPr sz="2000">
                <a:solidFill>
                  <a:schemeClr val="tx1"/>
                </a:solidFill>
                <a:latin typeface="Arial" charset="0"/>
              </a:defRPr>
            </a:lvl4pPr>
            <a:lvl5pPr marL="2057400" indent="-228600" defTabSz="966788" eaLnBrk="0" hangingPunct="0">
              <a:defRPr sz="2000">
                <a:solidFill>
                  <a:schemeClr val="tx1"/>
                </a:solidFill>
                <a:latin typeface="Arial" charset="0"/>
              </a:defRPr>
            </a:lvl5pPr>
            <a:lvl6pPr marL="2514600" indent="-228600" defTabSz="966788" eaLnBrk="0" fontAlgn="base" hangingPunct="0">
              <a:spcBef>
                <a:spcPct val="0"/>
              </a:spcBef>
              <a:spcAft>
                <a:spcPct val="0"/>
              </a:spcAft>
              <a:defRPr sz="2000">
                <a:solidFill>
                  <a:schemeClr val="tx1"/>
                </a:solidFill>
                <a:latin typeface="Arial" charset="0"/>
              </a:defRPr>
            </a:lvl6pPr>
            <a:lvl7pPr marL="2971800" indent="-228600" defTabSz="966788" eaLnBrk="0" fontAlgn="base" hangingPunct="0">
              <a:spcBef>
                <a:spcPct val="0"/>
              </a:spcBef>
              <a:spcAft>
                <a:spcPct val="0"/>
              </a:spcAft>
              <a:defRPr sz="2000">
                <a:solidFill>
                  <a:schemeClr val="tx1"/>
                </a:solidFill>
                <a:latin typeface="Arial" charset="0"/>
              </a:defRPr>
            </a:lvl7pPr>
            <a:lvl8pPr marL="3429000" indent="-228600" defTabSz="966788" eaLnBrk="0" fontAlgn="base" hangingPunct="0">
              <a:spcBef>
                <a:spcPct val="0"/>
              </a:spcBef>
              <a:spcAft>
                <a:spcPct val="0"/>
              </a:spcAft>
              <a:defRPr sz="2000">
                <a:solidFill>
                  <a:schemeClr val="tx1"/>
                </a:solidFill>
                <a:latin typeface="Arial" charset="0"/>
              </a:defRPr>
            </a:lvl8pPr>
            <a:lvl9pPr marL="3886200" indent="-228600" defTabSz="966788"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en-US" sz="1200" i="1" dirty="0">
                <a:cs typeface="Arial" charset="0"/>
              </a:rPr>
              <a:t>Key areas of policy input needed from departments and/or </a:t>
            </a:r>
            <a:r>
              <a:rPr lang="en-US" sz="1200" i="1" dirty="0" smtClean="0">
                <a:cs typeface="Arial" charset="0"/>
              </a:rPr>
              <a:t>management </a:t>
            </a:r>
            <a:r>
              <a:rPr lang="en-US" sz="1200" i="1" dirty="0">
                <a:cs typeface="Arial" charset="0"/>
              </a:rPr>
              <a:t>group</a:t>
            </a:r>
          </a:p>
        </p:txBody>
      </p:sp>
      <p:sp>
        <p:nvSpPr>
          <p:cNvPr id="39" name="TextBox 38"/>
          <p:cNvSpPr txBox="1"/>
          <p:nvPr/>
        </p:nvSpPr>
        <p:spPr>
          <a:xfrm>
            <a:off x="3200400" y="5867400"/>
            <a:ext cx="5943600" cy="307777"/>
          </a:xfrm>
          <a:prstGeom prst="rect">
            <a:avLst/>
          </a:prstGeom>
          <a:noFill/>
        </p:spPr>
        <p:txBody>
          <a:bodyPr wrap="square" rtlCol="0">
            <a:spAutoFit/>
          </a:bodyPr>
          <a:lstStyle/>
          <a:p>
            <a:r>
              <a:rPr lang="en-US" sz="1400" b="1" dirty="0" smtClean="0">
                <a:solidFill>
                  <a:srgbClr val="4D771F"/>
                </a:solidFill>
              </a:rPr>
              <a:t>Maximizing General Fund Reimbursements</a:t>
            </a:r>
            <a:endParaRPr lang="en-US" sz="1400" b="1" dirty="0">
              <a:solidFill>
                <a:srgbClr val="4D771F"/>
              </a:solidFill>
            </a:endParaRPr>
          </a:p>
        </p:txBody>
      </p:sp>
    </p:spTree>
    <p:extLst>
      <p:ext uri="{BB962C8B-B14F-4D97-AF65-F5344CB8AC3E}">
        <p14:creationId xmlns:p14="http://schemas.microsoft.com/office/powerpoint/2010/main" val="21883259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4"/>
          <p:cNvGrpSpPr/>
          <p:nvPr/>
        </p:nvGrpSpPr>
        <p:grpSpPr>
          <a:xfrm>
            <a:off x="554182" y="1075765"/>
            <a:ext cx="8104909" cy="4710953"/>
            <a:chOff x="914400" y="1295400"/>
            <a:chExt cx="8153400" cy="4305710"/>
          </a:xfrm>
        </p:grpSpPr>
        <p:sp>
          <p:nvSpPr>
            <p:cNvPr id="24" name="Rounded Rectangle 23"/>
            <p:cNvSpPr/>
            <p:nvPr/>
          </p:nvSpPr>
          <p:spPr>
            <a:xfrm>
              <a:off x="914400" y="1295400"/>
              <a:ext cx="8153400" cy="259080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914400" y="1295400"/>
              <a:ext cx="8153400" cy="393821"/>
            </a:xfrm>
            <a:prstGeom prst="rect">
              <a:avLst/>
            </a:prstGeom>
            <a:noFill/>
          </p:spPr>
          <p:txBody>
            <a:bodyPr wrap="square" rtlCol="0">
              <a:spAutoFit/>
            </a:bodyPr>
            <a:lstStyle/>
            <a:p>
              <a:pPr algn="ctr"/>
              <a:r>
                <a:rPr lang="en-US" sz="2200" dirty="0"/>
                <a:t>Full Cost of Service Recoverable in Fees</a:t>
              </a:r>
            </a:p>
          </p:txBody>
        </p:sp>
        <p:sp>
          <p:nvSpPr>
            <p:cNvPr id="26" name="TextBox 25"/>
            <p:cNvSpPr txBox="1"/>
            <p:nvPr/>
          </p:nvSpPr>
          <p:spPr>
            <a:xfrm>
              <a:off x="3429000" y="2590800"/>
              <a:ext cx="381000" cy="337562"/>
            </a:xfrm>
            <a:prstGeom prst="rect">
              <a:avLst/>
            </a:prstGeom>
            <a:noFill/>
          </p:spPr>
          <p:txBody>
            <a:bodyPr wrap="square" rtlCol="0">
              <a:spAutoFit/>
            </a:bodyPr>
            <a:lstStyle/>
            <a:p>
              <a:pPr algn="ctr"/>
              <a:r>
                <a:rPr lang="en-US" dirty="0">
                  <a:solidFill>
                    <a:schemeClr val="bg1">
                      <a:lumMod val="50000"/>
                    </a:schemeClr>
                  </a:solidFill>
                </a:rPr>
                <a:t>x</a:t>
              </a:r>
            </a:p>
          </p:txBody>
        </p:sp>
        <p:sp>
          <p:nvSpPr>
            <p:cNvPr id="27" name="TextBox 26"/>
            <p:cNvSpPr txBox="1"/>
            <p:nvPr/>
          </p:nvSpPr>
          <p:spPr>
            <a:xfrm>
              <a:off x="6172200" y="2590800"/>
              <a:ext cx="381000" cy="393821"/>
            </a:xfrm>
            <a:prstGeom prst="rect">
              <a:avLst/>
            </a:prstGeom>
            <a:noFill/>
          </p:spPr>
          <p:txBody>
            <a:bodyPr wrap="square" rtlCol="0">
              <a:spAutoFit/>
            </a:bodyPr>
            <a:lstStyle/>
            <a:p>
              <a:pPr algn="ctr"/>
              <a:r>
                <a:rPr lang="en-US" sz="2200" dirty="0">
                  <a:solidFill>
                    <a:schemeClr val="bg1">
                      <a:lumMod val="50000"/>
                    </a:schemeClr>
                  </a:solidFill>
                </a:rPr>
                <a:t>+</a:t>
              </a:r>
            </a:p>
          </p:txBody>
        </p:sp>
        <p:sp>
          <p:nvSpPr>
            <p:cNvPr id="28" name="Down Arrow 27"/>
            <p:cNvSpPr/>
            <p:nvPr/>
          </p:nvSpPr>
          <p:spPr>
            <a:xfrm>
              <a:off x="2133600" y="3429000"/>
              <a:ext cx="5638800" cy="1340465"/>
            </a:xfrm>
            <a:prstGeom prst="downArrow">
              <a:avLst>
                <a:gd name="adj1" fmla="val 68589"/>
                <a:gd name="adj2" fmla="val 37608"/>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ounded Rectangle 29"/>
            <p:cNvSpPr/>
            <p:nvPr/>
          </p:nvSpPr>
          <p:spPr>
            <a:xfrm>
              <a:off x="3810000" y="1905000"/>
              <a:ext cx="2362200" cy="1752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Estimated/Known Time to Provide Individual Service</a:t>
              </a:r>
              <a:endParaRPr lang="en-US" dirty="0"/>
            </a:p>
          </p:txBody>
        </p:sp>
        <p:sp>
          <p:nvSpPr>
            <p:cNvPr id="31" name="Rounded Rectangle 30"/>
            <p:cNvSpPr/>
            <p:nvPr/>
          </p:nvSpPr>
          <p:spPr>
            <a:xfrm>
              <a:off x="1066800" y="1905000"/>
              <a:ext cx="2362200" cy="1752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Fully-Burdened Hourly Rates for All Personnel Directly Involved in Service</a:t>
              </a:r>
              <a:endParaRPr lang="en-US" dirty="0"/>
            </a:p>
          </p:txBody>
        </p:sp>
        <p:sp>
          <p:nvSpPr>
            <p:cNvPr id="32" name="Rounded Rectangle 31"/>
            <p:cNvSpPr/>
            <p:nvPr/>
          </p:nvSpPr>
          <p:spPr>
            <a:xfrm>
              <a:off x="6553200" y="1905000"/>
              <a:ext cx="2362200" cy="1752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Substantive / Discrete Materials or Services Incurred</a:t>
              </a:r>
              <a:endParaRPr lang="en-US" dirty="0"/>
            </a:p>
          </p:txBody>
        </p:sp>
        <p:sp>
          <p:nvSpPr>
            <p:cNvPr id="33" name="TextBox 32"/>
            <p:cNvSpPr txBox="1"/>
            <p:nvPr/>
          </p:nvSpPr>
          <p:spPr>
            <a:xfrm rot="5400000">
              <a:off x="4770153" y="2044245"/>
              <a:ext cx="365692" cy="3810000"/>
            </a:xfrm>
            <a:prstGeom prst="rect">
              <a:avLst/>
            </a:prstGeom>
            <a:noFill/>
          </p:spPr>
          <p:txBody>
            <a:bodyPr vert="vert270" wrap="square" rtlCol="0">
              <a:spAutoFit/>
            </a:bodyPr>
            <a:lstStyle/>
            <a:p>
              <a:pPr algn="ctr"/>
              <a:r>
                <a:rPr lang="en-US" sz="1400" b="1" dirty="0">
                  <a:solidFill>
                    <a:schemeClr val="bg1"/>
                  </a:solidFill>
                </a:rPr>
                <a:t>Outcome</a:t>
              </a:r>
            </a:p>
          </p:txBody>
        </p:sp>
        <p:sp>
          <p:nvSpPr>
            <p:cNvPr id="34" name="Rounded Rectangle 33"/>
            <p:cNvSpPr/>
            <p:nvPr/>
          </p:nvSpPr>
          <p:spPr>
            <a:xfrm>
              <a:off x="2963203" y="4839110"/>
              <a:ext cx="4114800" cy="7620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Maximum Fee Amount</a:t>
              </a:r>
              <a:endParaRPr lang="en-US" dirty="0"/>
            </a:p>
          </p:txBody>
        </p:sp>
      </p:grpSp>
      <p:sp>
        <p:nvSpPr>
          <p:cNvPr id="14" name="Title 13"/>
          <p:cNvSpPr>
            <a:spLocks noGrp="1"/>
          </p:cNvSpPr>
          <p:nvPr>
            <p:ph type="title"/>
          </p:nvPr>
        </p:nvSpPr>
        <p:spPr>
          <a:xfrm>
            <a:off x="457200" y="-76200"/>
            <a:ext cx="8183880" cy="1051560"/>
          </a:xfrm>
        </p:spPr>
        <p:txBody>
          <a:bodyPr/>
          <a:lstStyle/>
          <a:p>
            <a:r>
              <a:rPr lang="en-US" dirty="0" smtClean="0"/>
              <a:t>COST OF SERVICE ANALYSIS</a:t>
            </a:r>
            <a:endParaRPr lang="en-US" dirty="0"/>
          </a:p>
        </p:txBody>
      </p:sp>
      <p:sp>
        <p:nvSpPr>
          <p:cNvPr id="15" name="TextBox 14"/>
          <p:cNvSpPr txBox="1"/>
          <p:nvPr/>
        </p:nvSpPr>
        <p:spPr>
          <a:xfrm>
            <a:off x="3200400" y="5867400"/>
            <a:ext cx="5943600" cy="307777"/>
          </a:xfrm>
          <a:prstGeom prst="rect">
            <a:avLst/>
          </a:prstGeom>
          <a:noFill/>
        </p:spPr>
        <p:txBody>
          <a:bodyPr wrap="square" rtlCol="0">
            <a:spAutoFit/>
          </a:bodyPr>
          <a:lstStyle/>
          <a:p>
            <a:r>
              <a:rPr lang="en-US" sz="1400" b="1" dirty="0" smtClean="0">
                <a:solidFill>
                  <a:srgbClr val="4D771F"/>
                </a:solidFill>
              </a:rPr>
              <a:t>Maximizing General Fund Reimbursements</a:t>
            </a:r>
            <a:endParaRPr lang="en-US" sz="1400" b="1" dirty="0">
              <a:solidFill>
                <a:srgbClr val="4D771F"/>
              </a:solidFill>
            </a:endParaRPr>
          </a:p>
        </p:txBody>
      </p:sp>
    </p:spTree>
    <p:extLst>
      <p:ext uri="{BB962C8B-B14F-4D97-AF65-F5344CB8AC3E}">
        <p14:creationId xmlns:p14="http://schemas.microsoft.com/office/powerpoint/2010/main" val="24998361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Revenue Remedies</a:t>
            </a:r>
            <a:endParaRPr lang="en-US" dirty="0"/>
          </a:p>
        </p:txBody>
      </p:sp>
      <p:sp>
        <p:nvSpPr>
          <p:cNvPr id="3" name="TextBox 2"/>
          <p:cNvSpPr txBox="1"/>
          <p:nvPr/>
        </p:nvSpPr>
        <p:spPr>
          <a:xfrm>
            <a:off x="533400" y="1219200"/>
            <a:ext cx="7924800" cy="4524315"/>
          </a:xfrm>
          <a:prstGeom prst="rect">
            <a:avLst/>
          </a:prstGeom>
          <a:noFill/>
        </p:spPr>
        <p:txBody>
          <a:bodyPr wrap="square" rtlCol="0">
            <a:spAutoFit/>
          </a:bodyPr>
          <a:lstStyle/>
          <a:p>
            <a:pPr>
              <a:spcAft>
                <a:spcPts val="1200"/>
              </a:spcAft>
              <a:buClr>
                <a:srgbClr val="1C3F94"/>
              </a:buClr>
            </a:pPr>
            <a:r>
              <a:rPr lang="en-US" sz="2800" dirty="0" smtClean="0">
                <a:latin typeface="Arial" pitchFamily="34" charset="0"/>
                <a:cs typeface="Arial" pitchFamily="34" charset="0"/>
              </a:rPr>
              <a:t>Topics of the day:</a:t>
            </a:r>
          </a:p>
          <a:p>
            <a:pPr>
              <a:spcAft>
                <a:spcPts val="1200"/>
              </a:spcAft>
              <a:buClr>
                <a:srgbClr val="1C3F94"/>
              </a:buClr>
            </a:pPr>
            <a:endParaRPr lang="en-US" sz="1000" dirty="0" smtClean="0">
              <a:latin typeface="Arial" pitchFamily="34" charset="0"/>
              <a:cs typeface="Arial" pitchFamily="34" charset="0"/>
            </a:endParaRPr>
          </a:p>
          <a:p>
            <a:pPr marL="287338" indent="-287338">
              <a:spcBef>
                <a:spcPts val="0"/>
              </a:spcBef>
              <a:spcAft>
                <a:spcPts val="1200"/>
              </a:spcAft>
              <a:buClr>
                <a:srgbClr val="4D771F"/>
              </a:buClr>
              <a:buFont typeface="Arial" pitchFamily="34" charset="0"/>
              <a:buChar char="•"/>
            </a:pPr>
            <a:r>
              <a:rPr lang="en-US" sz="2800" dirty="0" smtClean="0">
                <a:latin typeface="Arial" pitchFamily="34" charset="0"/>
                <a:cs typeface="Arial" pitchFamily="34" charset="0"/>
              </a:rPr>
              <a:t>Special Financing Districts</a:t>
            </a:r>
          </a:p>
          <a:p>
            <a:pPr marL="287338" indent="-287338">
              <a:spcBef>
                <a:spcPts val="0"/>
              </a:spcBef>
              <a:spcAft>
                <a:spcPts val="1200"/>
              </a:spcAft>
              <a:buClr>
                <a:srgbClr val="4D771F"/>
              </a:buClr>
              <a:buFont typeface="Arial" pitchFamily="34" charset="0"/>
              <a:buChar char="•"/>
            </a:pPr>
            <a:r>
              <a:rPr lang="en-US" sz="2800" dirty="0" smtClean="0">
                <a:latin typeface="Arial" pitchFamily="34" charset="0"/>
                <a:cs typeface="Arial" pitchFamily="34" charset="0"/>
              </a:rPr>
              <a:t>Fees and Charges</a:t>
            </a:r>
          </a:p>
          <a:p>
            <a:pPr marL="287338" indent="-287338">
              <a:spcBef>
                <a:spcPts val="0"/>
              </a:spcBef>
              <a:spcAft>
                <a:spcPts val="1200"/>
              </a:spcAft>
              <a:buClr>
                <a:srgbClr val="4D771F"/>
              </a:buClr>
              <a:buFont typeface="Arial" pitchFamily="34" charset="0"/>
              <a:buChar char="•"/>
            </a:pPr>
            <a:r>
              <a:rPr lang="en-US" sz="2800" dirty="0" smtClean="0">
                <a:latin typeface="Arial" pitchFamily="34" charset="0"/>
                <a:cs typeface="Arial" pitchFamily="34" charset="0"/>
              </a:rPr>
              <a:t>UUT, TOT, Sales Tax, etc.</a:t>
            </a:r>
          </a:p>
          <a:p>
            <a:pPr marL="287338" indent="-287338">
              <a:spcBef>
                <a:spcPts val="0"/>
              </a:spcBef>
              <a:spcAft>
                <a:spcPts val="1200"/>
              </a:spcAft>
              <a:buClr>
                <a:srgbClr val="4D771F"/>
              </a:buClr>
              <a:buFont typeface="Arial" pitchFamily="34" charset="0"/>
              <a:buChar char="•"/>
            </a:pPr>
            <a:r>
              <a:rPr lang="en-US" sz="2800" dirty="0" smtClean="0">
                <a:latin typeface="Arial" pitchFamily="34" charset="0"/>
                <a:cs typeface="Arial" pitchFamily="34" charset="0"/>
              </a:rPr>
              <a:t>Utility Rates and related charges</a:t>
            </a:r>
          </a:p>
          <a:p>
            <a:pPr>
              <a:spcBef>
                <a:spcPts val="0"/>
              </a:spcBef>
              <a:spcAft>
                <a:spcPts val="1200"/>
              </a:spcAft>
              <a:buClr>
                <a:srgbClr val="4D771F"/>
              </a:buClr>
            </a:pPr>
            <a:endParaRPr lang="en-US" sz="1200" dirty="0">
              <a:latin typeface="Arial" pitchFamily="34" charset="0"/>
              <a:cs typeface="Arial" pitchFamily="34" charset="0"/>
            </a:endParaRPr>
          </a:p>
          <a:p>
            <a:pPr>
              <a:spcBef>
                <a:spcPts val="0"/>
              </a:spcBef>
              <a:spcAft>
                <a:spcPts val="1200"/>
              </a:spcAft>
              <a:buClr>
                <a:srgbClr val="4D771F"/>
              </a:buClr>
            </a:pPr>
            <a:r>
              <a:rPr lang="en-US" sz="2800" i="1" dirty="0" smtClean="0">
                <a:latin typeface="Arial" pitchFamily="34" charset="0"/>
                <a:cs typeface="Arial" pitchFamily="34" charset="0"/>
              </a:rPr>
              <a:t>And the current legal climate…</a:t>
            </a:r>
          </a:p>
          <a:p>
            <a:endParaRPr lang="en-US" dirty="0"/>
          </a:p>
        </p:txBody>
      </p:sp>
    </p:spTree>
    <p:extLst>
      <p:ext uri="{BB962C8B-B14F-4D97-AF65-F5344CB8AC3E}">
        <p14:creationId xmlns:p14="http://schemas.microsoft.com/office/powerpoint/2010/main" val="342422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1190584" y="1949824"/>
            <a:ext cx="2757961" cy="611474"/>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r>
              <a:rPr lang="en-US" dirty="0" smtClean="0"/>
              <a:t>Flat Fees</a:t>
            </a:r>
            <a:endParaRPr lang="en-US" dirty="0"/>
          </a:p>
        </p:txBody>
      </p:sp>
      <p:sp>
        <p:nvSpPr>
          <p:cNvPr id="22" name="Rounded Rectangle 21"/>
          <p:cNvSpPr/>
          <p:nvPr/>
        </p:nvSpPr>
        <p:spPr>
          <a:xfrm>
            <a:off x="1177636" y="2689412"/>
            <a:ext cx="2770909" cy="1008529"/>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r>
              <a:rPr lang="en-US" dirty="0" smtClean="0"/>
              <a:t>Variable Fees Based on Project Characteristics</a:t>
            </a:r>
            <a:endParaRPr lang="en-US" dirty="0"/>
          </a:p>
        </p:txBody>
      </p:sp>
      <p:sp>
        <p:nvSpPr>
          <p:cNvPr id="23" name="Rounded Rectangle 22"/>
          <p:cNvSpPr/>
          <p:nvPr/>
        </p:nvSpPr>
        <p:spPr>
          <a:xfrm>
            <a:off x="1177636" y="3832412"/>
            <a:ext cx="2770909" cy="1613647"/>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r>
              <a:rPr lang="en-US" dirty="0" smtClean="0"/>
              <a:t>Variable Fees Based on Actual Time Tracked (with Deposits Managed and Minimum Fees as Needed)</a:t>
            </a:r>
            <a:endParaRPr lang="en-US" dirty="0"/>
          </a:p>
        </p:txBody>
      </p:sp>
      <p:sp>
        <p:nvSpPr>
          <p:cNvPr id="29" name="TextBox 28"/>
          <p:cNvSpPr txBox="1"/>
          <p:nvPr/>
        </p:nvSpPr>
        <p:spPr>
          <a:xfrm>
            <a:off x="1108363" y="1219200"/>
            <a:ext cx="2909455" cy="421414"/>
          </a:xfrm>
          <a:prstGeom prst="rect">
            <a:avLst/>
          </a:prstGeom>
          <a:noFill/>
        </p:spPr>
        <p:txBody>
          <a:bodyPr wrap="square" lIns="82058" tIns="41029" rIns="82058" bIns="41029" rtlCol="0">
            <a:spAutoFit/>
          </a:bodyPr>
          <a:lstStyle/>
          <a:p>
            <a:pPr algn="ctr"/>
            <a:r>
              <a:rPr lang="en-US" sz="2200" dirty="0"/>
              <a:t>Select Fee Structure</a:t>
            </a:r>
          </a:p>
        </p:txBody>
      </p:sp>
      <p:sp>
        <p:nvSpPr>
          <p:cNvPr id="35" name="TextBox 34"/>
          <p:cNvSpPr txBox="1"/>
          <p:nvPr/>
        </p:nvSpPr>
        <p:spPr>
          <a:xfrm>
            <a:off x="4641273" y="1210236"/>
            <a:ext cx="3602182" cy="759968"/>
          </a:xfrm>
          <a:prstGeom prst="rect">
            <a:avLst/>
          </a:prstGeom>
          <a:noFill/>
        </p:spPr>
        <p:txBody>
          <a:bodyPr wrap="square" lIns="82058" tIns="41029" rIns="82058" bIns="41029" rtlCol="0">
            <a:spAutoFit/>
          </a:bodyPr>
          <a:lstStyle/>
          <a:p>
            <a:pPr algn="ctr"/>
            <a:r>
              <a:rPr lang="en-US" sz="2200" dirty="0"/>
              <a:t>Apply Cost Recovery Objectives</a:t>
            </a:r>
          </a:p>
        </p:txBody>
      </p:sp>
      <p:sp>
        <p:nvSpPr>
          <p:cNvPr id="38" name="Left-Right Arrow 37"/>
          <p:cNvSpPr/>
          <p:nvPr/>
        </p:nvSpPr>
        <p:spPr>
          <a:xfrm rot="5400000">
            <a:off x="5355439" y="2133755"/>
            <a:ext cx="2286000" cy="3298701"/>
          </a:xfrm>
          <a:prstGeom prst="leftRightArrow">
            <a:avLst>
              <a:gd name="adj1" fmla="val 73133"/>
              <a:gd name="adj2" fmla="val 20633"/>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dirty="0"/>
          </a:p>
        </p:txBody>
      </p:sp>
      <p:sp>
        <p:nvSpPr>
          <p:cNvPr id="36" name="Rounded Rectangle 35"/>
          <p:cNvSpPr/>
          <p:nvPr/>
        </p:nvSpPr>
        <p:spPr>
          <a:xfrm>
            <a:off x="4862040" y="2145174"/>
            <a:ext cx="3283286" cy="610496"/>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r>
              <a:rPr lang="en-US" dirty="0" smtClean="0"/>
              <a:t>Full Cost Recovery from Fees</a:t>
            </a:r>
            <a:endParaRPr lang="en-US" dirty="0"/>
          </a:p>
        </p:txBody>
      </p:sp>
      <p:sp>
        <p:nvSpPr>
          <p:cNvPr id="37" name="Rounded Rectangle 36"/>
          <p:cNvSpPr/>
          <p:nvPr/>
        </p:nvSpPr>
        <p:spPr>
          <a:xfrm>
            <a:off x="4792767" y="4768327"/>
            <a:ext cx="3283286" cy="610496"/>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r>
              <a:rPr lang="en-US" dirty="0" smtClean="0"/>
              <a:t>Other Funding Source Subsidy</a:t>
            </a:r>
            <a:endParaRPr lang="en-US" dirty="0"/>
          </a:p>
        </p:txBody>
      </p:sp>
      <p:sp>
        <p:nvSpPr>
          <p:cNvPr id="39" name="TextBox 38"/>
          <p:cNvSpPr txBox="1"/>
          <p:nvPr/>
        </p:nvSpPr>
        <p:spPr>
          <a:xfrm>
            <a:off x="5284520" y="2891118"/>
            <a:ext cx="2474026" cy="1791019"/>
          </a:xfrm>
          <a:prstGeom prst="rect">
            <a:avLst/>
          </a:prstGeom>
          <a:noFill/>
        </p:spPr>
        <p:txBody>
          <a:bodyPr wrap="square" lIns="82058" tIns="41029" rIns="82058" bIns="41029" rtlCol="0">
            <a:spAutoFit/>
          </a:bodyPr>
          <a:lstStyle/>
          <a:p>
            <a:pPr algn="ctr">
              <a:spcAft>
                <a:spcPts val="449"/>
              </a:spcAft>
            </a:pPr>
            <a:r>
              <a:rPr lang="en-US" sz="1300" dirty="0" smtClean="0">
                <a:solidFill>
                  <a:schemeClr val="bg1"/>
                </a:solidFill>
              </a:rPr>
              <a:t>Fiscal Sustainability?</a:t>
            </a:r>
          </a:p>
          <a:p>
            <a:pPr algn="ctr">
              <a:spcAft>
                <a:spcPts val="449"/>
              </a:spcAft>
            </a:pPr>
            <a:r>
              <a:rPr lang="en-US" sz="1300" dirty="0" smtClean="0">
                <a:solidFill>
                  <a:schemeClr val="bg1"/>
                </a:solidFill>
              </a:rPr>
              <a:t>Specific Private  Benefit?</a:t>
            </a:r>
          </a:p>
          <a:p>
            <a:pPr algn="ctr">
              <a:spcAft>
                <a:spcPts val="449"/>
              </a:spcAft>
            </a:pPr>
            <a:r>
              <a:rPr lang="en-US" sz="1300" dirty="0" smtClean="0">
                <a:solidFill>
                  <a:schemeClr val="bg1"/>
                </a:solidFill>
              </a:rPr>
              <a:t>Economic Development?</a:t>
            </a:r>
          </a:p>
          <a:p>
            <a:pPr algn="ctr">
              <a:spcAft>
                <a:spcPts val="449"/>
              </a:spcAft>
            </a:pPr>
            <a:r>
              <a:rPr lang="en-US" sz="1300" dirty="0" smtClean="0">
                <a:solidFill>
                  <a:schemeClr val="bg1"/>
                </a:solidFill>
              </a:rPr>
              <a:t>Board Goals / Priorities?</a:t>
            </a:r>
          </a:p>
          <a:p>
            <a:pPr algn="ctr">
              <a:spcAft>
                <a:spcPts val="449"/>
              </a:spcAft>
            </a:pPr>
            <a:r>
              <a:rPr lang="en-US" sz="1300" dirty="0" smtClean="0">
                <a:solidFill>
                  <a:schemeClr val="bg1"/>
                </a:solidFill>
              </a:rPr>
              <a:t>Behavior Modification?</a:t>
            </a:r>
          </a:p>
          <a:p>
            <a:pPr algn="ctr">
              <a:spcAft>
                <a:spcPts val="449"/>
              </a:spcAft>
            </a:pPr>
            <a:r>
              <a:rPr lang="en-US" sz="1300" dirty="0" smtClean="0">
                <a:solidFill>
                  <a:schemeClr val="bg1"/>
                </a:solidFill>
              </a:rPr>
              <a:t>Compliance Concerns?</a:t>
            </a:r>
          </a:p>
          <a:p>
            <a:pPr algn="ctr">
              <a:spcAft>
                <a:spcPts val="449"/>
              </a:spcAft>
            </a:pPr>
            <a:r>
              <a:rPr lang="en-US" sz="1300" dirty="0" smtClean="0">
                <a:solidFill>
                  <a:schemeClr val="bg1"/>
                </a:solidFill>
              </a:rPr>
              <a:t>At-Large Public Benefit?</a:t>
            </a:r>
            <a:endParaRPr lang="en-US" sz="1300" dirty="0">
              <a:solidFill>
                <a:schemeClr val="bg1"/>
              </a:solidFill>
            </a:endParaRPr>
          </a:p>
        </p:txBody>
      </p:sp>
      <p:sp>
        <p:nvSpPr>
          <p:cNvPr id="40" name="Rounded Rectangle 39"/>
          <p:cNvSpPr/>
          <p:nvPr/>
        </p:nvSpPr>
        <p:spPr>
          <a:xfrm>
            <a:off x="1039091" y="1143000"/>
            <a:ext cx="3048000" cy="457200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dirty="0"/>
          </a:p>
        </p:txBody>
      </p:sp>
      <p:sp>
        <p:nvSpPr>
          <p:cNvPr id="43" name="Rounded Rectangle 42"/>
          <p:cNvSpPr/>
          <p:nvPr/>
        </p:nvSpPr>
        <p:spPr>
          <a:xfrm>
            <a:off x="4641272" y="1143000"/>
            <a:ext cx="3628572" cy="457200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dirty="0"/>
          </a:p>
        </p:txBody>
      </p:sp>
      <p:sp>
        <p:nvSpPr>
          <p:cNvPr id="14" name="Title 13"/>
          <p:cNvSpPr>
            <a:spLocks noGrp="1"/>
          </p:cNvSpPr>
          <p:nvPr>
            <p:ph type="title"/>
          </p:nvPr>
        </p:nvSpPr>
        <p:spPr/>
        <p:txBody>
          <a:bodyPr/>
          <a:lstStyle/>
          <a:p>
            <a:r>
              <a:rPr lang="en-US" dirty="0" smtClean="0"/>
              <a:t>FEE SCHEDULE DESIGN</a:t>
            </a:r>
            <a:endParaRPr lang="en-US" dirty="0"/>
          </a:p>
        </p:txBody>
      </p:sp>
      <p:sp>
        <p:nvSpPr>
          <p:cNvPr id="15" name="TextBox 14"/>
          <p:cNvSpPr txBox="1"/>
          <p:nvPr/>
        </p:nvSpPr>
        <p:spPr>
          <a:xfrm>
            <a:off x="3200400" y="5867400"/>
            <a:ext cx="5943600" cy="307777"/>
          </a:xfrm>
          <a:prstGeom prst="rect">
            <a:avLst/>
          </a:prstGeom>
          <a:noFill/>
        </p:spPr>
        <p:txBody>
          <a:bodyPr wrap="square" rtlCol="0">
            <a:spAutoFit/>
          </a:bodyPr>
          <a:lstStyle/>
          <a:p>
            <a:r>
              <a:rPr lang="en-US" sz="1400" b="1" dirty="0" smtClean="0">
                <a:solidFill>
                  <a:srgbClr val="4D771F"/>
                </a:solidFill>
              </a:rPr>
              <a:t>Maximizing General Fund Reimbursements</a:t>
            </a:r>
            <a:endParaRPr lang="en-US" sz="1400" b="1" dirty="0">
              <a:solidFill>
                <a:srgbClr val="4D771F"/>
              </a:solidFill>
            </a:endParaRPr>
          </a:p>
        </p:txBody>
      </p:sp>
    </p:spTree>
    <p:extLst>
      <p:ext uri="{BB962C8B-B14F-4D97-AF65-F5344CB8AC3E}">
        <p14:creationId xmlns:p14="http://schemas.microsoft.com/office/powerpoint/2010/main" val="36972046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descr="Large confetti"/>
          <p:cNvSpPr>
            <a:spLocks noGrp="1"/>
          </p:cNvSpPr>
          <p:nvPr>
            <p:ph type="title"/>
          </p:nvPr>
        </p:nvSpPr>
        <p:spPr>
          <a:prstGeom prst="rect">
            <a:avLst/>
          </a:prstGeom>
        </p:spPr>
        <p:txBody>
          <a:bodyPr/>
          <a:lstStyle/>
          <a:p>
            <a:pPr algn="l" eaLnBrk="1" hangingPunct="1"/>
            <a:r>
              <a:rPr lang="en-US" sz="2800" b="1" dirty="0" smtClean="0">
                <a:solidFill>
                  <a:schemeClr val="accent1"/>
                </a:solidFill>
                <a:cs typeface="Arial" pitchFamily="34" charset="0"/>
              </a:rPr>
              <a:t>Adding Up Subsidies</a:t>
            </a:r>
            <a:endParaRPr lang="en-US" sz="2800" i="1" dirty="0" smtClean="0">
              <a:solidFill>
                <a:schemeClr val="accent1"/>
              </a:solidFill>
              <a:cs typeface="Arial" pitchFamily="34" charset="0"/>
            </a:endParaRPr>
          </a:p>
        </p:txBody>
      </p:sp>
      <p:sp>
        <p:nvSpPr>
          <p:cNvPr id="7171" name="Content Placeholder 2"/>
          <p:cNvSpPr>
            <a:spLocks noGrp="1"/>
          </p:cNvSpPr>
          <p:nvPr>
            <p:ph idx="4294967295"/>
          </p:nvPr>
        </p:nvSpPr>
        <p:spPr>
          <a:xfrm>
            <a:off x="1676400" y="1143000"/>
            <a:ext cx="7467600" cy="4953000"/>
          </a:xfrm>
          <a:prstGeom prst="rect">
            <a:avLst/>
          </a:prstGeom>
        </p:spPr>
        <p:txBody>
          <a:bodyPr/>
          <a:lstStyle/>
          <a:p>
            <a:pPr eaLnBrk="1" hangingPunct="1">
              <a:buClr>
                <a:srgbClr val="4D771F"/>
              </a:buClr>
            </a:pPr>
            <a:r>
              <a:rPr lang="en-US" b="1" dirty="0" smtClean="0">
                <a:latin typeface="Arial" pitchFamily="34" charset="0"/>
                <a:cs typeface="Arial" pitchFamily="34" charset="0"/>
              </a:rPr>
              <a:t>Building Permit</a:t>
            </a:r>
            <a:r>
              <a:rPr lang="en-US" dirty="0" smtClean="0">
                <a:latin typeface="Arial" pitchFamily="34" charset="0"/>
                <a:cs typeface="Arial" pitchFamily="34" charset="0"/>
              </a:rPr>
              <a:t> - $480 ($200 Subsidy)</a:t>
            </a:r>
            <a:br>
              <a:rPr lang="en-US" dirty="0" smtClean="0">
                <a:latin typeface="Arial" pitchFamily="34" charset="0"/>
                <a:cs typeface="Arial" pitchFamily="34" charset="0"/>
              </a:rPr>
            </a:br>
            <a:r>
              <a:rPr lang="en-US" sz="1800" dirty="0" smtClean="0">
                <a:latin typeface="Arial" pitchFamily="34" charset="0"/>
                <a:cs typeface="Arial" pitchFamily="34" charset="0"/>
              </a:rPr>
              <a:t>($200 x 860 units = $172,000) </a:t>
            </a:r>
            <a:br>
              <a:rPr lang="en-US" sz="1800" dirty="0" smtClean="0">
                <a:latin typeface="Arial" pitchFamily="34" charset="0"/>
                <a:cs typeface="Arial" pitchFamily="34" charset="0"/>
              </a:rPr>
            </a:br>
            <a:endParaRPr lang="en-US" sz="800" dirty="0" smtClean="0">
              <a:latin typeface="Arial" pitchFamily="34" charset="0"/>
              <a:cs typeface="Arial" pitchFamily="34" charset="0"/>
            </a:endParaRPr>
          </a:p>
          <a:p>
            <a:pPr eaLnBrk="1" hangingPunct="1">
              <a:buClr>
                <a:srgbClr val="4D771F"/>
              </a:buClr>
            </a:pPr>
            <a:r>
              <a:rPr lang="en-US" b="1" dirty="0" smtClean="0">
                <a:latin typeface="Arial" pitchFamily="34" charset="0"/>
                <a:cs typeface="Arial" pitchFamily="34" charset="0"/>
              </a:rPr>
              <a:t>Zoning Variance</a:t>
            </a:r>
            <a:r>
              <a:rPr lang="en-US" dirty="0" smtClean="0">
                <a:latin typeface="Arial" pitchFamily="34" charset="0"/>
                <a:cs typeface="Arial" pitchFamily="34" charset="0"/>
              </a:rPr>
              <a:t> - $165($95 Subsidy)</a:t>
            </a:r>
            <a:br>
              <a:rPr lang="en-US" dirty="0" smtClean="0">
                <a:latin typeface="Arial" pitchFamily="34" charset="0"/>
                <a:cs typeface="Arial" pitchFamily="34" charset="0"/>
              </a:rPr>
            </a:br>
            <a:r>
              <a:rPr lang="en-US" sz="1800" dirty="0" smtClean="0">
                <a:latin typeface="Arial" pitchFamily="34" charset="0"/>
                <a:cs typeface="Arial" pitchFamily="34" charset="0"/>
              </a:rPr>
              <a:t>($95 x 1350 units = $128,250)</a:t>
            </a:r>
            <a:br>
              <a:rPr lang="en-US" sz="1800" dirty="0" smtClean="0">
                <a:latin typeface="Arial" pitchFamily="34" charset="0"/>
                <a:cs typeface="Arial" pitchFamily="34" charset="0"/>
              </a:rPr>
            </a:br>
            <a:endParaRPr lang="en-US" sz="800" dirty="0" smtClean="0">
              <a:latin typeface="Arial" pitchFamily="34" charset="0"/>
              <a:cs typeface="Arial" pitchFamily="34" charset="0"/>
            </a:endParaRPr>
          </a:p>
          <a:p>
            <a:pPr eaLnBrk="1" hangingPunct="1">
              <a:buClr>
                <a:srgbClr val="4D771F"/>
              </a:buClr>
            </a:pPr>
            <a:r>
              <a:rPr lang="en-US" b="1" dirty="0" smtClean="0">
                <a:latin typeface="Arial" pitchFamily="34" charset="0"/>
                <a:cs typeface="Arial" pitchFamily="34" charset="0"/>
              </a:rPr>
              <a:t>Impound Release</a:t>
            </a:r>
            <a:r>
              <a:rPr lang="en-US" dirty="0" smtClean="0">
                <a:latin typeface="Arial" pitchFamily="34" charset="0"/>
                <a:cs typeface="Arial" pitchFamily="34" charset="0"/>
              </a:rPr>
              <a:t> - $75 ($60 Subsidy)</a:t>
            </a:r>
            <a:br>
              <a:rPr lang="en-US" dirty="0" smtClean="0">
                <a:latin typeface="Arial" pitchFamily="34" charset="0"/>
                <a:cs typeface="Arial" pitchFamily="34" charset="0"/>
              </a:rPr>
            </a:br>
            <a:r>
              <a:rPr lang="en-US" sz="1800" dirty="0" smtClean="0">
                <a:latin typeface="Arial" pitchFamily="34" charset="0"/>
                <a:cs typeface="Arial" pitchFamily="34" charset="0"/>
              </a:rPr>
              <a:t>($60 x 3400 units = $204,000) </a:t>
            </a:r>
          </a:p>
          <a:p>
            <a:pPr marL="0" indent="0" eaLnBrk="1" hangingPunct="1">
              <a:buNone/>
            </a:pPr>
            <a:r>
              <a:rPr lang="en-US" sz="1800" dirty="0" smtClean="0">
                <a:latin typeface="Arial" pitchFamily="34" charset="0"/>
                <a:cs typeface="Arial" pitchFamily="34" charset="0"/>
              </a:rPr>
              <a:t/>
            </a:r>
            <a:br>
              <a:rPr lang="en-US" sz="1800" dirty="0" smtClean="0">
                <a:latin typeface="Arial" pitchFamily="34" charset="0"/>
                <a:cs typeface="Arial" pitchFamily="34" charset="0"/>
              </a:rPr>
            </a:br>
            <a:r>
              <a:rPr lang="en-US" sz="2800" dirty="0" smtClean="0">
                <a:latin typeface="Arial" pitchFamily="34" charset="0"/>
                <a:cs typeface="Arial" pitchFamily="34" charset="0"/>
              </a:rPr>
              <a:t>Who wants to leave $500K on the table?</a:t>
            </a:r>
          </a:p>
          <a:p>
            <a:pPr marL="0" indent="0" eaLnBrk="1" hangingPunct="1">
              <a:buNone/>
            </a:pPr>
            <a:endParaRPr lang="en-US" dirty="0" smtClean="0"/>
          </a:p>
        </p:txBody>
      </p:sp>
      <p:sp>
        <p:nvSpPr>
          <p:cNvPr id="4" name="TextBox 3"/>
          <p:cNvSpPr txBox="1"/>
          <p:nvPr/>
        </p:nvSpPr>
        <p:spPr>
          <a:xfrm>
            <a:off x="3200400" y="5867400"/>
            <a:ext cx="5943600" cy="307777"/>
          </a:xfrm>
          <a:prstGeom prst="rect">
            <a:avLst/>
          </a:prstGeom>
          <a:noFill/>
        </p:spPr>
        <p:txBody>
          <a:bodyPr wrap="square" rtlCol="0">
            <a:spAutoFit/>
          </a:bodyPr>
          <a:lstStyle/>
          <a:p>
            <a:r>
              <a:rPr lang="en-US" sz="1400" b="1" dirty="0" smtClean="0">
                <a:solidFill>
                  <a:srgbClr val="4D771F"/>
                </a:solidFill>
              </a:rPr>
              <a:t>Maximizing General Fund Reimbursements</a:t>
            </a:r>
            <a:endParaRPr lang="en-US" sz="1400" b="1" dirty="0">
              <a:solidFill>
                <a:srgbClr val="4D771F"/>
              </a:solidFill>
            </a:endParaRPr>
          </a:p>
        </p:txBody>
      </p:sp>
    </p:spTree>
    <p:extLst>
      <p:ext uri="{BB962C8B-B14F-4D97-AF65-F5344CB8AC3E}">
        <p14:creationId xmlns:p14="http://schemas.microsoft.com/office/powerpoint/2010/main" val="38993694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descr="Large confetti"/>
          <p:cNvSpPr>
            <a:spLocks noGrp="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48" tIns="41025" rIns="82048" bIns="41025"/>
          <a:lstStyle/>
          <a:p>
            <a:pPr eaLnBrk="1" hangingPunct="1"/>
            <a:r>
              <a:rPr lang="en-US" sz="2300" cap="all" dirty="0">
                <a:solidFill>
                  <a:schemeClr val="accent1"/>
                </a:solidFill>
                <a:cs typeface="Arial" charset="0"/>
              </a:rPr>
              <a:t>Summary Results for Fee Related Services</a:t>
            </a:r>
          </a:p>
        </p:txBody>
      </p:sp>
      <p:sp>
        <p:nvSpPr>
          <p:cNvPr id="24579" name="TextBox 1"/>
          <p:cNvSpPr txBox="1">
            <a:spLocks noChangeArrowheads="1"/>
          </p:cNvSpPr>
          <p:nvPr/>
        </p:nvSpPr>
        <p:spPr bwMode="auto">
          <a:xfrm>
            <a:off x="484910" y="3676932"/>
            <a:ext cx="8292523" cy="1621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48" tIns="41025" rIns="82048" bIns="41025">
            <a:spAutoFit/>
          </a:bodyPr>
          <a:lstStyle>
            <a:lvl1pPr marL="342900" indent="-342900"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fontAlgn="base" hangingPunct="1">
              <a:spcBef>
                <a:spcPct val="0"/>
              </a:spcBef>
              <a:spcAft>
                <a:spcPct val="0"/>
              </a:spcAft>
              <a:buClr>
                <a:srgbClr val="4D771F"/>
              </a:buClr>
              <a:buFont typeface="Arial" pitchFamily="34" charset="0"/>
              <a:buChar char="•"/>
            </a:pPr>
            <a:r>
              <a:rPr lang="en-US" dirty="0" smtClean="0">
                <a:solidFill>
                  <a:srgbClr val="000000"/>
                </a:solidFill>
              </a:rPr>
              <a:t>Adopting all User/Regulatory fess would reduce the annual General Fund subsidy of these services by $2.7 Million</a:t>
            </a:r>
          </a:p>
          <a:p>
            <a:pPr eaLnBrk="1" fontAlgn="base" hangingPunct="1">
              <a:spcBef>
                <a:spcPct val="0"/>
              </a:spcBef>
              <a:spcAft>
                <a:spcPct val="0"/>
              </a:spcAft>
              <a:buClr>
                <a:srgbClr val="4D771F"/>
              </a:buClr>
              <a:buFont typeface="Arial" pitchFamily="34" charset="0"/>
              <a:buChar char="•"/>
            </a:pPr>
            <a:endParaRPr lang="en-US" dirty="0" smtClean="0">
              <a:solidFill>
                <a:srgbClr val="000000"/>
              </a:solidFill>
            </a:endParaRPr>
          </a:p>
          <a:p>
            <a:pPr eaLnBrk="1" fontAlgn="base" hangingPunct="1">
              <a:spcBef>
                <a:spcPct val="0"/>
              </a:spcBef>
              <a:spcAft>
                <a:spcPct val="0"/>
              </a:spcAft>
              <a:buClr>
                <a:srgbClr val="4D771F"/>
              </a:buClr>
              <a:buFont typeface="Arial" pitchFamily="34" charset="0"/>
              <a:buChar char="•"/>
            </a:pPr>
            <a:r>
              <a:rPr lang="en-US" dirty="0" smtClean="0">
                <a:solidFill>
                  <a:srgbClr val="000000"/>
                </a:solidFill>
              </a:rPr>
              <a:t>The Fee Study analysis provides information needed to re-align fees to collect the “true” full cost</a:t>
            </a:r>
          </a:p>
        </p:txBody>
      </p:sp>
      <p:sp>
        <p:nvSpPr>
          <p:cNvPr id="5" name="TextBox 4"/>
          <p:cNvSpPr txBox="1"/>
          <p:nvPr/>
        </p:nvSpPr>
        <p:spPr>
          <a:xfrm>
            <a:off x="3200400" y="5867400"/>
            <a:ext cx="5943600" cy="307777"/>
          </a:xfrm>
          <a:prstGeom prst="rect">
            <a:avLst/>
          </a:prstGeom>
          <a:noFill/>
        </p:spPr>
        <p:txBody>
          <a:bodyPr wrap="square" rtlCol="0">
            <a:spAutoFit/>
          </a:bodyPr>
          <a:lstStyle/>
          <a:p>
            <a:r>
              <a:rPr lang="en-US" sz="1400" b="1" dirty="0" smtClean="0">
                <a:solidFill>
                  <a:srgbClr val="4D771F"/>
                </a:solidFill>
              </a:rPr>
              <a:t>Maximizing General Fund Reimbursements</a:t>
            </a:r>
            <a:endParaRPr lang="en-US" sz="1400" b="1" dirty="0">
              <a:solidFill>
                <a:srgbClr val="4D771F"/>
              </a:solidFill>
            </a:endParaRPr>
          </a:p>
        </p:txBody>
      </p:sp>
      <p:pic>
        <p:nvPicPr>
          <p:cNvPr id="2050" name="Picture 2"/>
          <p:cNvPicPr>
            <a:picLocks noChangeAspect="1" noChangeArrowheads="1"/>
          </p:cNvPicPr>
          <p:nvPr/>
        </p:nvPicPr>
        <p:blipFill>
          <a:blip r:embed="rId3" cstate="print"/>
          <a:srcRect/>
          <a:stretch>
            <a:fillRect/>
          </a:stretch>
        </p:blipFill>
        <p:spPr bwMode="auto">
          <a:xfrm>
            <a:off x="1219200" y="1066800"/>
            <a:ext cx="6735763" cy="2522538"/>
          </a:xfrm>
          <a:prstGeom prst="rect">
            <a:avLst/>
          </a:prstGeom>
          <a:noFill/>
          <a:ln w="9525">
            <a:noFill/>
            <a:miter lim="800000"/>
            <a:headEnd/>
            <a:tailEnd/>
          </a:ln>
          <a:effectLst/>
        </p:spPr>
      </p:pic>
    </p:spTree>
    <p:extLst>
      <p:ext uri="{BB962C8B-B14F-4D97-AF65-F5344CB8AC3E}">
        <p14:creationId xmlns:p14="http://schemas.microsoft.com/office/powerpoint/2010/main" val="42043493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1143000"/>
            <a:ext cx="8305800" cy="5678478"/>
          </a:xfrm>
          <a:prstGeom prst="rect">
            <a:avLst/>
          </a:prstGeom>
          <a:noFill/>
        </p:spPr>
        <p:txBody>
          <a:bodyPr wrap="square" rtlCol="0">
            <a:spAutoFit/>
          </a:bodyPr>
          <a:lstStyle/>
          <a:p>
            <a:pPr marL="571500" indent="-571500">
              <a:lnSpc>
                <a:spcPct val="150000"/>
              </a:lnSpc>
              <a:buClr>
                <a:srgbClr val="1C3F94"/>
              </a:buClr>
            </a:pPr>
            <a:r>
              <a:rPr lang="en-US" sz="2600" dirty="0" smtClean="0">
                <a:latin typeface="Arial" pitchFamily="34" charset="0"/>
                <a:cs typeface="Arial" pitchFamily="34" charset="0"/>
              </a:rPr>
              <a:t>Established cost recovery policy helps:</a:t>
            </a:r>
          </a:p>
          <a:p>
            <a:pPr marL="1028700" lvl="1" indent="-571500">
              <a:lnSpc>
                <a:spcPct val="150000"/>
              </a:lnSpc>
              <a:buClr>
                <a:srgbClr val="4D771F"/>
              </a:buClr>
              <a:buFont typeface="Wingdings" pitchFamily="2" charset="2"/>
              <a:buChar char="ü"/>
            </a:pPr>
            <a:r>
              <a:rPr lang="en-US" sz="2600" i="1" dirty="0" smtClean="0">
                <a:latin typeface="Arial" pitchFamily="34" charset="0"/>
                <a:cs typeface="Arial" pitchFamily="34" charset="0"/>
              </a:rPr>
              <a:t>Attain revenue stability</a:t>
            </a:r>
          </a:p>
          <a:p>
            <a:pPr marL="1028700" lvl="1" indent="-571500">
              <a:lnSpc>
                <a:spcPct val="150000"/>
              </a:lnSpc>
              <a:buClr>
                <a:srgbClr val="4D771F"/>
              </a:buClr>
              <a:buFont typeface="Wingdings" pitchFamily="2" charset="2"/>
              <a:buChar char="ü"/>
            </a:pPr>
            <a:r>
              <a:rPr lang="en-US" sz="2600" i="1" dirty="0" smtClean="0">
                <a:latin typeface="Arial" pitchFamily="34" charset="0"/>
                <a:cs typeface="Arial" pitchFamily="34" charset="0"/>
              </a:rPr>
              <a:t>Raise </a:t>
            </a:r>
            <a:r>
              <a:rPr lang="en-US" sz="2600" i="1" dirty="0">
                <a:latin typeface="Arial" pitchFamily="34" charset="0"/>
                <a:cs typeface="Arial" pitchFamily="34" charset="0"/>
              </a:rPr>
              <a:t>awareness about </a:t>
            </a:r>
            <a:r>
              <a:rPr lang="en-US" sz="2600" i="1" dirty="0" smtClean="0">
                <a:latin typeface="Arial" pitchFamily="34" charset="0"/>
                <a:cs typeface="Arial" pitchFamily="34" charset="0"/>
              </a:rPr>
              <a:t>costs, and subsidies </a:t>
            </a:r>
          </a:p>
          <a:p>
            <a:pPr marL="1028700" lvl="1" indent="-571500">
              <a:lnSpc>
                <a:spcPct val="150000"/>
              </a:lnSpc>
              <a:buClr>
                <a:srgbClr val="4D771F"/>
              </a:buClr>
              <a:buFont typeface="Wingdings" pitchFamily="2" charset="2"/>
              <a:buChar char="ü"/>
            </a:pPr>
            <a:r>
              <a:rPr lang="en-US" sz="2600" i="1" dirty="0" smtClean="0">
                <a:latin typeface="Arial" pitchFamily="34" charset="0"/>
                <a:cs typeface="Arial" pitchFamily="34" charset="0"/>
              </a:rPr>
              <a:t>Provide necessary and basic services</a:t>
            </a:r>
          </a:p>
          <a:p>
            <a:pPr marL="1028700" lvl="1" indent="-571500">
              <a:lnSpc>
                <a:spcPct val="150000"/>
              </a:lnSpc>
              <a:buClr>
                <a:srgbClr val="4D771F"/>
              </a:buClr>
              <a:buFont typeface="Wingdings" pitchFamily="2" charset="2"/>
              <a:buChar char="ü"/>
            </a:pPr>
            <a:r>
              <a:rPr lang="en-US" sz="2600" i="1" dirty="0" smtClean="0">
                <a:latin typeface="Arial" pitchFamily="34" charset="0"/>
                <a:cs typeface="Arial" pitchFamily="34" charset="0"/>
              </a:rPr>
              <a:t>Enhance service delivery</a:t>
            </a:r>
          </a:p>
          <a:p>
            <a:pPr marL="1028700" lvl="1" indent="-571500">
              <a:lnSpc>
                <a:spcPct val="150000"/>
              </a:lnSpc>
              <a:buClr>
                <a:srgbClr val="4D771F"/>
              </a:buClr>
              <a:buFont typeface="Wingdings" pitchFamily="2" charset="2"/>
              <a:buChar char="ü"/>
            </a:pPr>
            <a:r>
              <a:rPr lang="en-US" sz="2600" i="1" dirty="0" smtClean="0">
                <a:latin typeface="Arial" pitchFamily="34" charset="0"/>
                <a:cs typeface="Arial" pitchFamily="34" charset="0"/>
              </a:rPr>
              <a:t>Build confidence in local government</a:t>
            </a:r>
          </a:p>
          <a:p>
            <a:pPr marL="1028700" lvl="1" indent="-571500">
              <a:lnSpc>
                <a:spcPct val="150000"/>
              </a:lnSpc>
              <a:buClr>
                <a:srgbClr val="4D771F"/>
              </a:buClr>
              <a:buFont typeface="Wingdings" pitchFamily="2" charset="2"/>
              <a:buChar char="ü"/>
            </a:pPr>
            <a:r>
              <a:rPr lang="en-US" sz="2600" i="1" dirty="0" smtClean="0">
                <a:latin typeface="Arial" pitchFamily="34" charset="0"/>
                <a:cs typeface="Arial" pitchFamily="34" charset="0"/>
              </a:rPr>
              <a:t>Streamline the on-going fee setting process</a:t>
            </a:r>
            <a:endParaRPr lang="en-US" sz="2600" i="1" dirty="0" smtClean="0"/>
          </a:p>
          <a:p>
            <a:pPr marL="396875" indent="-396875">
              <a:buClr>
                <a:srgbClr val="1C3F94"/>
              </a:buClr>
            </a:pPr>
            <a:endParaRPr lang="en-US" sz="3600" dirty="0" smtClean="0"/>
          </a:p>
          <a:p>
            <a:pPr marL="396875" indent="-396875">
              <a:buClr>
                <a:srgbClr val="1C3F94"/>
              </a:buClr>
              <a:buFont typeface="Arial" pitchFamily="34" charset="0"/>
              <a:buChar char="•"/>
            </a:pPr>
            <a:endParaRPr lang="en-US" sz="3600" dirty="0" smtClean="0"/>
          </a:p>
          <a:p>
            <a:endParaRPr lang="en-US" dirty="0"/>
          </a:p>
        </p:txBody>
      </p:sp>
      <p:sp>
        <p:nvSpPr>
          <p:cNvPr id="4" name="Title 3"/>
          <p:cNvSpPr>
            <a:spLocks noGrp="1"/>
          </p:cNvSpPr>
          <p:nvPr>
            <p:ph type="title"/>
          </p:nvPr>
        </p:nvSpPr>
        <p:spPr>
          <a:xfrm>
            <a:off x="457200" y="320040"/>
            <a:ext cx="8183880" cy="1051560"/>
          </a:xfrm>
        </p:spPr>
        <p:txBody>
          <a:bodyPr/>
          <a:lstStyle/>
          <a:p>
            <a:r>
              <a:rPr lang="en-US" dirty="0" smtClean="0"/>
              <a:t>COST RECOVERY POLICY AND FINANCIAL STABILITY</a:t>
            </a:r>
            <a:endParaRPr lang="en-US" dirty="0"/>
          </a:p>
        </p:txBody>
      </p:sp>
      <p:sp>
        <p:nvSpPr>
          <p:cNvPr id="5" name="TextBox 4"/>
          <p:cNvSpPr txBox="1"/>
          <p:nvPr/>
        </p:nvSpPr>
        <p:spPr>
          <a:xfrm>
            <a:off x="3200400" y="5867400"/>
            <a:ext cx="5943600" cy="307777"/>
          </a:xfrm>
          <a:prstGeom prst="rect">
            <a:avLst/>
          </a:prstGeom>
          <a:noFill/>
        </p:spPr>
        <p:txBody>
          <a:bodyPr wrap="square" rtlCol="0">
            <a:spAutoFit/>
          </a:bodyPr>
          <a:lstStyle/>
          <a:p>
            <a:r>
              <a:rPr lang="en-US" sz="1400" b="1" dirty="0" smtClean="0">
                <a:solidFill>
                  <a:srgbClr val="4D771F"/>
                </a:solidFill>
              </a:rPr>
              <a:t>Maximizing General Fund Reimbursements</a:t>
            </a:r>
            <a:endParaRPr lang="en-US" sz="1400" b="1" dirty="0">
              <a:solidFill>
                <a:srgbClr val="4D771F"/>
              </a:solidFill>
            </a:endParaRPr>
          </a:p>
        </p:txBody>
      </p:sp>
    </p:spTree>
    <p:extLst>
      <p:ext uri="{BB962C8B-B14F-4D97-AF65-F5344CB8AC3E}">
        <p14:creationId xmlns:p14="http://schemas.microsoft.com/office/powerpoint/2010/main" val="42890046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ounded Rectangle 4"/>
          <p:cNvSpPr>
            <a:spLocks noChangeArrowheads="1"/>
          </p:cNvSpPr>
          <p:nvPr/>
        </p:nvSpPr>
        <p:spPr bwMode="auto">
          <a:xfrm>
            <a:off x="708107" y="1373001"/>
            <a:ext cx="2563091" cy="4206127"/>
          </a:xfrm>
          <a:prstGeom prst="roundRect">
            <a:avLst>
              <a:gd name="adj" fmla="val 16667"/>
            </a:avLst>
          </a:prstGeom>
          <a:solidFill>
            <a:schemeClr val="accent2">
              <a:lumMod val="75000"/>
            </a:schemeClr>
          </a:solidFill>
          <a:ln w="9525" algn="ctr">
            <a:solidFill>
              <a:schemeClr val="tx1"/>
            </a:solidFill>
            <a:round/>
            <a:headEnd/>
            <a:tailEnd/>
          </a:ln>
        </p:spPr>
        <p:txBody>
          <a:bodyPr lIns="82058" tIns="41029" rIns="82058" bIns="41029" anchor="ctr" anchorCtr="1"/>
          <a:lstStyle/>
          <a:p>
            <a:pPr algn="ctr" defTabSz="914608"/>
            <a:r>
              <a:rPr lang="en-US" sz="2200" b="1" dirty="0">
                <a:solidFill>
                  <a:schemeClr val="bg1"/>
                </a:solidFill>
              </a:rPr>
              <a:t>Full Cost of Service ($)</a:t>
            </a:r>
          </a:p>
          <a:p>
            <a:pPr algn="ctr" defTabSz="914608"/>
            <a:endParaRPr lang="en-US" sz="2200" b="1" dirty="0">
              <a:solidFill>
                <a:schemeClr val="bg1"/>
              </a:solidFill>
            </a:endParaRPr>
          </a:p>
          <a:p>
            <a:pPr algn="ctr" defTabSz="914608"/>
            <a:endParaRPr lang="en-US" sz="2200" b="1" dirty="0">
              <a:solidFill>
                <a:schemeClr val="bg1"/>
              </a:solidFill>
            </a:endParaRPr>
          </a:p>
          <a:p>
            <a:pPr algn="ctr" defTabSz="914608"/>
            <a:endParaRPr lang="en-US" sz="2200" b="1" dirty="0">
              <a:solidFill>
                <a:schemeClr val="bg1"/>
              </a:solidFill>
            </a:endParaRPr>
          </a:p>
          <a:p>
            <a:pPr algn="ctr" defTabSz="914608"/>
            <a:endParaRPr lang="en-US" sz="2200" b="1" dirty="0">
              <a:solidFill>
                <a:schemeClr val="bg1"/>
              </a:solidFill>
            </a:endParaRPr>
          </a:p>
          <a:p>
            <a:pPr algn="ctr" defTabSz="914608"/>
            <a:endParaRPr lang="en-US" sz="2200" b="1" dirty="0">
              <a:solidFill>
                <a:schemeClr val="bg1"/>
              </a:solidFill>
            </a:endParaRPr>
          </a:p>
          <a:p>
            <a:pPr algn="ctr" defTabSz="914608"/>
            <a:endParaRPr lang="en-US" sz="2200" b="1" dirty="0">
              <a:solidFill>
                <a:schemeClr val="bg1"/>
              </a:solidFill>
            </a:endParaRPr>
          </a:p>
          <a:p>
            <a:pPr algn="ctr" defTabSz="914608"/>
            <a:endParaRPr lang="en-US" sz="2200" b="1" dirty="0">
              <a:solidFill>
                <a:schemeClr val="bg1"/>
              </a:solidFill>
            </a:endParaRPr>
          </a:p>
        </p:txBody>
      </p:sp>
      <p:sp>
        <p:nvSpPr>
          <p:cNvPr id="16388" name="Rounded Rectangle 5"/>
          <p:cNvSpPr>
            <a:spLocks noChangeArrowheads="1"/>
          </p:cNvSpPr>
          <p:nvPr/>
        </p:nvSpPr>
        <p:spPr bwMode="auto">
          <a:xfrm>
            <a:off x="3602182" y="3168464"/>
            <a:ext cx="2563091" cy="2420471"/>
          </a:xfrm>
          <a:prstGeom prst="roundRect">
            <a:avLst>
              <a:gd name="adj" fmla="val 16667"/>
            </a:avLst>
          </a:prstGeom>
          <a:solidFill>
            <a:schemeClr val="accent6">
              <a:lumMod val="75000"/>
            </a:schemeClr>
          </a:solidFill>
          <a:ln w="9525" algn="ctr">
            <a:solidFill>
              <a:schemeClr val="tx1"/>
            </a:solidFill>
            <a:round/>
            <a:headEnd/>
            <a:tailEnd/>
          </a:ln>
        </p:spPr>
        <p:txBody>
          <a:bodyPr lIns="82058" tIns="41029" rIns="82058" bIns="41029" anchor="ctr" anchorCtr="1"/>
          <a:lstStyle/>
          <a:p>
            <a:pPr algn="ctr" defTabSz="914608"/>
            <a:r>
              <a:rPr lang="en-US" sz="2000" b="1" dirty="0"/>
              <a:t>Revenue from Current Fee ($)</a:t>
            </a:r>
          </a:p>
        </p:txBody>
      </p:sp>
      <p:cxnSp>
        <p:nvCxnSpPr>
          <p:cNvPr id="16389" name="Straight Connector 8"/>
          <p:cNvCxnSpPr>
            <a:cxnSpLocks noChangeShapeType="1"/>
          </p:cNvCxnSpPr>
          <p:nvPr/>
        </p:nvCxnSpPr>
        <p:spPr bwMode="auto">
          <a:xfrm>
            <a:off x="554182" y="1371600"/>
            <a:ext cx="5818909" cy="1401"/>
          </a:xfrm>
          <a:prstGeom prst="line">
            <a:avLst/>
          </a:prstGeom>
          <a:noFill/>
          <a:ln w="15875" cap="rnd" algn="ctr">
            <a:solidFill>
              <a:schemeClr val="tx1"/>
            </a:solidFill>
            <a:prstDash val="lgDash"/>
            <a:round/>
            <a:headEnd/>
            <a:tailEnd/>
          </a:ln>
          <a:extLst>
            <a:ext uri="{909E8E84-426E-40DD-AFC4-6F175D3DCCD1}">
              <a14:hiddenFill xmlns:a14="http://schemas.microsoft.com/office/drawing/2010/main">
                <a:noFill/>
              </a14:hiddenFill>
            </a:ext>
          </a:extLst>
        </p:spPr>
      </p:cxnSp>
      <p:sp>
        <p:nvSpPr>
          <p:cNvPr id="16390" name="Up-Down Arrow 11"/>
          <p:cNvSpPr>
            <a:spLocks noChangeArrowheads="1"/>
          </p:cNvSpPr>
          <p:nvPr/>
        </p:nvSpPr>
        <p:spPr bwMode="auto">
          <a:xfrm>
            <a:off x="3879273" y="1448642"/>
            <a:ext cx="554182" cy="1550614"/>
          </a:xfrm>
          <a:prstGeom prst="upDownArrow">
            <a:avLst>
              <a:gd name="adj1" fmla="val 50000"/>
              <a:gd name="adj2" fmla="val 49999"/>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82058" tIns="41029" rIns="82058" bIns="41029"/>
          <a:lstStyle/>
          <a:p>
            <a:pPr defTabSz="914608"/>
            <a:endParaRPr lang="en-US" dirty="0"/>
          </a:p>
        </p:txBody>
      </p:sp>
      <p:sp>
        <p:nvSpPr>
          <p:cNvPr id="16391" name="TextBox 12"/>
          <p:cNvSpPr txBox="1">
            <a:spLocks noChangeArrowheads="1"/>
          </p:cNvSpPr>
          <p:nvPr/>
        </p:nvSpPr>
        <p:spPr bwMode="auto">
          <a:xfrm>
            <a:off x="4566344" y="1696820"/>
            <a:ext cx="1731818" cy="1058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1600" i="1" dirty="0"/>
              <a:t>Amount of Subsidy from Other City Resources (%)</a:t>
            </a:r>
          </a:p>
        </p:txBody>
      </p:sp>
      <p:cxnSp>
        <p:nvCxnSpPr>
          <p:cNvPr id="16392" name="Straight Connector 13"/>
          <p:cNvCxnSpPr>
            <a:cxnSpLocks noChangeShapeType="1"/>
          </p:cNvCxnSpPr>
          <p:nvPr/>
        </p:nvCxnSpPr>
        <p:spPr bwMode="auto">
          <a:xfrm>
            <a:off x="484909" y="3124067"/>
            <a:ext cx="5818909" cy="1401"/>
          </a:xfrm>
          <a:prstGeom prst="line">
            <a:avLst/>
          </a:prstGeom>
          <a:noFill/>
          <a:ln w="15875" cap="rnd" algn="ctr">
            <a:solidFill>
              <a:schemeClr val="tx1"/>
            </a:solidFill>
            <a:prstDash val="lgDash"/>
            <a:round/>
            <a:headEnd/>
            <a:tailEnd/>
          </a:ln>
          <a:extLst>
            <a:ext uri="{909E8E84-426E-40DD-AFC4-6F175D3DCCD1}">
              <a14:hiddenFill xmlns:a14="http://schemas.microsoft.com/office/drawing/2010/main">
                <a:noFill/>
              </a14:hiddenFill>
            </a:ext>
          </a:extLst>
        </p:spPr>
      </p:cxnSp>
      <p:sp>
        <p:nvSpPr>
          <p:cNvPr id="16393" name="TextBox 14"/>
          <p:cNvSpPr txBox="1">
            <a:spLocks noChangeArrowheads="1"/>
          </p:cNvSpPr>
          <p:nvPr/>
        </p:nvSpPr>
        <p:spPr bwMode="auto">
          <a:xfrm>
            <a:off x="6858000" y="2871399"/>
            <a:ext cx="1981199" cy="575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8" tIns="41029" rIns="82058" bIns="41029">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1600" i="1" dirty="0"/>
              <a:t>Current Level  of Cost Recovery (%)</a:t>
            </a:r>
          </a:p>
        </p:txBody>
      </p:sp>
      <p:sp>
        <p:nvSpPr>
          <p:cNvPr id="16394" name="Left Arrow 15"/>
          <p:cNvSpPr>
            <a:spLocks noChangeArrowheads="1"/>
          </p:cNvSpPr>
          <p:nvPr/>
        </p:nvSpPr>
        <p:spPr bwMode="auto">
          <a:xfrm>
            <a:off x="6373091" y="2890144"/>
            <a:ext cx="484909" cy="470647"/>
          </a:xfrm>
          <a:prstGeom prst="leftArrow">
            <a:avLst>
              <a:gd name="adj1" fmla="val 50000"/>
              <a:gd name="adj2" fmla="val 50000"/>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82058" tIns="41029" rIns="82058" bIns="41029"/>
          <a:lstStyle/>
          <a:p>
            <a:pPr defTabSz="914608"/>
            <a:endParaRPr lang="en-US" dirty="0"/>
          </a:p>
        </p:txBody>
      </p:sp>
      <p:sp>
        <p:nvSpPr>
          <p:cNvPr id="16395" name="Left Arrow 16"/>
          <p:cNvSpPr>
            <a:spLocks noChangeArrowheads="1"/>
          </p:cNvSpPr>
          <p:nvPr/>
        </p:nvSpPr>
        <p:spPr bwMode="auto">
          <a:xfrm>
            <a:off x="6373091" y="1137677"/>
            <a:ext cx="484909" cy="470647"/>
          </a:xfrm>
          <a:prstGeom prst="leftArrow">
            <a:avLst>
              <a:gd name="adj1" fmla="val 50000"/>
              <a:gd name="adj2" fmla="val 50000"/>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82058" tIns="41029" rIns="82058" bIns="41029"/>
          <a:lstStyle/>
          <a:p>
            <a:pPr defTabSz="914608"/>
            <a:endParaRPr lang="en-US" dirty="0"/>
          </a:p>
        </p:txBody>
      </p:sp>
      <p:sp>
        <p:nvSpPr>
          <p:cNvPr id="16396" name="TextBox 23"/>
          <p:cNvSpPr txBox="1">
            <a:spLocks noChangeArrowheads="1"/>
          </p:cNvSpPr>
          <p:nvPr/>
        </p:nvSpPr>
        <p:spPr bwMode="auto">
          <a:xfrm>
            <a:off x="6858000" y="1140021"/>
            <a:ext cx="2147455" cy="815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1600" i="1" dirty="0"/>
              <a:t>Maximum Level of Targeted Cost Recovery (100%)</a:t>
            </a:r>
          </a:p>
        </p:txBody>
      </p:sp>
      <p:sp>
        <p:nvSpPr>
          <p:cNvPr id="16397" name="Left Arrow 24"/>
          <p:cNvSpPr>
            <a:spLocks noChangeArrowheads="1"/>
          </p:cNvSpPr>
          <p:nvPr/>
        </p:nvSpPr>
        <p:spPr bwMode="auto">
          <a:xfrm>
            <a:off x="6373091" y="5343806"/>
            <a:ext cx="484909" cy="470647"/>
          </a:xfrm>
          <a:prstGeom prst="leftArrow">
            <a:avLst>
              <a:gd name="adj1" fmla="val 50000"/>
              <a:gd name="adj2" fmla="val 50000"/>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82058" tIns="41029" rIns="82058" bIns="41029"/>
          <a:lstStyle/>
          <a:p>
            <a:pPr defTabSz="914608"/>
            <a:endParaRPr lang="en-US" dirty="0"/>
          </a:p>
        </p:txBody>
      </p:sp>
      <p:sp>
        <p:nvSpPr>
          <p:cNvPr id="16398" name="TextBox 25"/>
          <p:cNvSpPr txBox="1">
            <a:spLocks noChangeArrowheads="1"/>
          </p:cNvSpPr>
          <p:nvPr/>
        </p:nvSpPr>
        <p:spPr bwMode="auto">
          <a:xfrm>
            <a:off x="6851707" y="4876800"/>
            <a:ext cx="2147455" cy="815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1600" i="1" dirty="0"/>
              <a:t>Minimum Level of Targeted Cost Recovery (0%)</a:t>
            </a:r>
          </a:p>
        </p:txBody>
      </p:sp>
      <p:cxnSp>
        <p:nvCxnSpPr>
          <p:cNvPr id="16399" name="Straight Connector 26"/>
          <p:cNvCxnSpPr>
            <a:cxnSpLocks noChangeShapeType="1"/>
          </p:cNvCxnSpPr>
          <p:nvPr/>
        </p:nvCxnSpPr>
        <p:spPr bwMode="auto">
          <a:xfrm>
            <a:off x="484909" y="5579130"/>
            <a:ext cx="5818909" cy="1400"/>
          </a:xfrm>
          <a:prstGeom prst="line">
            <a:avLst/>
          </a:prstGeom>
          <a:noFill/>
          <a:ln w="15875" cap="rnd" algn="ctr">
            <a:solidFill>
              <a:schemeClr val="tx1"/>
            </a:solidFill>
            <a:prstDash val="lgDash"/>
            <a:round/>
            <a:headEnd/>
            <a:tailEnd/>
          </a:ln>
          <a:extLst>
            <a:ext uri="{909E8E84-426E-40DD-AFC4-6F175D3DCCD1}">
              <a14:hiddenFill xmlns:a14="http://schemas.microsoft.com/office/drawing/2010/main">
                <a:noFill/>
              </a14:hiddenFill>
            </a:ext>
          </a:extLst>
        </p:spPr>
      </p:cxnSp>
      <p:sp>
        <p:nvSpPr>
          <p:cNvPr id="16" name="Title 15"/>
          <p:cNvSpPr>
            <a:spLocks noGrp="1"/>
          </p:cNvSpPr>
          <p:nvPr>
            <p:ph type="title"/>
          </p:nvPr>
        </p:nvSpPr>
        <p:spPr>
          <a:xfrm>
            <a:off x="457200" y="243840"/>
            <a:ext cx="8183880" cy="1051560"/>
          </a:xfrm>
        </p:spPr>
        <p:txBody>
          <a:bodyPr/>
          <a:lstStyle/>
          <a:p>
            <a:r>
              <a:rPr lang="en-US" dirty="0" smtClean="0"/>
              <a:t>COST RECOVERY POLICY AND FEE SETTING - 1</a:t>
            </a:r>
            <a:endParaRPr lang="en-US" dirty="0"/>
          </a:p>
        </p:txBody>
      </p:sp>
      <p:sp>
        <p:nvSpPr>
          <p:cNvPr id="17" name="TextBox 16"/>
          <p:cNvSpPr txBox="1"/>
          <p:nvPr/>
        </p:nvSpPr>
        <p:spPr>
          <a:xfrm>
            <a:off x="3200400" y="5867400"/>
            <a:ext cx="5943600" cy="307777"/>
          </a:xfrm>
          <a:prstGeom prst="rect">
            <a:avLst/>
          </a:prstGeom>
          <a:noFill/>
        </p:spPr>
        <p:txBody>
          <a:bodyPr wrap="square" rtlCol="0">
            <a:spAutoFit/>
          </a:bodyPr>
          <a:lstStyle/>
          <a:p>
            <a:r>
              <a:rPr lang="en-US" sz="1400" b="1" dirty="0" smtClean="0">
                <a:solidFill>
                  <a:srgbClr val="4D771F"/>
                </a:solidFill>
              </a:rPr>
              <a:t>Maximizing General Fund Reimbursements</a:t>
            </a:r>
            <a:endParaRPr lang="en-US" sz="1400" b="1" dirty="0">
              <a:solidFill>
                <a:srgbClr val="4D771F"/>
              </a:solidFill>
            </a:endParaRPr>
          </a:p>
        </p:txBody>
      </p:sp>
    </p:spTree>
    <p:extLst>
      <p:ext uri="{BB962C8B-B14F-4D97-AF65-F5344CB8AC3E}">
        <p14:creationId xmlns:p14="http://schemas.microsoft.com/office/powerpoint/2010/main" val="12176828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ight Arrow 40"/>
          <p:cNvSpPr/>
          <p:nvPr/>
        </p:nvSpPr>
        <p:spPr>
          <a:xfrm>
            <a:off x="1066800" y="5181600"/>
            <a:ext cx="7543800" cy="914400"/>
          </a:xfrm>
          <a:prstGeom prst="rightArrow">
            <a:avLst/>
          </a:prstGeom>
          <a:solidFill>
            <a:srgbClr val="4D7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ight Arrow 39"/>
          <p:cNvSpPr/>
          <p:nvPr/>
        </p:nvSpPr>
        <p:spPr>
          <a:xfrm>
            <a:off x="1066800" y="1981200"/>
            <a:ext cx="7543800" cy="1905000"/>
          </a:xfrm>
          <a:prstGeom prst="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81000" y="1143000"/>
            <a:ext cx="6705600" cy="923330"/>
          </a:xfrm>
          <a:prstGeom prst="rect">
            <a:avLst/>
          </a:prstGeom>
          <a:noFill/>
        </p:spPr>
        <p:txBody>
          <a:bodyPr wrap="square" rtlCol="0">
            <a:spAutoFit/>
          </a:bodyPr>
          <a:lstStyle/>
          <a:p>
            <a:pPr marL="396875" indent="-396875">
              <a:buClr>
                <a:srgbClr val="1C3F94"/>
              </a:buClr>
              <a:buFont typeface="Arial" pitchFamily="34" charset="0"/>
              <a:buChar char="•"/>
            </a:pPr>
            <a:endParaRPr lang="en-US" sz="3600" dirty="0" smtClean="0"/>
          </a:p>
          <a:p>
            <a:endParaRPr lang="en-US" dirty="0"/>
          </a:p>
        </p:txBody>
      </p:sp>
      <p:sp>
        <p:nvSpPr>
          <p:cNvPr id="4" name="Rectangle 3"/>
          <p:cNvSpPr txBox="1">
            <a:spLocks noChangeArrowheads="1"/>
          </p:cNvSpPr>
          <p:nvPr/>
        </p:nvSpPr>
        <p:spPr>
          <a:xfrm>
            <a:off x="685800" y="1143000"/>
            <a:ext cx="7772400" cy="4191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Ø"/>
            </a:pPr>
            <a:r>
              <a:rPr lang="en-US" sz="2800" b="1" dirty="0" smtClean="0">
                <a:solidFill>
                  <a:srgbClr val="4D771F"/>
                </a:solidFill>
              </a:rPr>
              <a:t>Fees should be assessed according to the individual or private benefit gained:</a:t>
            </a:r>
          </a:p>
          <a:p>
            <a:pPr>
              <a:buFont typeface="Wingdings" pitchFamily="2" charset="2"/>
              <a:buNone/>
            </a:pPr>
            <a:endParaRPr lang="en-US" dirty="0" smtClean="0">
              <a:solidFill>
                <a:srgbClr val="152F71"/>
              </a:solidFill>
            </a:endParaRPr>
          </a:p>
          <a:p>
            <a:pPr lvl="1"/>
            <a:endParaRPr lang="en-US" dirty="0" smtClean="0"/>
          </a:p>
        </p:txBody>
      </p:sp>
      <p:sp>
        <p:nvSpPr>
          <p:cNvPr id="9" name="TextBox 8"/>
          <p:cNvSpPr txBox="1"/>
          <p:nvPr/>
        </p:nvSpPr>
        <p:spPr>
          <a:xfrm>
            <a:off x="1524000" y="2590800"/>
            <a:ext cx="1524000" cy="646331"/>
          </a:xfrm>
          <a:prstGeom prst="rect">
            <a:avLst/>
          </a:prstGeom>
          <a:noFill/>
        </p:spPr>
        <p:txBody>
          <a:bodyPr wrap="square" rtlCol="0">
            <a:spAutoFit/>
          </a:bodyPr>
          <a:lstStyle/>
          <a:p>
            <a:pPr algn="ctr"/>
            <a:r>
              <a:rPr lang="en-US" b="1" dirty="0" smtClean="0">
                <a:solidFill>
                  <a:schemeClr val="bg1"/>
                </a:solidFill>
                <a:latin typeface="Arial" pitchFamily="34" charset="0"/>
                <a:cs typeface="Arial" pitchFamily="34" charset="0"/>
              </a:rPr>
              <a:t>GENERAL BENEFIT</a:t>
            </a:r>
            <a:endParaRPr lang="en-US" b="1" dirty="0">
              <a:solidFill>
                <a:schemeClr val="bg1"/>
              </a:solidFill>
              <a:latin typeface="Arial" pitchFamily="34" charset="0"/>
              <a:cs typeface="Arial" pitchFamily="34" charset="0"/>
            </a:endParaRPr>
          </a:p>
        </p:txBody>
      </p:sp>
      <p:sp>
        <p:nvSpPr>
          <p:cNvPr id="14" name="TextBox 13"/>
          <p:cNvSpPr txBox="1"/>
          <p:nvPr/>
        </p:nvSpPr>
        <p:spPr>
          <a:xfrm>
            <a:off x="6019800" y="2590800"/>
            <a:ext cx="2057400" cy="646331"/>
          </a:xfrm>
          <a:prstGeom prst="rect">
            <a:avLst/>
          </a:prstGeom>
          <a:noFill/>
        </p:spPr>
        <p:txBody>
          <a:bodyPr wrap="square" rtlCol="0">
            <a:spAutoFit/>
          </a:bodyPr>
          <a:lstStyle/>
          <a:p>
            <a:pPr algn="ctr"/>
            <a:r>
              <a:rPr lang="en-US" b="1" dirty="0" smtClean="0">
                <a:solidFill>
                  <a:schemeClr val="bg1"/>
                </a:solidFill>
                <a:latin typeface="Arial" pitchFamily="34" charset="0"/>
                <a:cs typeface="Arial" pitchFamily="34" charset="0"/>
              </a:rPr>
              <a:t>SPECIFIC BENEFIT</a:t>
            </a:r>
            <a:endParaRPr lang="en-US" b="1" dirty="0">
              <a:solidFill>
                <a:schemeClr val="bg1"/>
              </a:solidFill>
              <a:latin typeface="Arial" pitchFamily="34" charset="0"/>
              <a:cs typeface="Arial" pitchFamily="34" charset="0"/>
            </a:endParaRPr>
          </a:p>
        </p:txBody>
      </p:sp>
      <p:sp>
        <p:nvSpPr>
          <p:cNvPr id="16" name="Rounded Rectangle 15"/>
          <p:cNvSpPr/>
          <p:nvPr/>
        </p:nvSpPr>
        <p:spPr>
          <a:xfrm>
            <a:off x="1295400" y="3657600"/>
            <a:ext cx="2057400" cy="76200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524000" y="3883223"/>
            <a:ext cx="1524000" cy="307777"/>
          </a:xfrm>
          <a:prstGeom prst="rect">
            <a:avLst/>
          </a:prstGeom>
          <a:noFill/>
        </p:spPr>
        <p:txBody>
          <a:bodyPr wrap="square" rtlCol="0">
            <a:spAutoFit/>
          </a:bodyPr>
          <a:lstStyle/>
          <a:p>
            <a:pPr algn="ctr"/>
            <a:r>
              <a:rPr lang="en-US" sz="1400" b="1" dirty="0" smtClean="0">
                <a:latin typeface="Arial" pitchFamily="34" charset="0"/>
                <a:cs typeface="Arial" pitchFamily="34" charset="0"/>
              </a:rPr>
              <a:t>POLICE</a:t>
            </a:r>
            <a:endParaRPr lang="en-US" sz="1400" b="1" dirty="0">
              <a:latin typeface="Arial" pitchFamily="34" charset="0"/>
              <a:cs typeface="Arial" pitchFamily="34" charset="0"/>
            </a:endParaRPr>
          </a:p>
        </p:txBody>
      </p:sp>
      <p:sp>
        <p:nvSpPr>
          <p:cNvPr id="18" name="Rounded Rectangle 17"/>
          <p:cNvSpPr/>
          <p:nvPr/>
        </p:nvSpPr>
        <p:spPr>
          <a:xfrm>
            <a:off x="1295400" y="4495800"/>
            <a:ext cx="2057400" cy="68580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295400" y="4721423"/>
            <a:ext cx="2057400" cy="307777"/>
          </a:xfrm>
          <a:prstGeom prst="rect">
            <a:avLst/>
          </a:prstGeom>
          <a:noFill/>
        </p:spPr>
        <p:txBody>
          <a:bodyPr wrap="square" rtlCol="0">
            <a:spAutoFit/>
          </a:bodyPr>
          <a:lstStyle/>
          <a:p>
            <a:pPr algn="ctr"/>
            <a:r>
              <a:rPr lang="en-US" sz="1400" b="1" dirty="0" smtClean="0">
                <a:latin typeface="Arial" pitchFamily="34" charset="0"/>
                <a:cs typeface="Arial" pitchFamily="34" charset="0"/>
              </a:rPr>
              <a:t>PARK MAINTENANCE</a:t>
            </a:r>
            <a:endParaRPr lang="en-US" sz="1400" b="1" dirty="0">
              <a:latin typeface="Arial" pitchFamily="34" charset="0"/>
              <a:cs typeface="Arial" pitchFamily="34" charset="0"/>
            </a:endParaRPr>
          </a:p>
        </p:txBody>
      </p:sp>
      <p:sp>
        <p:nvSpPr>
          <p:cNvPr id="21" name="TextBox 20"/>
          <p:cNvSpPr txBox="1"/>
          <p:nvPr/>
        </p:nvSpPr>
        <p:spPr>
          <a:xfrm>
            <a:off x="1295400" y="5486400"/>
            <a:ext cx="2057400" cy="338554"/>
          </a:xfrm>
          <a:prstGeom prst="rect">
            <a:avLst/>
          </a:prstGeom>
          <a:noFill/>
        </p:spPr>
        <p:txBody>
          <a:bodyPr wrap="square" rtlCol="0">
            <a:spAutoFit/>
          </a:bodyPr>
          <a:lstStyle/>
          <a:p>
            <a:pPr algn="ctr"/>
            <a:r>
              <a:rPr lang="en-US" sz="1600" b="1" dirty="0" smtClean="0">
                <a:solidFill>
                  <a:schemeClr val="bg1"/>
                </a:solidFill>
                <a:latin typeface="Arial" pitchFamily="34" charset="0"/>
                <a:cs typeface="Arial" pitchFamily="34" charset="0"/>
              </a:rPr>
              <a:t>TAX FUNDED</a:t>
            </a:r>
            <a:endParaRPr lang="en-US" sz="1600" b="1" dirty="0">
              <a:solidFill>
                <a:schemeClr val="bg1"/>
              </a:solidFill>
              <a:latin typeface="Arial" pitchFamily="34" charset="0"/>
              <a:cs typeface="Arial" pitchFamily="34" charset="0"/>
            </a:endParaRPr>
          </a:p>
        </p:txBody>
      </p:sp>
      <p:sp>
        <p:nvSpPr>
          <p:cNvPr id="28" name="Rounded Rectangle 27"/>
          <p:cNvSpPr/>
          <p:nvPr/>
        </p:nvSpPr>
        <p:spPr>
          <a:xfrm>
            <a:off x="3581400" y="3657600"/>
            <a:ext cx="2057400" cy="76200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505200" y="3680936"/>
            <a:ext cx="2209800" cy="738664"/>
          </a:xfrm>
          <a:prstGeom prst="rect">
            <a:avLst/>
          </a:prstGeom>
          <a:noFill/>
        </p:spPr>
        <p:txBody>
          <a:bodyPr wrap="square" rtlCol="0">
            <a:spAutoFit/>
          </a:bodyPr>
          <a:lstStyle/>
          <a:p>
            <a:pPr algn="ctr"/>
            <a:r>
              <a:rPr lang="en-US" sz="1400" b="1" dirty="0" smtClean="0">
                <a:latin typeface="Arial" pitchFamily="34" charset="0"/>
                <a:cs typeface="Arial" pitchFamily="34" charset="0"/>
              </a:rPr>
              <a:t>RECREATION/ COMMUNITY SERVICES</a:t>
            </a:r>
            <a:endParaRPr lang="en-US" sz="1400" b="1" dirty="0">
              <a:latin typeface="Arial" pitchFamily="34" charset="0"/>
              <a:cs typeface="Arial" pitchFamily="34" charset="0"/>
            </a:endParaRPr>
          </a:p>
        </p:txBody>
      </p:sp>
      <p:sp>
        <p:nvSpPr>
          <p:cNvPr id="30" name="Rounded Rectangle 29"/>
          <p:cNvSpPr/>
          <p:nvPr/>
        </p:nvSpPr>
        <p:spPr>
          <a:xfrm>
            <a:off x="3581400" y="4495800"/>
            <a:ext cx="2057400" cy="68580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3581400" y="4724400"/>
            <a:ext cx="2057400" cy="307777"/>
          </a:xfrm>
          <a:prstGeom prst="rect">
            <a:avLst/>
          </a:prstGeom>
          <a:noFill/>
        </p:spPr>
        <p:txBody>
          <a:bodyPr wrap="square" rtlCol="0">
            <a:spAutoFit/>
          </a:bodyPr>
          <a:lstStyle/>
          <a:p>
            <a:pPr algn="ctr"/>
            <a:r>
              <a:rPr lang="en-US" sz="1400" b="1" dirty="0" smtClean="0">
                <a:latin typeface="Arial" pitchFamily="34" charset="0"/>
                <a:cs typeface="Arial" pitchFamily="34" charset="0"/>
              </a:rPr>
              <a:t>FIRE SUPPRESSION</a:t>
            </a:r>
            <a:endParaRPr lang="en-US" sz="1400" b="1" dirty="0">
              <a:latin typeface="Arial" pitchFamily="34" charset="0"/>
              <a:cs typeface="Arial" pitchFamily="34" charset="0"/>
            </a:endParaRPr>
          </a:p>
        </p:txBody>
      </p:sp>
      <p:sp>
        <p:nvSpPr>
          <p:cNvPr id="34" name="Rounded Rectangle 33"/>
          <p:cNvSpPr/>
          <p:nvPr/>
        </p:nvSpPr>
        <p:spPr>
          <a:xfrm>
            <a:off x="6019800" y="3657600"/>
            <a:ext cx="2057400" cy="45720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6019800" y="3733800"/>
            <a:ext cx="2133600" cy="307777"/>
          </a:xfrm>
          <a:prstGeom prst="rect">
            <a:avLst/>
          </a:prstGeom>
          <a:noFill/>
        </p:spPr>
        <p:txBody>
          <a:bodyPr wrap="square" rtlCol="0">
            <a:spAutoFit/>
          </a:bodyPr>
          <a:lstStyle/>
          <a:p>
            <a:pPr algn="ctr"/>
            <a:r>
              <a:rPr lang="en-US" sz="1400" b="1" dirty="0" smtClean="0">
                <a:latin typeface="Arial" pitchFamily="34" charset="0"/>
                <a:cs typeface="Arial" pitchFamily="34" charset="0"/>
              </a:rPr>
              <a:t>BUILDING PERMITS</a:t>
            </a:r>
            <a:endParaRPr lang="en-US" sz="1400" b="1" dirty="0">
              <a:latin typeface="Arial" pitchFamily="34" charset="0"/>
              <a:cs typeface="Arial" pitchFamily="34" charset="0"/>
            </a:endParaRPr>
          </a:p>
        </p:txBody>
      </p:sp>
      <p:sp>
        <p:nvSpPr>
          <p:cNvPr id="36" name="Rounded Rectangle 35"/>
          <p:cNvSpPr/>
          <p:nvPr/>
        </p:nvSpPr>
        <p:spPr>
          <a:xfrm>
            <a:off x="6019800" y="4191000"/>
            <a:ext cx="2057400" cy="457200"/>
          </a:xfrm>
          <a:prstGeom prst="round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6019800" y="4191000"/>
            <a:ext cx="2057400" cy="523220"/>
          </a:xfrm>
          <a:prstGeom prst="rect">
            <a:avLst/>
          </a:prstGeom>
          <a:solidFill>
            <a:schemeClr val="accent6">
              <a:lumMod val="75000"/>
            </a:schemeClr>
          </a:solidFill>
          <a:ln>
            <a:noFill/>
          </a:ln>
        </p:spPr>
        <p:txBody>
          <a:bodyPr wrap="square" rtlCol="0">
            <a:spAutoFit/>
          </a:bodyPr>
          <a:lstStyle/>
          <a:p>
            <a:pPr algn="ctr"/>
            <a:r>
              <a:rPr lang="en-US" sz="1400" b="1" dirty="0" smtClean="0">
                <a:latin typeface="Arial" pitchFamily="34" charset="0"/>
                <a:cs typeface="Arial" pitchFamily="34" charset="0"/>
              </a:rPr>
              <a:t>PLANNING AND ZONING APPROVAL</a:t>
            </a:r>
            <a:endParaRPr lang="en-US" sz="1400" b="1" dirty="0">
              <a:latin typeface="Arial" pitchFamily="34" charset="0"/>
              <a:cs typeface="Arial" pitchFamily="34" charset="0"/>
            </a:endParaRPr>
          </a:p>
        </p:txBody>
      </p:sp>
      <p:sp>
        <p:nvSpPr>
          <p:cNvPr id="39" name="TextBox 38"/>
          <p:cNvSpPr txBox="1"/>
          <p:nvPr/>
        </p:nvSpPr>
        <p:spPr>
          <a:xfrm>
            <a:off x="6019800" y="5486400"/>
            <a:ext cx="2057400" cy="338554"/>
          </a:xfrm>
          <a:prstGeom prst="rect">
            <a:avLst/>
          </a:prstGeom>
          <a:noFill/>
        </p:spPr>
        <p:txBody>
          <a:bodyPr wrap="square" rtlCol="0">
            <a:spAutoFit/>
          </a:bodyPr>
          <a:lstStyle/>
          <a:p>
            <a:pPr algn="ctr"/>
            <a:r>
              <a:rPr lang="en-US" sz="1600" b="1" dirty="0" smtClean="0">
                <a:solidFill>
                  <a:schemeClr val="bg1"/>
                </a:solidFill>
                <a:latin typeface="Arial" pitchFamily="34" charset="0"/>
                <a:cs typeface="Arial" pitchFamily="34" charset="0"/>
              </a:rPr>
              <a:t>FEE FUNDED</a:t>
            </a:r>
            <a:endParaRPr lang="en-US" sz="1600" b="1" dirty="0">
              <a:solidFill>
                <a:schemeClr val="bg1"/>
              </a:solidFill>
              <a:latin typeface="Arial" pitchFamily="34" charset="0"/>
              <a:cs typeface="Arial" pitchFamily="34" charset="0"/>
            </a:endParaRPr>
          </a:p>
        </p:txBody>
      </p:sp>
      <p:sp>
        <p:nvSpPr>
          <p:cNvPr id="42" name="Rounded Rectangle 41"/>
          <p:cNvSpPr/>
          <p:nvPr/>
        </p:nvSpPr>
        <p:spPr>
          <a:xfrm>
            <a:off x="6019800" y="4800600"/>
            <a:ext cx="2057400" cy="45720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5867400" y="4796135"/>
            <a:ext cx="2362200" cy="461665"/>
          </a:xfrm>
          <a:prstGeom prst="rect">
            <a:avLst/>
          </a:prstGeom>
          <a:noFill/>
        </p:spPr>
        <p:txBody>
          <a:bodyPr wrap="square" rtlCol="0">
            <a:spAutoFit/>
          </a:bodyPr>
          <a:lstStyle/>
          <a:p>
            <a:pPr algn="ctr"/>
            <a:r>
              <a:rPr lang="en-US" sz="1200" b="1" dirty="0" smtClean="0">
                <a:latin typeface="Arial" pitchFamily="34" charset="0"/>
                <a:cs typeface="Arial" pitchFamily="34" charset="0"/>
              </a:rPr>
              <a:t>ENGINEERING DEVELOPMENT REVIEW</a:t>
            </a:r>
            <a:endParaRPr lang="en-US" sz="1200" b="1" dirty="0">
              <a:latin typeface="Arial" pitchFamily="34" charset="0"/>
              <a:cs typeface="Arial" pitchFamily="34" charset="0"/>
            </a:endParaRPr>
          </a:p>
        </p:txBody>
      </p:sp>
      <p:sp>
        <p:nvSpPr>
          <p:cNvPr id="25" name="Title 24"/>
          <p:cNvSpPr>
            <a:spLocks noGrp="1"/>
          </p:cNvSpPr>
          <p:nvPr>
            <p:ph type="title"/>
          </p:nvPr>
        </p:nvSpPr>
        <p:spPr/>
        <p:txBody>
          <a:bodyPr/>
          <a:lstStyle/>
          <a:p>
            <a:r>
              <a:rPr lang="en-US" dirty="0" smtClean="0"/>
              <a:t>COST RECOVERY DECISION MATRIX</a:t>
            </a:r>
            <a:endParaRPr lang="en-US" dirty="0"/>
          </a:p>
        </p:txBody>
      </p:sp>
      <p:sp>
        <p:nvSpPr>
          <p:cNvPr id="26" name="TextBox 25"/>
          <p:cNvSpPr txBox="1"/>
          <p:nvPr/>
        </p:nvSpPr>
        <p:spPr>
          <a:xfrm>
            <a:off x="3200400" y="5867400"/>
            <a:ext cx="5943600" cy="307777"/>
          </a:xfrm>
          <a:prstGeom prst="rect">
            <a:avLst/>
          </a:prstGeom>
          <a:noFill/>
        </p:spPr>
        <p:txBody>
          <a:bodyPr wrap="square" rtlCol="0">
            <a:spAutoFit/>
          </a:bodyPr>
          <a:lstStyle/>
          <a:p>
            <a:r>
              <a:rPr lang="en-US" sz="1400" b="1" dirty="0" smtClean="0">
                <a:solidFill>
                  <a:srgbClr val="4D771F"/>
                </a:solidFill>
              </a:rPr>
              <a:t>Maximizing General Fund Reimbursements</a:t>
            </a:r>
            <a:endParaRPr lang="en-US" sz="1400" b="1" dirty="0">
              <a:solidFill>
                <a:srgbClr val="4D771F"/>
              </a:solidFill>
            </a:endParaRPr>
          </a:p>
        </p:txBody>
      </p:sp>
    </p:spTree>
    <p:extLst>
      <p:ext uri="{BB962C8B-B14F-4D97-AF65-F5344CB8AC3E}">
        <p14:creationId xmlns:p14="http://schemas.microsoft.com/office/powerpoint/2010/main" val="31317321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76200"/>
            <a:ext cx="9906000" cy="1752600"/>
          </a:xfrm>
        </p:spPr>
        <p:txBody>
          <a:bodyPr>
            <a:normAutofit/>
          </a:bodyPr>
          <a:lstStyle/>
          <a:p>
            <a:r>
              <a:rPr lang="en-US" dirty="0" smtClean="0"/>
              <a:t>New Revenue </a:t>
            </a:r>
            <a:br>
              <a:rPr lang="en-US" dirty="0" smtClean="0"/>
            </a:br>
            <a:r>
              <a:rPr lang="en-US" dirty="0" smtClean="0"/>
              <a:t>Opportunities</a:t>
            </a:r>
            <a:endParaRPr lang="en-US" dirty="0"/>
          </a:p>
        </p:txBody>
      </p:sp>
      <p:sp>
        <p:nvSpPr>
          <p:cNvPr id="3" name="Subtitle 2"/>
          <p:cNvSpPr>
            <a:spLocks noGrp="1"/>
          </p:cNvSpPr>
          <p:nvPr>
            <p:ph type="subTitle" idx="1"/>
          </p:nvPr>
        </p:nvSpPr>
        <p:spPr/>
        <p:txBody>
          <a:bodyPr/>
          <a:lstStyle/>
          <a:p>
            <a:r>
              <a:rPr lang="en-US" dirty="0" smtClean="0"/>
              <a:t>Doug Jensen, </a:t>
            </a:r>
            <a:r>
              <a:rPr lang="en-US" dirty="0" err="1" smtClean="0"/>
              <a:t>MuniServices</a:t>
            </a:r>
            <a:endParaRPr lang="en-US" dirty="0"/>
          </a:p>
        </p:txBody>
      </p:sp>
      <p:sp>
        <p:nvSpPr>
          <p:cNvPr id="4" name="Title 1"/>
          <p:cNvSpPr txBox="1">
            <a:spLocks/>
          </p:cNvSpPr>
          <p:nvPr/>
        </p:nvSpPr>
        <p:spPr>
          <a:xfrm>
            <a:off x="-1371600" y="1676400"/>
            <a:ext cx="9906000" cy="1752600"/>
          </a:xfrm>
          <a:prstGeom prst="rect">
            <a:avLst/>
          </a:prstGeom>
        </p:spPr>
        <p:txBody>
          <a:bodyPr vert="horz" lIns="45720" rIns="45720" bIns="45720" anchor="b">
            <a:normAutofit/>
          </a:bodyPr>
          <a:lstStyle/>
          <a:p>
            <a:pPr algn="r"/>
            <a:r>
              <a:rPr lang="en-US" sz="2400" dirty="0" smtClean="0"/>
              <a:t>Transactions &amp; Use Tax</a:t>
            </a:r>
          </a:p>
          <a:p>
            <a:pPr algn="r"/>
            <a:r>
              <a:rPr lang="en-US" sz="2400" dirty="0" smtClean="0"/>
              <a:t>Utility User’s Tax</a:t>
            </a:r>
          </a:p>
          <a:p>
            <a:pPr algn="r"/>
            <a:r>
              <a:rPr lang="en-US" sz="2400" dirty="0" smtClean="0"/>
              <a:t>Transient Occupancy Tax </a:t>
            </a:r>
          </a:p>
          <a:p>
            <a:pPr algn="r"/>
            <a:r>
              <a:rPr lang="en-US" sz="2400" dirty="0" smtClean="0"/>
              <a:t>Business License Tax</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183880" cy="1051560"/>
          </a:xfrm>
        </p:spPr>
        <p:txBody>
          <a:bodyPr/>
          <a:lstStyle/>
          <a:p>
            <a:r>
              <a:rPr lang="en-US" cap="all" dirty="0" smtClean="0">
                <a:solidFill>
                  <a:srgbClr val="FF8D3E"/>
                </a:solidFill>
              </a:rPr>
              <a:t>Local Governments’ Fiscal </a:t>
            </a:r>
            <a:br>
              <a:rPr lang="en-US" cap="all" dirty="0" smtClean="0">
                <a:solidFill>
                  <a:srgbClr val="FF8D3E"/>
                </a:solidFill>
              </a:rPr>
            </a:br>
            <a:r>
              <a:rPr lang="en-US" cap="all" dirty="0" smtClean="0">
                <a:solidFill>
                  <a:srgbClr val="FF8D3E"/>
                </a:solidFill>
              </a:rPr>
              <a:t>Self-Reliance</a:t>
            </a:r>
            <a:endParaRPr lang="en-US" cap="all" dirty="0">
              <a:solidFill>
                <a:srgbClr val="FF8D3E"/>
              </a:solidFill>
            </a:endParaRPr>
          </a:p>
        </p:txBody>
      </p:sp>
      <p:grpSp>
        <p:nvGrpSpPr>
          <p:cNvPr id="3" name="Group 9"/>
          <p:cNvGrpSpPr/>
          <p:nvPr/>
        </p:nvGrpSpPr>
        <p:grpSpPr>
          <a:xfrm>
            <a:off x="457200" y="1600200"/>
            <a:ext cx="8229600" cy="1447800"/>
            <a:chOff x="457200" y="1905000"/>
            <a:chExt cx="8229600" cy="1447800"/>
          </a:xfrm>
        </p:grpSpPr>
        <p:pic>
          <p:nvPicPr>
            <p:cNvPr id="5" name="Picture 16" descr="C:\Documents and Settings\harmonbm\My Documents\My Pictures\paloalto5.jpeg"/>
            <p:cNvPicPr>
              <a:picLocks noChangeAspect="1" noChangeArrowheads="1"/>
            </p:cNvPicPr>
            <p:nvPr/>
          </p:nvPicPr>
          <p:blipFill>
            <a:blip r:embed="rId2" cstate="print"/>
            <a:srcRect/>
            <a:stretch>
              <a:fillRect/>
            </a:stretch>
          </p:blipFill>
          <p:spPr bwMode="auto">
            <a:xfrm>
              <a:off x="6705600" y="1905000"/>
              <a:ext cx="1981200" cy="1447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15" descr="C:\Documents and Settings\harmonbm\My Documents\My Pictures\paloalto4.jpeg"/>
            <p:cNvPicPr>
              <a:picLocks noChangeAspect="1" noChangeArrowheads="1"/>
            </p:cNvPicPr>
            <p:nvPr/>
          </p:nvPicPr>
          <p:blipFill>
            <a:blip r:embed="rId3" cstate="print"/>
            <a:srcRect/>
            <a:stretch>
              <a:fillRect/>
            </a:stretch>
          </p:blipFill>
          <p:spPr bwMode="auto">
            <a:xfrm>
              <a:off x="5638800" y="1905000"/>
              <a:ext cx="1587500" cy="1447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13" descr="C:\Documents and Settings\harmonbm\My Documents\My Pictures\paloalto2.jpeg"/>
            <p:cNvPicPr>
              <a:picLocks noChangeAspect="1" noChangeArrowheads="1"/>
            </p:cNvPicPr>
            <p:nvPr/>
          </p:nvPicPr>
          <p:blipFill>
            <a:blip r:embed="rId4" cstate="print"/>
            <a:srcRect/>
            <a:stretch>
              <a:fillRect/>
            </a:stretch>
          </p:blipFill>
          <p:spPr bwMode="auto">
            <a:xfrm>
              <a:off x="3810000" y="1905000"/>
              <a:ext cx="1981200" cy="1447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14" descr="C:\Documents and Settings\harmonbm\My Documents\My Pictures\paloalto3.jpeg"/>
            <p:cNvPicPr>
              <a:picLocks noChangeAspect="1" noChangeArrowheads="1"/>
            </p:cNvPicPr>
            <p:nvPr/>
          </p:nvPicPr>
          <p:blipFill>
            <a:blip r:embed="rId5" cstate="print"/>
            <a:srcRect/>
            <a:stretch>
              <a:fillRect/>
            </a:stretch>
          </p:blipFill>
          <p:spPr bwMode="auto">
            <a:xfrm>
              <a:off x="2133600" y="1905000"/>
              <a:ext cx="1968500" cy="1447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12" descr="C:\Documents and Settings\harmonbm\My Documents\My Pictures\paloalto1.jpeg"/>
            <p:cNvPicPr>
              <a:picLocks noChangeAspect="1" noChangeArrowheads="1"/>
            </p:cNvPicPr>
            <p:nvPr/>
          </p:nvPicPr>
          <p:blipFill>
            <a:blip r:embed="rId6" cstate="print"/>
            <a:srcRect/>
            <a:stretch>
              <a:fillRect/>
            </a:stretch>
          </p:blipFill>
          <p:spPr bwMode="auto">
            <a:xfrm>
              <a:off x="457200" y="1905000"/>
              <a:ext cx="1981200" cy="14430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grpSp>
        <p:nvGrpSpPr>
          <p:cNvPr id="4" name="Group 18"/>
          <p:cNvGrpSpPr>
            <a:grpSpLocks/>
          </p:cNvGrpSpPr>
          <p:nvPr/>
        </p:nvGrpSpPr>
        <p:grpSpPr bwMode="auto">
          <a:xfrm>
            <a:off x="609600" y="3352800"/>
            <a:ext cx="8001000" cy="2540000"/>
            <a:chOff x="336" y="2352"/>
            <a:chExt cx="5040" cy="1600"/>
          </a:xfrm>
        </p:grpSpPr>
        <p:sp>
          <p:nvSpPr>
            <p:cNvPr id="12" name="Text Box 4"/>
            <p:cNvSpPr txBox="1">
              <a:spLocks noChangeArrowheads="1"/>
            </p:cNvSpPr>
            <p:nvPr/>
          </p:nvSpPr>
          <p:spPr bwMode="auto">
            <a:xfrm>
              <a:off x="336" y="2400"/>
              <a:ext cx="1920" cy="233"/>
            </a:xfrm>
            <a:prstGeom prst="rect">
              <a:avLst/>
            </a:prstGeom>
            <a:noFill/>
            <a:ln w="12700" cap="sq">
              <a:noFill/>
              <a:miter lim="800000"/>
              <a:headEnd type="none" w="sm" len="sm"/>
              <a:tailEnd type="none" w="sm" len="sm"/>
            </a:ln>
            <a:effectLst/>
          </p:spPr>
          <p:txBody>
            <a:bodyPr>
              <a:spAutoFit/>
            </a:bodyPr>
            <a:lstStyle/>
            <a:p>
              <a:pPr>
                <a:spcBef>
                  <a:spcPct val="50000"/>
                </a:spcBef>
              </a:pPr>
              <a:r>
                <a:rPr lang="en-US" b="1" u="sng" dirty="0"/>
                <a:t>Tax Structure</a:t>
              </a:r>
            </a:p>
          </p:txBody>
        </p:sp>
        <p:sp>
          <p:nvSpPr>
            <p:cNvPr id="13" name="Text Box 5"/>
            <p:cNvSpPr txBox="1">
              <a:spLocks noChangeArrowheads="1"/>
            </p:cNvSpPr>
            <p:nvPr/>
          </p:nvSpPr>
          <p:spPr bwMode="auto">
            <a:xfrm>
              <a:off x="336" y="2736"/>
              <a:ext cx="1920" cy="996"/>
            </a:xfrm>
            <a:prstGeom prst="rect">
              <a:avLst/>
            </a:prstGeom>
            <a:noFill/>
            <a:ln w="12700" cap="sq">
              <a:noFill/>
              <a:miter lim="800000"/>
              <a:headEnd type="none" w="sm" len="sm"/>
              <a:tailEnd type="none" w="sm" len="sm"/>
            </a:ln>
            <a:effectLst/>
          </p:spPr>
          <p:txBody>
            <a:bodyPr>
              <a:spAutoFit/>
            </a:bodyPr>
            <a:lstStyle/>
            <a:p>
              <a:pPr>
                <a:spcBef>
                  <a:spcPct val="50000"/>
                </a:spcBef>
                <a:buFontTx/>
                <a:buChar char="•"/>
              </a:pPr>
              <a:r>
                <a:rPr lang="en-US" sz="1400" dirty="0"/>
                <a:t>Sales/Use</a:t>
              </a:r>
            </a:p>
            <a:p>
              <a:pPr>
                <a:spcBef>
                  <a:spcPct val="50000"/>
                </a:spcBef>
                <a:buFontTx/>
                <a:buChar char="•"/>
              </a:pPr>
              <a:r>
                <a:rPr lang="en-US" sz="1400" dirty="0"/>
                <a:t>Property </a:t>
              </a:r>
            </a:p>
            <a:p>
              <a:pPr>
                <a:spcBef>
                  <a:spcPct val="50000"/>
                </a:spcBef>
                <a:buFontTx/>
                <a:buChar char="•"/>
              </a:pPr>
              <a:r>
                <a:rPr lang="en-US" sz="1400" dirty="0"/>
                <a:t>Utility Users</a:t>
              </a:r>
            </a:p>
            <a:p>
              <a:pPr>
                <a:spcBef>
                  <a:spcPct val="50000"/>
                </a:spcBef>
                <a:buFontTx/>
                <a:buChar char="•"/>
              </a:pPr>
              <a:r>
                <a:rPr lang="en-US" sz="1400" dirty="0"/>
                <a:t>TOT</a:t>
              </a:r>
            </a:p>
            <a:p>
              <a:pPr>
                <a:spcBef>
                  <a:spcPct val="50000"/>
                </a:spcBef>
                <a:buFontTx/>
                <a:buChar char="•"/>
              </a:pPr>
              <a:r>
                <a:rPr lang="en-US" sz="1400" dirty="0"/>
                <a:t>Franchise Fees</a:t>
              </a:r>
            </a:p>
          </p:txBody>
        </p:sp>
        <p:sp>
          <p:nvSpPr>
            <p:cNvPr id="14" name="Text Box 6"/>
            <p:cNvSpPr txBox="1">
              <a:spLocks noChangeArrowheads="1"/>
            </p:cNvSpPr>
            <p:nvPr/>
          </p:nvSpPr>
          <p:spPr bwMode="auto">
            <a:xfrm>
              <a:off x="1680" y="2352"/>
              <a:ext cx="528" cy="365"/>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3200"/>
                <a:t>X</a:t>
              </a:r>
            </a:p>
          </p:txBody>
        </p:sp>
        <p:sp>
          <p:nvSpPr>
            <p:cNvPr id="15" name="Text Box 8"/>
            <p:cNvSpPr txBox="1">
              <a:spLocks noChangeArrowheads="1"/>
            </p:cNvSpPr>
            <p:nvPr/>
          </p:nvSpPr>
          <p:spPr bwMode="auto">
            <a:xfrm>
              <a:off x="2267" y="2400"/>
              <a:ext cx="1920" cy="233"/>
            </a:xfrm>
            <a:prstGeom prst="rect">
              <a:avLst/>
            </a:prstGeom>
            <a:noFill/>
            <a:ln w="12700" cap="sq">
              <a:noFill/>
              <a:miter lim="800000"/>
              <a:headEnd type="none" w="sm" len="sm"/>
              <a:tailEnd type="none" w="sm" len="sm"/>
            </a:ln>
            <a:effectLst/>
          </p:spPr>
          <p:txBody>
            <a:bodyPr>
              <a:spAutoFit/>
            </a:bodyPr>
            <a:lstStyle/>
            <a:p>
              <a:pPr>
                <a:spcBef>
                  <a:spcPct val="50000"/>
                </a:spcBef>
              </a:pPr>
              <a:r>
                <a:rPr lang="en-US" b="1" u="sng" dirty="0"/>
                <a:t>Economic Base</a:t>
              </a:r>
            </a:p>
          </p:txBody>
        </p:sp>
        <p:sp>
          <p:nvSpPr>
            <p:cNvPr id="16" name="Text Box 9"/>
            <p:cNvSpPr txBox="1">
              <a:spLocks noChangeArrowheads="1"/>
            </p:cNvSpPr>
            <p:nvPr/>
          </p:nvSpPr>
          <p:spPr bwMode="auto">
            <a:xfrm>
              <a:off x="2256" y="2688"/>
              <a:ext cx="1920" cy="1264"/>
            </a:xfrm>
            <a:prstGeom prst="rect">
              <a:avLst/>
            </a:prstGeom>
            <a:noFill/>
            <a:ln w="12700" cap="sq">
              <a:noFill/>
              <a:miter lim="800000"/>
              <a:headEnd type="none" w="sm" len="sm"/>
              <a:tailEnd type="none" w="sm" len="sm"/>
            </a:ln>
            <a:effectLst/>
          </p:spPr>
          <p:txBody>
            <a:bodyPr>
              <a:spAutoFit/>
            </a:bodyPr>
            <a:lstStyle/>
            <a:p>
              <a:pPr>
                <a:spcBef>
                  <a:spcPct val="50000"/>
                </a:spcBef>
                <a:buFontTx/>
                <a:buChar char="•"/>
              </a:pPr>
              <a:r>
                <a:rPr lang="en-US" sz="1400" dirty="0"/>
                <a:t>Land</a:t>
              </a:r>
            </a:p>
            <a:p>
              <a:pPr>
                <a:spcBef>
                  <a:spcPct val="50000"/>
                </a:spcBef>
                <a:buFontTx/>
                <a:buChar char="•"/>
              </a:pPr>
              <a:r>
                <a:rPr lang="en-US" sz="1400" dirty="0"/>
                <a:t>Buildings</a:t>
              </a:r>
            </a:p>
            <a:p>
              <a:pPr>
                <a:spcBef>
                  <a:spcPct val="50000"/>
                </a:spcBef>
                <a:buFontTx/>
                <a:buChar char="•"/>
              </a:pPr>
              <a:r>
                <a:rPr lang="en-US" sz="1400" dirty="0"/>
                <a:t>Personal Property</a:t>
              </a:r>
            </a:p>
            <a:p>
              <a:pPr>
                <a:spcBef>
                  <a:spcPct val="50000"/>
                </a:spcBef>
                <a:buFontTx/>
                <a:buChar char="•"/>
              </a:pPr>
              <a:r>
                <a:rPr lang="en-US" sz="1400" dirty="0"/>
                <a:t>Users</a:t>
              </a:r>
            </a:p>
            <a:p>
              <a:pPr lvl="1">
                <a:spcBef>
                  <a:spcPct val="50000"/>
                </a:spcBef>
              </a:pPr>
              <a:r>
                <a:rPr lang="en-US" sz="1400" dirty="0"/>
                <a:t>Commercial, Industrial, Residential, Institutional, Governmental</a:t>
              </a:r>
            </a:p>
          </p:txBody>
        </p:sp>
        <p:sp>
          <p:nvSpPr>
            <p:cNvPr id="17" name="Rectangle 10"/>
            <p:cNvSpPr>
              <a:spLocks noChangeArrowheads="1"/>
            </p:cNvSpPr>
            <p:nvPr/>
          </p:nvSpPr>
          <p:spPr bwMode="auto">
            <a:xfrm>
              <a:off x="3802" y="2352"/>
              <a:ext cx="326" cy="404"/>
            </a:xfrm>
            <a:prstGeom prst="rect">
              <a:avLst/>
            </a:prstGeom>
            <a:noFill/>
            <a:ln w="12700" cap="sq">
              <a:noFill/>
              <a:miter lim="800000"/>
              <a:headEnd type="none" w="sm" len="sm"/>
              <a:tailEnd type="none" w="sm" len="sm"/>
            </a:ln>
            <a:effectLst/>
          </p:spPr>
          <p:txBody>
            <a:bodyPr wrap="none">
              <a:spAutoFit/>
            </a:bodyPr>
            <a:lstStyle/>
            <a:p>
              <a:r>
                <a:rPr lang="en-US" sz="3600"/>
                <a:t>=</a:t>
              </a:r>
            </a:p>
          </p:txBody>
        </p:sp>
        <p:sp>
          <p:nvSpPr>
            <p:cNvPr id="18" name="Text Box 11"/>
            <p:cNvSpPr txBox="1">
              <a:spLocks noChangeArrowheads="1"/>
            </p:cNvSpPr>
            <p:nvPr/>
          </p:nvSpPr>
          <p:spPr bwMode="auto">
            <a:xfrm>
              <a:off x="4224" y="2400"/>
              <a:ext cx="1152" cy="407"/>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b="1" u="sng" dirty="0"/>
                <a:t>Operational Budget</a:t>
              </a:r>
            </a:p>
          </p:txBody>
        </p:sp>
      </p:grpSp>
      <p:sp>
        <p:nvSpPr>
          <p:cNvPr id="19" name="TextBox 18"/>
          <p:cNvSpPr txBox="1"/>
          <p:nvPr/>
        </p:nvSpPr>
        <p:spPr>
          <a:xfrm>
            <a:off x="3200400" y="5867400"/>
            <a:ext cx="5943600" cy="307777"/>
          </a:xfrm>
          <a:prstGeom prst="rect">
            <a:avLst/>
          </a:prstGeom>
          <a:noFill/>
        </p:spPr>
        <p:txBody>
          <a:bodyPr wrap="square" rtlCol="0">
            <a:spAutoFit/>
          </a:bodyPr>
          <a:lstStyle/>
          <a:p>
            <a:r>
              <a:rPr lang="en-US" sz="1400" b="1" dirty="0" smtClean="0">
                <a:solidFill>
                  <a:srgbClr val="4D771F"/>
                </a:solidFill>
              </a:rPr>
              <a:t>New Revenue Opportunities</a:t>
            </a:r>
            <a:endParaRPr lang="en-US" sz="1400" b="1" dirty="0">
              <a:solidFill>
                <a:srgbClr val="4D771F"/>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LOCAL/FISCAL RELATIONSHIP</a:t>
            </a:r>
            <a:endParaRPr lang="en-US" dirty="0"/>
          </a:p>
        </p:txBody>
      </p:sp>
      <p:pic>
        <p:nvPicPr>
          <p:cNvPr id="4" name="Content Placeholder 12" descr="Exempt List.png"/>
          <p:cNvPicPr>
            <a:picLocks noChangeAspect="1"/>
          </p:cNvPicPr>
          <p:nvPr/>
        </p:nvPicPr>
        <p:blipFill>
          <a:blip r:embed="rId2" cstate="print"/>
          <a:srcRect r="7134"/>
          <a:stretch>
            <a:fillRect/>
          </a:stretch>
        </p:blipFill>
        <p:spPr>
          <a:xfrm>
            <a:off x="3810000" y="1295400"/>
            <a:ext cx="4953000" cy="4512340"/>
          </a:xfrm>
          <a:prstGeom prst="rect">
            <a:avLst/>
          </a:prstGeom>
        </p:spPr>
      </p:pic>
      <p:sp>
        <p:nvSpPr>
          <p:cNvPr id="5" name="Text Placeholder 2"/>
          <p:cNvSpPr txBox="1">
            <a:spLocks/>
          </p:cNvSpPr>
          <p:nvPr/>
        </p:nvSpPr>
        <p:spPr>
          <a:xfrm>
            <a:off x="420687" y="1143001"/>
            <a:ext cx="3389313" cy="4952999"/>
          </a:xfrm>
          <a:prstGeom prst="rect">
            <a:avLst/>
          </a:prstGeom>
          <a:ln>
            <a:noFill/>
          </a:ln>
        </p:spPr>
        <p:txBody>
          <a:bodyPr>
            <a:normAutofit fontScale="92500" lnSpcReduction="10000"/>
          </a:bodyPr>
          <a:lstStyle/>
          <a:p>
            <a:pPr marL="265176" marR="0" lvl="0" indent="-265176" algn="l" defTabSz="914400" rtl="0" eaLnBrk="1" fontAlgn="auto" latinLnBrk="0" hangingPunct="1">
              <a:lnSpc>
                <a:spcPct val="100000"/>
              </a:lnSpc>
              <a:spcBef>
                <a:spcPts val="250"/>
              </a:spcBef>
              <a:spcAft>
                <a:spcPts val="0"/>
              </a:spcAft>
              <a:buClr>
                <a:schemeClr val="accent1"/>
              </a:buClr>
              <a:buSzPct val="80000"/>
              <a:tabLst/>
              <a:defRPr/>
            </a:pPr>
            <a:r>
              <a:rPr kumimoji="0" lang="en-US" sz="1600" b="1" i="0" u="none" strike="noStrike" kern="1200" cap="none" spc="0" normalizeH="0" baseline="0" noProof="0" dirty="0" smtClean="0">
                <a:ln>
                  <a:noFill/>
                </a:ln>
                <a:solidFill>
                  <a:schemeClr val="tx1"/>
                </a:solidFill>
                <a:effectLst/>
                <a:uLnTx/>
                <a:uFillTx/>
                <a:latin typeface="+mn-lt"/>
                <a:ea typeface="+mn-ea"/>
                <a:cs typeface="+mn-cs"/>
              </a:rPr>
              <a:t>State Takeaways from Local</a:t>
            </a:r>
          </a:p>
          <a:p>
            <a:pPr marL="265176" marR="0" lvl="0" indent="-265176" algn="l" defTabSz="914400" rtl="0" eaLnBrk="1" fontAlgn="auto" latinLnBrk="0" hangingPunct="1">
              <a:lnSpc>
                <a:spcPct val="100000"/>
              </a:lnSpc>
              <a:spcBef>
                <a:spcPts val="250"/>
              </a:spcBef>
              <a:spcAft>
                <a:spcPts val="0"/>
              </a:spcAft>
              <a:buClr>
                <a:schemeClr val="accent1"/>
              </a:buClr>
              <a:buSzPct val="80000"/>
              <a:tabLst/>
              <a:defRPr/>
            </a:pPr>
            <a:r>
              <a:rPr kumimoji="0" lang="en-US" sz="1600" b="1" i="0" u="none" strike="noStrike" kern="1200" cap="none" spc="0" normalizeH="0" baseline="0" noProof="0" dirty="0" smtClean="0">
                <a:ln>
                  <a:noFill/>
                </a:ln>
                <a:solidFill>
                  <a:schemeClr val="tx1"/>
                </a:solidFill>
                <a:effectLst/>
                <a:uLnTx/>
                <a:uFillTx/>
                <a:latin typeface="+mn-lt"/>
                <a:ea typeface="+mn-ea"/>
                <a:cs typeface="+mn-cs"/>
              </a:rPr>
              <a:t>Governments (2001 – 2012)</a:t>
            </a:r>
          </a:p>
          <a:p>
            <a:pPr marL="265176" marR="0" lvl="0" indent="-265176" algn="l" defTabSz="914400" rtl="0" eaLnBrk="1" fontAlgn="auto" latinLnBrk="0" hangingPunct="1">
              <a:lnSpc>
                <a:spcPct val="100000"/>
              </a:lnSpc>
              <a:spcBef>
                <a:spcPts val="250"/>
              </a:spcBef>
              <a:spcAft>
                <a:spcPts val="0"/>
              </a:spcAft>
              <a:buClr>
                <a:schemeClr val="accent1"/>
              </a:buClr>
              <a:buSzPct val="80000"/>
              <a:tabLst/>
              <a:defRPr/>
            </a:pPr>
            <a:r>
              <a:rPr kumimoji="0" lang="en-US" sz="1200" b="1" i="1" u="none" strike="noStrike" kern="1200" cap="none" spc="0" normalizeH="0" baseline="0" noProof="0" dirty="0" smtClean="0">
                <a:ln>
                  <a:noFill/>
                </a:ln>
                <a:effectLst/>
                <a:uLnTx/>
                <a:uFillTx/>
                <a:latin typeface="+mn-lt"/>
                <a:ea typeface="+mn-ea"/>
                <a:cs typeface="+mn-cs"/>
              </a:rPr>
              <a:t>Over $21.6 Billion Siphoned from Locals </a:t>
            </a:r>
          </a:p>
          <a:p>
            <a:pPr marL="265176" marR="0" lvl="0" indent="-265176" algn="l" defTabSz="914400" rtl="0" eaLnBrk="1" fontAlgn="auto" latinLnBrk="0" hangingPunct="1">
              <a:lnSpc>
                <a:spcPct val="100000"/>
              </a:lnSpc>
              <a:spcBef>
                <a:spcPts val="250"/>
              </a:spcBef>
              <a:spcAft>
                <a:spcPts val="0"/>
              </a:spcAft>
              <a:buClr>
                <a:schemeClr val="accent1"/>
              </a:buClr>
              <a:buSzPct val="80000"/>
              <a:tabLst/>
              <a:defRPr/>
            </a:pPr>
            <a:r>
              <a:rPr kumimoji="0" lang="en-US" sz="1200" b="1" i="1" u="none" strike="noStrike" kern="1200" cap="none" spc="0" normalizeH="0" baseline="0" noProof="0" dirty="0" smtClean="0">
                <a:ln>
                  <a:noFill/>
                </a:ln>
                <a:effectLst/>
                <a:uLnTx/>
                <a:uFillTx/>
                <a:latin typeface="+mn-lt"/>
                <a:ea typeface="+mn-ea"/>
                <a:cs typeface="+mn-cs"/>
              </a:rPr>
              <a:t>to State!</a:t>
            </a:r>
          </a:p>
          <a:p>
            <a:pPr marL="228600" marR="0" lvl="0" indent="-228600" algn="l" defTabSz="914400" rtl="0" eaLnBrk="1" fontAlgn="auto" latinLnBrk="0" hangingPunct="1">
              <a:lnSpc>
                <a:spcPct val="100000"/>
              </a:lnSpc>
              <a:spcBef>
                <a:spcPts val="250"/>
              </a:spcBef>
              <a:spcAft>
                <a:spcPts val="0"/>
              </a:spcAft>
              <a:buClr>
                <a:srgbClr val="4D771F"/>
              </a:buClr>
              <a:buSzPct val="100000"/>
              <a:buFont typeface="+mj-lt"/>
              <a:buAutoNum type="arabicPeriod"/>
              <a:tabLst/>
              <a:defRPr/>
            </a:pPr>
            <a:r>
              <a:rPr kumimoji="0" lang="en-US" sz="1200" b="0" i="0" u="none" strike="noStrike" kern="1200" cap="none" spc="0" normalizeH="0" baseline="0" noProof="0" dirty="0" err="1" smtClean="0">
                <a:ln>
                  <a:noFill/>
                </a:ln>
                <a:effectLst/>
                <a:uLnTx/>
                <a:uFillTx/>
                <a:latin typeface="+mn-lt"/>
                <a:ea typeface="+mn-ea"/>
                <a:cs typeface="+mn-cs"/>
              </a:rPr>
              <a:t>ERAF</a:t>
            </a:r>
            <a:r>
              <a:rPr kumimoji="0" lang="en-US" sz="1200" b="0" i="0" u="none" strike="noStrike" kern="1200" cap="none" spc="0" normalizeH="0" baseline="0" noProof="0" dirty="0" smtClean="0">
                <a:ln>
                  <a:noFill/>
                </a:ln>
                <a:effectLst/>
                <a:uLnTx/>
                <a:uFillTx/>
                <a:latin typeface="+mn-lt"/>
                <a:ea typeface="+mn-ea"/>
                <a:cs typeface="+mn-cs"/>
              </a:rPr>
              <a:t> Property Tax Shifts ($10.6 Billion)</a:t>
            </a:r>
          </a:p>
          <a:p>
            <a:pPr marL="228600" marR="0" lvl="0" indent="-228600" algn="l" defTabSz="914400" rtl="0" eaLnBrk="1" fontAlgn="auto" latinLnBrk="0" hangingPunct="1">
              <a:lnSpc>
                <a:spcPct val="100000"/>
              </a:lnSpc>
              <a:spcBef>
                <a:spcPts val="250"/>
              </a:spcBef>
              <a:spcAft>
                <a:spcPts val="0"/>
              </a:spcAft>
              <a:buClr>
                <a:srgbClr val="4D771F"/>
              </a:buClr>
              <a:buSzPct val="100000"/>
              <a:buFont typeface="+mj-lt"/>
              <a:buAutoNum type="arabicPeriod"/>
              <a:tabLst/>
              <a:defRPr/>
            </a:pPr>
            <a:r>
              <a:rPr kumimoji="0" lang="en-US" sz="1200" b="0" i="0" u="none" strike="noStrike" kern="1200" cap="none" spc="0" normalizeH="0" baseline="0" noProof="0" dirty="0" smtClean="0">
                <a:ln>
                  <a:noFill/>
                </a:ln>
                <a:effectLst/>
                <a:uLnTx/>
                <a:uFillTx/>
                <a:latin typeface="+mn-lt"/>
                <a:ea typeface="+mn-ea"/>
                <a:cs typeface="+mn-cs"/>
              </a:rPr>
              <a:t>Booking Fees &amp; Prop Tax Admin ($1.1 Billion)</a:t>
            </a:r>
          </a:p>
          <a:p>
            <a:pPr marL="228600" marR="0" lvl="0" indent="-228600" algn="l" defTabSz="914400" rtl="0" eaLnBrk="1" fontAlgn="auto" latinLnBrk="0" hangingPunct="1">
              <a:lnSpc>
                <a:spcPct val="100000"/>
              </a:lnSpc>
              <a:spcBef>
                <a:spcPts val="250"/>
              </a:spcBef>
              <a:spcAft>
                <a:spcPts val="0"/>
              </a:spcAft>
              <a:buClr>
                <a:srgbClr val="4D771F"/>
              </a:buClr>
              <a:buSzPct val="100000"/>
              <a:buFont typeface="+mj-lt"/>
              <a:buAutoNum type="arabicPeriod"/>
              <a:tabLst/>
              <a:defRPr/>
            </a:pPr>
            <a:r>
              <a:rPr kumimoji="0" lang="en-US" sz="1200" b="0" i="0" u="none" strike="noStrike" kern="1200" cap="none" spc="0" normalizeH="0" baseline="0" noProof="0" dirty="0" smtClean="0">
                <a:ln>
                  <a:noFill/>
                </a:ln>
                <a:effectLst/>
                <a:uLnTx/>
                <a:uFillTx/>
                <a:latin typeface="+mn-lt"/>
                <a:ea typeface="+mn-ea"/>
                <a:cs typeface="+mn-cs"/>
              </a:rPr>
              <a:t>Business Inventory Exemption Reimbursements ($3.7 Billion)</a:t>
            </a:r>
          </a:p>
          <a:p>
            <a:pPr marL="228600" marR="0" lvl="0" indent="-228600" algn="l" defTabSz="914400" rtl="0" eaLnBrk="1" fontAlgn="auto" latinLnBrk="0" hangingPunct="1">
              <a:lnSpc>
                <a:spcPct val="100000"/>
              </a:lnSpc>
              <a:spcBef>
                <a:spcPts val="250"/>
              </a:spcBef>
              <a:spcAft>
                <a:spcPts val="0"/>
              </a:spcAft>
              <a:buClr>
                <a:srgbClr val="4D771F"/>
              </a:buClr>
              <a:buSzPct val="100000"/>
              <a:buFont typeface="+mj-lt"/>
              <a:buAutoNum type="arabicPeriod"/>
              <a:tabLst/>
              <a:defRPr/>
            </a:pPr>
            <a:r>
              <a:rPr kumimoji="0" lang="en-US" sz="1200" b="0" i="0" u="none" strike="noStrike" kern="1200" cap="none" spc="0" normalizeH="0" baseline="0" noProof="0" dirty="0" smtClean="0">
                <a:ln>
                  <a:noFill/>
                </a:ln>
                <a:effectLst/>
                <a:uLnTx/>
                <a:uFillTx/>
                <a:latin typeface="+mn-lt"/>
                <a:ea typeface="+mn-ea"/>
                <a:cs typeface="+mn-cs"/>
              </a:rPr>
              <a:t>Financial Aid to Local Agencies (Bank In-Lieu) ($1.76 Billion)</a:t>
            </a:r>
          </a:p>
          <a:p>
            <a:pPr marL="228600" marR="0" lvl="0" indent="-228600" algn="l" defTabSz="914400" rtl="0" eaLnBrk="1" fontAlgn="auto" latinLnBrk="0" hangingPunct="1">
              <a:lnSpc>
                <a:spcPct val="100000"/>
              </a:lnSpc>
              <a:spcBef>
                <a:spcPts val="250"/>
              </a:spcBef>
              <a:spcAft>
                <a:spcPts val="0"/>
              </a:spcAft>
              <a:buClr>
                <a:srgbClr val="4D771F"/>
              </a:buClr>
              <a:buSzPct val="100000"/>
              <a:buFont typeface="+mj-lt"/>
              <a:buAutoNum type="arabicPeriod"/>
              <a:tabLst/>
              <a:defRPr/>
            </a:pPr>
            <a:r>
              <a:rPr kumimoji="0" lang="en-US" sz="1200" b="0" i="0" u="none" strike="noStrike" kern="1200" cap="none" spc="0" normalizeH="0" baseline="0" noProof="0" dirty="0" smtClean="0">
                <a:ln>
                  <a:noFill/>
                </a:ln>
                <a:effectLst/>
                <a:uLnTx/>
                <a:uFillTx/>
                <a:latin typeface="+mn-lt"/>
                <a:ea typeface="+mn-ea"/>
                <a:cs typeface="+mn-cs"/>
              </a:rPr>
              <a:t>Liquor License Fees ($484 Million)</a:t>
            </a:r>
          </a:p>
          <a:p>
            <a:pPr marL="228600" marR="0" lvl="0" indent="-228600" algn="l" defTabSz="914400" rtl="0" eaLnBrk="1" fontAlgn="auto" latinLnBrk="0" hangingPunct="1">
              <a:lnSpc>
                <a:spcPct val="100000"/>
              </a:lnSpc>
              <a:spcBef>
                <a:spcPts val="250"/>
              </a:spcBef>
              <a:spcAft>
                <a:spcPts val="0"/>
              </a:spcAft>
              <a:buClr>
                <a:srgbClr val="4D771F"/>
              </a:buClr>
              <a:buSzPct val="100000"/>
              <a:buFont typeface="+mj-lt"/>
              <a:buAutoNum type="arabicPeriod"/>
              <a:tabLst/>
              <a:defRPr/>
            </a:pPr>
            <a:r>
              <a:rPr kumimoji="0" lang="en-US" sz="1200" b="0" i="0" u="none" strike="noStrike" kern="1200" cap="none" spc="0" normalizeH="0" baseline="0" noProof="0" dirty="0" smtClean="0">
                <a:ln>
                  <a:noFill/>
                </a:ln>
                <a:effectLst/>
                <a:uLnTx/>
                <a:uFillTx/>
                <a:latin typeface="+mn-lt"/>
                <a:ea typeface="+mn-ea"/>
                <a:cs typeface="+mn-cs"/>
              </a:rPr>
              <a:t>Redevelopment Tax Increment first year alone over $4 Billion</a:t>
            </a:r>
          </a:p>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265176" marR="0" lvl="0" indent="-265176" algn="l" defTabSz="914400" rtl="0" eaLnBrk="1" fontAlgn="auto" latinLnBrk="0" hangingPunct="1">
              <a:lnSpc>
                <a:spcPct val="100000"/>
              </a:lnSpc>
              <a:spcBef>
                <a:spcPts val="250"/>
              </a:spcBef>
              <a:spcAft>
                <a:spcPts val="0"/>
              </a:spcAft>
              <a:buClr>
                <a:schemeClr val="accent1"/>
              </a:buClr>
              <a:buSzPct val="70000"/>
              <a:tabLst/>
              <a:defRPr/>
            </a:pPr>
            <a:r>
              <a:rPr kumimoji="0" lang="en-US" sz="1600" b="1" i="0" u="none" strike="noStrike" kern="1200" cap="none" spc="0" normalizeH="0" baseline="0" noProof="0" dirty="0" smtClean="0">
                <a:ln>
                  <a:noFill/>
                </a:ln>
                <a:effectLst/>
                <a:uLnTx/>
                <a:uFillTx/>
                <a:latin typeface="+mn-lt"/>
                <a:ea typeface="+mn-ea"/>
                <a:cs typeface="+mn-cs"/>
              </a:rPr>
              <a:t>State Granted Sales Tax</a:t>
            </a:r>
          </a:p>
          <a:p>
            <a:pPr marL="265176" marR="0" lvl="0" indent="-265176" algn="l" defTabSz="914400" rtl="0" eaLnBrk="1" fontAlgn="auto" latinLnBrk="0" hangingPunct="1">
              <a:lnSpc>
                <a:spcPct val="100000"/>
              </a:lnSpc>
              <a:spcBef>
                <a:spcPts val="250"/>
              </a:spcBef>
              <a:spcAft>
                <a:spcPts val="0"/>
              </a:spcAft>
              <a:buClr>
                <a:schemeClr val="accent1"/>
              </a:buClr>
              <a:buSzPct val="70000"/>
              <a:tabLst/>
              <a:defRPr/>
            </a:pPr>
            <a:r>
              <a:rPr kumimoji="0" lang="en-US" sz="1600" b="1" i="0" u="none" strike="noStrike" kern="1200" cap="none" spc="0" normalizeH="0" baseline="0" noProof="0" dirty="0" smtClean="0">
                <a:ln>
                  <a:noFill/>
                </a:ln>
                <a:effectLst/>
                <a:uLnTx/>
                <a:uFillTx/>
                <a:latin typeface="+mn-lt"/>
                <a:ea typeface="+mn-ea"/>
                <a:cs typeface="+mn-cs"/>
              </a:rPr>
              <a:t>Exemptions</a:t>
            </a:r>
          </a:p>
          <a:p>
            <a:pPr marL="265176" marR="0" lvl="0" indent="-265176" algn="l" defTabSz="914400" rtl="0" eaLnBrk="1" fontAlgn="auto" latinLnBrk="0" hangingPunct="1">
              <a:lnSpc>
                <a:spcPct val="100000"/>
              </a:lnSpc>
              <a:spcBef>
                <a:spcPts val="250"/>
              </a:spcBef>
              <a:spcAft>
                <a:spcPts val="0"/>
              </a:spcAft>
              <a:buClr>
                <a:schemeClr val="accent1"/>
              </a:buClr>
              <a:buSzPct val="70000"/>
              <a:tabLst/>
              <a:defRPr/>
            </a:pPr>
            <a:r>
              <a:rPr kumimoji="0" lang="en-US" sz="1200" b="0" i="0" u="none" strike="noStrike" kern="1200" cap="none" spc="0" normalizeH="0" baseline="0" noProof="0" dirty="0" smtClean="0">
                <a:ln>
                  <a:noFill/>
                </a:ln>
                <a:effectLst/>
                <a:uLnTx/>
                <a:uFillTx/>
                <a:latin typeface="+mn-lt"/>
                <a:ea typeface="+mn-ea"/>
                <a:cs typeface="+mn-cs"/>
              </a:rPr>
              <a:t>When Sales Tax started in 1933 there were</a:t>
            </a:r>
          </a:p>
          <a:p>
            <a:pPr marL="265176" marR="0" lvl="0" indent="-265176" algn="l" defTabSz="914400" rtl="0" eaLnBrk="1" fontAlgn="auto" latinLnBrk="0" hangingPunct="1">
              <a:lnSpc>
                <a:spcPct val="100000"/>
              </a:lnSpc>
              <a:spcBef>
                <a:spcPts val="250"/>
              </a:spcBef>
              <a:spcAft>
                <a:spcPts val="0"/>
              </a:spcAft>
              <a:buClr>
                <a:schemeClr val="accent1"/>
              </a:buClr>
              <a:buSzPct val="70000"/>
              <a:tabLst/>
              <a:defRPr/>
            </a:pPr>
            <a:r>
              <a:rPr kumimoji="0" lang="en-US" sz="1200" b="0" i="0" u="none" strike="noStrike" kern="1200" cap="none" spc="0" normalizeH="0" baseline="0" noProof="0" dirty="0" smtClean="0">
                <a:ln>
                  <a:noFill/>
                </a:ln>
                <a:effectLst/>
                <a:uLnTx/>
                <a:uFillTx/>
                <a:latin typeface="+mn-lt"/>
                <a:ea typeface="+mn-ea"/>
                <a:cs typeface="+mn-cs"/>
              </a:rPr>
              <a:t>only three exemptions</a:t>
            </a:r>
          </a:p>
          <a:p>
            <a:pPr marL="265176" marR="0" lvl="0" indent="-265176" algn="l" defTabSz="914400" rtl="0" eaLnBrk="1" fontAlgn="auto" latinLnBrk="0" hangingPunct="1">
              <a:lnSpc>
                <a:spcPct val="100000"/>
              </a:lnSpc>
              <a:spcBef>
                <a:spcPts val="250"/>
              </a:spcBef>
              <a:spcAft>
                <a:spcPts val="0"/>
              </a:spcAft>
              <a:buClr>
                <a:schemeClr val="accent1"/>
              </a:buClr>
              <a:buSzPct val="70000"/>
              <a:buFont typeface="Wingdings 2"/>
              <a:buChar char=""/>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265176" marR="0" lvl="0" indent="-265176" algn="l" defTabSz="914400" rtl="0" eaLnBrk="1" fontAlgn="auto" latinLnBrk="0" hangingPunct="1">
              <a:lnSpc>
                <a:spcPct val="100000"/>
              </a:lnSpc>
              <a:spcBef>
                <a:spcPts val="250"/>
              </a:spcBef>
              <a:spcAft>
                <a:spcPts val="0"/>
              </a:spcAft>
              <a:buClr>
                <a:schemeClr val="accent1"/>
              </a:buClr>
              <a:buSzPct val="70000"/>
              <a:tabLst/>
              <a:defRPr/>
            </a:pPr>
            <a:r>
              <a:rPr kumimoji="0" lang="en-US" sz="1600" b="1" i="0" u="none" strike="noStrike" kern="1200" cap="none" spc="0" normalizeH="0" baseline="0" noProof="0" dirty="0" smtClean="0">
                <a:ln>
                  <a:noFill/>
                </a:ln>
                <a:effectLst/>
                <a:uLnTx/>
                <a:uFillTx/>
                <a:latin typeface="+mn-lt"/>
                <a:ea typeface="+mn-ea"/>
                <a:cs typeface="+mn-cs"/>
              </a:rPr>
              <a:t>Now the exemption list is</a:t>
            </a:r>
          </a:p>
          <a:p>
            <a:pPr marL="265176" marR="0" lvl="0" indent="-265176" algn="l" defTabSz="914400" rtl="0" eaLnBrk="1" fontAlgn="auto" latinLnBrk="0" hangingPunct="1">
              <a:lnSpc>
                <a:spcPct val="100000"/>
              </a:lnSpc>
              <a:spcBef>
                <a:spcPts val="250"/>
              </a:spcBef>
              <a:spcAft>
                <a:spcPts val="0"/>
              </a:spcAft>
              <a:buClr>
                <a:schemeClr val="accent1"/>
              </a:buClr>
              <a:buSzPct val="70000"/>
              <a:tabLst/>
              <a:defRPr/>
            </a:pPr>
            <a:r>
              <a:rPr kumimoji="0" lang="en-US" sz="1600" b="1" i="0" u="none" strike="noStrike" kern="1200" cap="none" spc="0" normalizeH="0" baseline="0" noProof="0" dirty="0" smtClean="0">
                <a:ln>
                  <a:noFill/>
                </a:ln>
                <a:effectLst/>
                <a:uLnTx/>
                <a:uFillTx/>
                <a:latin typeface="+mn-lt"/>
                <a:ea typeface="+mn-ea"/>
                <a:cs typeface="+mn-cs"/>
              </a:rPr>
              <a:t>over 50 pages long</a:t>
            </a:r>
          </a:p>
          <a:p>
            <a:pPr marL="265176" marR="0" lvl="0" indent="-265176" algn="l" defTabSz="914400" rtl="0" eaLnBrk="1" fontAlgn="auto" latinLnBrk="0" hangingPunct="1">
              <a:lnSpc>
                <a:spcPct val="100000"/>
              </a:lnSpc>
              <a:spcBef>
                <a:spcPts val="250"/>
              </a:spcBef>
              <a:spcAft>
                <a:spcPts val="0"/>
              </a:spcAft>
              <a:buClr>
                <a:schemeClr val="accent1"/>
              </a:buClr>
              <a:buSzPct val="70000"/>
              <a:tabLst/>
              <a:defRPr/>
            </a:pPr>
            <a:r>
              <a:rPr kumimoji="0" lang="en-US" sz="1200" b="0" i="0" u="none" strike="noStrike" kern="1200" cap="none" spc="0" normalizeH="0" baseline="0" noProof="0" dirty="0" smtClean="0">
                <a:ln>
                  <a:noFill/>
                </a:ln>
                <a:effectLst/>
                <a:uLnTx/>
                <a:uFillTx/>
                <a:latin typeface="+mn-lt"/>
                <a:ea typeface="+mn-ea"/>
                <a:cs typeface="+mn-cs"/>
              </a:rPr>
              <a:t>Sales Tax rate was 2.5% </a:t>
            </a:r>
          </a:p>
          <a:p>
            <a:pPr marL="265176" marR="0" lvl="0" indent="-265176" algn="l" defTabSz="914400" rtl="0" eaLnBrk="1" fontAlgn="auto" latinLnBrk="0" hangingPunct="1">
              <a:lnSpc>
                <a:spcPct val="100000"/>
              </a:lnSpc>
              <a:spcBef>
                <a:spcPts val="250"/>
              </a:spcBef>
              <a:spcAft>
                <a:spcPts val="0"/>
              </a:spcAft>
              <a:buClr>
                <a:schemeClr val="accent1"/>
              </a:buClr>
              <a:buSzPct val="70000"/>
              <a:tabLst/>
              <a:defRPr/>
            </a:pPr>
            <a:r>
              <a:rPr kumimoji="0" lang="en-US" sz="1200" b="0" i="0" u="none" strike="noStrike" kern="1200" cap="none" spc="0" normalizeH="0" baseline="0" noProof="0" dirty="0" smtClean="0">
                <a:ln>
                  <a:noFill/>
                </a:ln>
                <a:effectLst/>
                <a:uLnTx/>
                <a:uFillTx/>
                <a:latin typeface="+mn-lt"/>
                <a:ea typeface="+mn-ea"/>
                <a:cs typeface="+mn-cs"/>
              </a:rPr>
              <a:t>Base now at 7.5% ranging up to 10.0%</a:t>
            </a:r>
          </a:p>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3200400" y="5867400"/>
            <a:ext cx="5943600" cy="307777"/>
          </a:xfrm>
          <a:prstGeom prst="rect">
            <a:avLst/>
          </a:prstGeom>
          <a:noFill/>
        </p:spPr>
        <p:txBody>
          <a:bodyPr wrap="square" rtlCol="0">
            <a:spAutoFit/>
          </a:bodyPr>
          <a:lstStyle/>
          <a:p>
            <a:r>
              <a:rPr lang="en-US" sz="1400" b="1" dirty="0" smtClean="0">
                <a:solidFill>
                  <a:srgbClr val="4D771F"/>
                </a:solidFill>
              </a:rPr>
              <a:t>New Revenue Opportunities</a:t>
            </a:r>
            <a:endParaRPr lang="en-US" sz="1400" b="1" dirty="0">
              <a:solidFill>
                <a:srgbClr val="4D771F"/>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183880" cy="1051560"/>
          </a:xfrm>
        </p:spPr>
        <p:txBody>
          <a:bodyPr/>
          <a:lstStyle/>
          <a:p>
            <a:r>
              <a:rPr lang="en-US" dirty="0" smtClean="0"/>
              <a:t>EVALUATION OF REVENUE OPTION FOR YOUR AGENCY</a:t>
            </a:r>
            <a:endParaRPr lang="en-US" dirty="0"/>
          </a:p>
        </p:txBody>
      </p:sp>
      <p:sp>
        <p:nvSpPr>
          <p:cNvPr id="5" name="Content Placeholder 2"/>
          <p:cNvSpPr txBox="1">
            <a:spLocks/>
          </p:cNvSpPr>
          <p:nvPr/>
        </p:nvSpPr>
        <p:spPr>
          <a:xfrm>
            <a:off x="457200" y="1371600"/>
            <a:ext cx="8229600" cy="4800600"/>
          </a:xfrm>
          <a:prstGeom prst="rect">
            <a:avLst/>
          </a:prstGeom>
        </p:spPr>
        <p:txBody>
          <a:bodyPr>
            <a:normAutofit/>
          </a:bodyPr>
          <a:lstStyle/>
          <a:p>
            <a:pPr marL="344488" indent="-344488">
              <a:buClr>
                <a:srgbClr val="4D771F"/>
              </a:buClr>
              <a:buFont typeface="Arial" pitchFamily="34" charset="0"/>
              <a:buChar char="•"/>
            </a:pPr>
            <a:r>
              <a:rPr lang="en-US" sz="2400" dirty="0" smtClean="0"/>
              <a:t>EASE: evaluating potential local revenue sources </a:t>
            </a:r>
          </a:p>
          <a:p>
            <a:pPr marL="344488" indent="-344488">
              <a:buClr>
                <a:srgbClr val="4D771F"/>
              </a:buClr>
              <a:buFont typeface="Arial" pitchFamily="34" charset="0"/>
              <a:buChar char="•"/>
            </a:pPr>
            <a:r>
              <a:rPr lang="en-US" sz="2400" dirty="0" smtClean="0"/>
              <a:t>Equity: the tax burden falls equally across all businesses and/or individuals.</a:t>
            </a:r>
          </a:p>
          <a:p>
            <a:pPr marL="344488" indent="-344488">
              <a:buClr>
                <a:srgbClr val="4D771F"/>
              </a:buClr>
              <a:buFont typeface="Arial" pitchFamily="34" charset="0"/>
              <a:buChar char="•"/>
            </a:pPr>
            <a:r>
              <a:rPr lang="en-US" sz="2400" dirty="0" err="1" smtClean="0"/>
              <a:t>Administrability</a:t>
            </a:r>
            <a:r>
              <a:rPr lang="en-US" sz="2400" dirty="0" smtClean="0"/>
              <a:t>: minimized cost of compliance on taxpayers, minimizing costs to the City of enforcing tax policy and maximizing taxpayer compliance.</a:t>
            </a:r>
          </a:p>
          <a:p>
            <a:pPr marL="344488" indent="-344488">
              <a:buClr>
                <a:srgbClr val="4D771F"/>
              </a:buClr>
              <a:buFont typeface="Arial" pitchFamily="34" charset="0"/>
              <a:buChar char="•"/>
            </a:pPr>
            <a:r>
              <a:rPr lang="en-US" sz="2400" dirty="0" smtClean="0"/>
              <a:t>Stability: Focuses on how the tax in question would affect the volatility of the revenue.</a:t>
            </a:r>
          </a:p>
          <a:p>
            <a:pPr marL="344488" indent="-344488">
              <a:buClr>
                <a:srgbClr val="4D771F"/>
              </a:buClr>
              <a:buFont typeface="Arial" pitchFamily="34" charset="0"/>
              <a:buChar char="•"/>
            </a:pPr>
            <a:r>
              <a:rPr lang="en-US" sz="2400" dirty="0" smtClean="0"/>
              <a:t>Economic Benefits: Promotes City’s economic objectives and minimal disruption on taxpayers. Economically efficient.</a:t>
            </a:r>
            <a:endParaRPr lang="en-US" sz="2400" dirty="0"/>
          </a:p>
        </p:txBody>
      </p:sp>
      <p:sp>
        <p:nvSpPr>
          <p:cNvPr id="4" name="TextBox 3"/>
          <p:cNvSpPr txBox="1"/>
          <p:nvPr/>
        </p:nvSpPr>
        <p:spPr>
          <a:xfrm>
            <a:off x="3200400" y="5867400"/>
            <a:ext cx="5943600" cy="307777"/>
          </a:xfrm>
          <a:prstGeom prst="rect">
            <a:avLst/>
          </a:prstGeom>
          <a:noFill/>
        </p:spPr>
        <p:txBody>
          <a:bodyPr wrap="square" rtlCol="0">
            <a:spAutoFit/>
          </a:bodyPr>
          <a:lstStyle/>
          <a:p>
            <a:r>
              <a:rPr lang="en-US" sz="1400" b="1" dirty="0" smtClean="0">
                <a:solidFill>
                  <a:srgbClr val="4D771F"/>
                </a:solidFill>
              </a:rPr>
              <a:t>New Revenue Opportunities</a:t>
            </a:r>
            <a:endParaRPr lang="en-US" sz="1400" b="1" dirty="0">
              <a:solidFill>
                <a:srgbClr val="4D771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Special Financing Districts</a:t>
            </a:r>
            <a:endParaRPr lang="en-US" dirty="0"/>
          </a:p>
        </p:txBody>
      </p:sp>
      <p:sp>
        <p:nvSpPr>
          <p:cNvPr id="3" name="Subtitle 2"/>
          <p:cNvSpPr>
            <a:spLocks noGrp="1"/>
          </p:cNvSpPr>
          <p:nvPr>
            <p:ph type="subTitle" idx="1"/>
          </p:nvPr>
        </p:nvSpPr>
        <p:spPr/>
        <p:txBody>
          <a:bodyPr/>
          <a:lstStyle/>
          <a:p>
            <a:r>
              <a:rPr lang="en-US" dirty="0" smtClean="0"/>
              <a:t>Tim Seufert, NBS</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183880" cy="1051560"/>
          </a:xfrm>
        </p:spPr>
        <p:txBody>
          <a:bodyPr/>
          <a:lstStyle/>
          <a:p>
            <a:r>
              <a:rPr lang="en-US" dirty="0" smtClean="0"/>
              <a:t>FOUR COMMON OPTIONS</a:t>
            </a:r>
            <a:endParaRPr lang="en-US" dirty="0"/>
          </a:p>
        </p:txBody>
      </p:sp>
      <p:sp>
        <p:nvSpPr>
          <p:cNvPr id="5" name="Content Placeholder 2"/>
          <p:cNvSpPr txBox="1">
            <a:spLocks/>
          </p:cNvSpPr>
          <p:nvPr/>
        </p:nvSpPr>
        <p:spPr>
          <a:xfrm>
            <a:off x="457200" y="1066800"/>
            <a:ext cx="8229600" cy="4800600"/>
          </a:xfrm>
          <a:prstGeom prst="rect">
            <a:avLst/>
          </a:prstGeom>
        </p:spPr>
        <p:txBody>
          <a:bodyPr>
            <a:normAutofit/>
          </a:bodyPr>
          <a:lstStyle/>
          <a:p>
            <a:pPr lvl="1" indent="-457200">
              <a:lnSpc>
                <a:spcPct val="90000"/>
              </a:lnSpc>
              <a:spcAft>
                <a:spcPts val="1200"/>
              </a:spcAft>
              <a:buClr>
                <a:srgbClr val="4D771F"/>
              </a:buClr>
              <a:buFont typeface="Arial" pitchFamily="34" charset="0"/>
              <a:buChar char="•"/>
              <a:defRPr/>
            </a:pPr>
            <a:r>
              <a:rPr lang="en-US" sz="2000" b="1" dirty="0" smtClean="0"/>
              <a:t>Transactions and Use Tax (District Tax):</a:t>
            </a:r>
            <a:r>
              <a:rPr lang="en-US" sz="2000" dirty="0" smtClean="0"/>
              <a:t>  District taxes are not an increase in sales taxes. It’s entirely different and based on the buyer’s zip code (destination).   </a:t>
            </a:r>
          </a:p>
          <a:p>
            <a:pPr lvl="1" indent="-457200">
              <a:lnSpc>
                <a:spcPct val="90000"/>
              </a:lnSpc>
              <a:spcAft>
                <a:spcPts val="1200"/>
              </a:spcAft>
              <a:buClr>
                <a:srgbClr val="4D771F"/>
              </a:buClr>
              <a:buFont typeface="Arial" pitchFamily="34" charset="0"/>
              <a:buChar char="•"/>
              <a:defRPr/>
            </a:pPr>
            <a:r>
              <a:rPr lang="en-US" sz="2000" b="1" dirty="0" smtClean="0"/>
              <a:t>Utility Users Tax:  </a:t>
            </a:r>
            <a:r>
              <a:rPr lang="en-US" sz="2000" dirty="0" err="1" smtClean="0"/>
              <a:t>UUT</a:t>
            </a:r>
            <a:r>
              <a:rPr lang="en-US" sz="2000" dirty="0" smtClean="0"/>
              <a:t> ordinances have generally followed the IRS rules in applying the federal excise tax but new “modern” ordinances are written to deal with both the repeal of the </a:t>
            </a:r>
            <a:r>
              <a:rPr lang="en-US" sz="2000" dirty="0" err="1" smtClean="0"/>
              <a:t>FET</a:t>
            </a:r>
            <a:r>
              <a:rPr lang="en-US" sz="2000" dirty="0" smtClean="0"/>
              <a:t> and changing technologies. </a:t>
            </a:r>
          </a:p>
          <a:p>
            <a:pPr lvl="1" indent="-457200">
              <a:lnSpc>
                <a:spcPct val="90000"/>
              </a:lnSpc>
              <a:spcAft>
                <a:spcPts val="1200"/>
              </a:spcAft>
              <a:buClr>
                <a:srgbClr val="4D771F"/>
              </a:buClr>
              <a:buFont typeface="Arial" pitchFamily="34" charset="0"/>
              <a:buChar char="•"/>
              <a:defRPr/>
            </a:pPr>
            <a:r>
              <a:rPr lang="en-US" sz="2000" b="1" dirty="0" smtClean="0"/>
              <a:t>Transient Occupancy Tax:</a:t>
            </a:r>
            <a:r>
              <a:rPr lang="en-US" sz="2000" dirty="0" smtClean="0"/>
              <a:t> TOT ordinances are common throughout the country. Average rate is around 10%. Many cities still have rates below 10%. </a:t>
            </a:r>
          </a:p>
          <a:p>
            <a:pPr lvl="1" indent="-457200">
              <a:lnSpc>
                <a:spcPct val="90000"/>
              </a:lnSpc>
              <a:spcAft>
                <a:spcPts val="1200"/>
              </a:spcAft>
              <a:buClr>
                <a:srgbClr val="4D771F"/>
              </a:buClr>
              <a:buFont typeface="Arial" pitchFamily="34" charset="0"/>
              <a:buChar char="•"/>
              <a:defRPr/>
            </a:pPr>
            <a:r>
              <a:rPr lang="en-US" sz="2000" b="1" dirty="0" smtClean="0"/>
              <a:t>Business License Tax:   </a:t>
            </a:r>
            <a:r>
              <a:rPr lang="en-US" sz="2000" dirty="0" smtClean="0"/>
              <a:t>Cities are exploring the option of implementing a modified business tax program.  Comparative analyses and surveys of business tax fees and classifications are critical.</a:t>
            </a:r>
            <a:endParaRPr lang="en-US" dirty="0"/>
          </a:p>
        </p:txBody>
      </p:sp>
      <p:sp>
        <p:nvSpPr>
          <p:cNvPr id="4" name="TextBox 3"/>
          <p:cNvSpPr txBox="1"/>
          <p:nvPr/>
        </p:nvSpPr>
        <p:spPr>
          <a:xfrm>
            <a:off x="3200400" y="5867400"/>
            <a:ext cx="5943600" cy="307777"/>
          </a:xfrm>
          <a:prstGeom prst="rect">
            <a:avLst/>
          </a:prstGeom>
          <a:noFill/>
        </p:spPr>
        <p:txBody>
          <a:bodyPr wrap="square" rtlCol="0">
            <a:spAutoFit/>
          </a:bodyPr>
          <a:lstStyle/>
          <a:p>
            <a:r>
              <a:rPr lang="en-US" sz="1400" b="1" dirty="0" smtClean="0">
                <a:solidFill>
                  <a:srgbClr val="4D771F"/>
                </a:solidFill>
              </a:rPr>
              <a:t>New Revenue Opportunities</a:t>
            </a:r>
            <a:endParaRPr lang="en-US" sz="1400" b="1" dirty="0">
              <a:solidFill>
                <a:srgbClr val="4D771F"/>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96240"/>
            <a:ext cx="8183880" cy="1051560"/>
          </a:xfrm>
        </p:spPr>
        <p:txBody>
          <a:bodyPr/>
          <a:lstStyle/>
          <a:p>
            <a:r>
              <a:rPr lang="en-US" dirty="0" smtClean="0"/>
              <a:t>BACKGROUND MATERIALS (deeper dive into 4 options)</a:t>
            </a:r>
            <a:endParaRPr lang="en-US" dirty="0"/>
          </a:p>
        </p:txBody>
      </p:sp>
      <p:graphicFrame>
        <p:nvGraphicFramePr>
          <p:cNvPr id="4" name="Content Placeholder 4"/>
          <p:cNvGraphicFramePr>
            <a:graphicFrameLocks/>
          </p:cNvGraphicFramePr>
          <p:nvPr/>
        </p:nvGraphicFramePr>
        <p:xfrm>
          <a:off x="457200" y="1676400"/>
          <a:ext cx="8229600" cy="3352800"/>
        </p:xfrm>
        <a:graphic>
          <a:graphicData uri="http://schemas.openxmlformats.org/drawingml/2006/table">
            <a:tbl>
              <a:tblPr firstRow="1" bandRow="1">
                <a:tableStyleId>{F2DE63D5-997A-4646-A377-4702673A728D}</a:tableStyleId>
              </a:tblPr>
              <a:tblGrid>
                <a:gridCol w="1752600"/>
                <a:gridCol w="1295400"/>
                <a:gridCol w="2133600"/>
                <a:gridCol w="1402080"/>
                <a:gridCol w="1645920"/>
              </a:tblGrid>
              <a:tr h="670560">
                <a:tc>
                  <a:txBody>
                    <a:bodyPr/>
                    <a:lstStyle/>
                    <a:p>
                      <a:endParaRPr lang="en-US" sz="1600" dirty="0"/>
                    </a:p>
                  </a:txBody>
                  <a:tcPr>
                    <a:solidFill>
                      <a:schemeClr val="bg2">
                        <a:lumMod val="75000"/>
                      </a:schemeClr>
                    </a:solidFill>
                  </a:tcPr>
                </a:tc>
                <a:tc>
                  <a:txBody>
                    <a:bodyPr/>
                    <a:lstStyle/>
                    <a:p>
                      <a:pPr algn="ctr"/>
                      <a:r>
                        <a:rPr lang="en-US" sz="1600" dirty="0" smtClean="0">
                          <a:solidFill>
                            <a:schemeClr val="tx1"/>
                          </a:solidFill>
                        </a:rPr>
                        <a:t>Equity</a:t>
                      </a:r>
                      <a:endParaRPr lang="en-US" sz="1600" b="0" dirty="0">
                        <a:solidFill>
                          <a:schemeClr val="tx1"/>
                        </a:solidFill>
                      </a:endParaRPr>
                    </a:p>
                  </a:txBody>
                  <a:tcPr anchor="ctr">
                    <a:solidFill>
                      <a:schemeClr val="bg2">
                        <a:lumMod val="75000"/>
                      </a:schemeClr>
                    </a:solidFill>
                  </a:tcPr>
                </a:tc>
                <a:tc>
                  <a:txBody>
                    <a:bodyPr/>
                    <a:lstStyle/>
                    <a:p>
                      <a:pPr algn="ctr"/>
                      <a:r>
                        <a:rPr lang="en-US" sz="1600" dirty="0" err="1" smtClean="0">
                          <a:solidFill>
                            <a:schemeClr val="tx1"/>
                          </a:solidFill>
                        </a:rPr>
                        <a:t>Administrability</a:t>
                      </a:r>
                      <a:endParaRPr lang="en-US" sz="1600" b="0" dirty="0" smtClean="0">
                        <a:solidFill>
                          <a:schemeClr val="tx1"/>
                        </a:solidFill>
                      </a:endParaRPr>
                    </a:p>
                  </a:txBody>
                  <a:tcPr anchor="ctr">
                    <a:solidFill>
                      <a:schemeClr val="bg2">
                        <a:lumMod val="75000"/>
                      </a:schemeClr>
                    </a:solidFill>
                  </a:tcPr>
                </a:tc>
                <a:tc>
                  <a:txBody>
                    <a:bodyPr/>
                    <a:lstStyle/>
                    <a:p>
                      <a:pPr algn="ctr"/>
                      <a:r>
                        <a:rPr lang="en-US" sz="1600" dirty="0" smtClean="0">
                          <a:solidFill>
                            <a:schemeClr val="tx1"/>
                          </a:solidFill>
                        </a:rPr>
                        <a:t>Stability</a:t>
                      </a:r>
                      <a:endParaRPr lang="en-US" sz="1600" b="0" dirty="0">
                        <a:solidFill>
                          <a:schemeClr val="tx1"/>
                        </a:solidFill>
                      </a:endParaRPr>
                    </a:p>
                  </a:txBody>
                  <a:tcPr anchor="ctr">
                    <a:solidFill>
                      <a:schemeClr val="bg2">
                        <a:lumMod val="75000"/>
                      </a:schemeClr>
                    </a:solidFill>
                  </a:tcPr>
                </a:tc>
                <a:tc>
                  <a:txBody>
                    <a:bodyPr/>
                    <a:lstStyle/>
                    <a:p>
                      <a:pPr algn="ctr"/>
                      <a:r>
                        <a:rPr lang="en-US" sz="1600" dirty="0" smtClean="0">
                          <a:solidFill>
                            <a:schemeClr val="tx1"/>
                          </a:solidFill>
                        </a:rPr>
                        <a:t>Economic Benefits</a:t>
                      </a:r>
                      <a:endParaRPr lang="en-US" sz="1600" b="0" dirty="0">
                        <a:solidFill>
                          <a:schemeClr val="tx1"/>
                        </a:solidFill>
                      </a:endParaRPr>
                    </a:p>
                  </a:txBody>
                  <a:tcPr anchor="ctr">
                    <a:solidFill>
                      <a:schemeClr val="bg2">
                        <a:lumMod val="75000"/>
                      </a:schemeClr>
                    </a:solidFill>
                  </a:tcPr>
                </a:tc>
              </a:tr>
              <a:tr h="670560">
                <a:tc>
                  <a:txBody>
                    <a:bodyPr/>
                    <a:lstStyle/>
                    <a:p>
                      <a:pPr algn="l"/>
                      <a:r>
                        <a:rPr lang="en-US" sz="1600" b="1" dirty="0" smtClean="0">
                          <a:solidFill>
                            <a:schemeClr val="tx1"/>
                          </a:solidFill>
                        </a:rPr>
                        <a:t>Transactions</a:t>
                      </a:r>
                      <a:r>
                        <a:rPr lang="en-US" sz="1600" b="1" baseline="0" dirty="0" smtClean="0">
                          <a:solidFill>
                            <a:schemeClr val="tx1"/>
                          </a:solidFill>
                        </a:rPr>
                        <a:t> &amp; Use Tax</a:t>
                      </a:r>
                      <a:endParaRPr lang="en-US" sz="1600" b="1" dirty="0">
                        <a:solidFill>
                          <a:schemeClr val="tx1"/>
                        </a:solidFill>
                      </a:endParaRPr>
                    </a:p>
                  </a:txBody>
                  <a:tcPr anchor="ctr">
                    <a:solidFill>
                      <a:schemeClr val="accent6">
                        <a:lumMod val="20000"/>
                        <a:lumOff val="80000"/>
                      </a:schemeClr>
                    </a:solidFill>
                  </a:tcPr>
                </a:tc>
                <a:tc>
                  <a:txBody>
                    <a:bodyPr/>
                    <a:lstStyle/>
                    <a:p>
                      <a:pPr algn="ctr"/>
                      <a:r>
                        <a:rPr lang="en-US" sz="1600" dirty="0" smtClean="0">
                          <a:solidFill>
                            <a:schemeClr val="accent1">
                              <a:lumMod val="75000"/>
                            </a:schemeClr>
                          </a:solidFill>
                        </a:rPr>
                        <a:t>No</a:t>
                      </a:r>
                      <a:endParaRPr lang="en-US" sz="1600" b="1" dirty="0">
                        <a:solidFill>
                          <a:schemeClr val="accent1">
                            <a:lumMod val="75000"/>
                          </a:schemeClr>
                        </a:solidFill>
                      </a:endParaRPr>
                    </a:p>
                  </a:txBody>
                  <a:tcPr anchor="ctr">
                    <a:solidFill>
                      <a:schemeClr val="accent6">
                        <a:lumMod val="20000"/>
                        <a:lumOff val="80000"/>
                      </a:schemeClr>
                    </a:solidFill>
                  </a:tcPr>
                </a:tc>
                <a:tc>
                  <a:txBody>
                    <a:bodyPr/>
                    <a:lstStyle/>
                    <a:p>
                      <a:pPr algn="ctr"/>
                      <a:r>
                        <a:rPr lang="en-US" sz="1600" b="1" dirty="0" smtClean="0">
                          <a:solidFill>
                            <a:srgbClr val="4D771F"/>
                          </a:solidFill>
                        </a:rPr>
                        <a:t>Yes</a:t>
                      </a:r>
                      <a:endParaRPr lang="en-US" sz="1600" b="1" dirty="0">
                        <a:solidFill>
                          <a:srgbClr val="4D771F"/>
                        </a:solidFill>
                      </a:endParaRPr>
                    </a:p>
                  </a:txBody>
                  <a:tcPr anchor="ctr">
                    <a:solidFill>
                      <a:schemeClr val="accent6">
                        <a:lumMod val="20000"/>
                        <a:lumOff val="80000"/>
                      </a:schemeClr>
                    </a:solidFill>
                  </a:tcPr>
                </a:tc>
                <a:tc>
                  <a:txBody>
                    <a:bodyPr/>
                    <a:lstStyle/>
                    <a:p>
                      <a:pPr algn="ctr"/>
                      <a:r>
                        <a:rPr lang="en-US" sz="1600" dirty="0" smtClean="0">
                          <a:solidFill>
                            <a:schemeClr val="accent1">
                              <a:lumMod val="75000"/>
                            </a:schemeClr>
                          </a:solidFill>
                        </a:rPr>
                        <a:t>No</a:t>
                      </a:r>
                      <a:endParaRPr lang="en-US" sz="1600" b="1" dirty="0">
                        <a:solidFill>
                          <a:schemeClr val="accent1">
                            <a:lumMod val="75000"/>
                          </a:schemeClr>
                        </a:solidFill>
                      </a:endParaRPr>
                    </a:p>
                  </a:txBody>
                  <a:tcPr anchor="ctr">
                    <a:solidFill>
                      <a:schemeClr val="accent6">
                        <a:lumMod val="20000"/>
                        <a:lumOff val="80000"/>
                      </a:schemeClr>
                    </a:solidFill>
                  </a:tcPr>
                </a:tc>
                <a:tc>
                  <a:txBody>
                    <a:bodyPr/>
                    <a:lstStyle/>
                    <a:p>
                      <a:pPr algn="ctr"/>
                      <a:r>
                        <a:rPr lang="en-US" sz="1600" b="1" dirty="0" smtClean="0">
                          <a:solidFill>
                            <a:srgbClr val="4D771F"/>
                          </a:solidFill>
                        </a:rPr>
                        <a:t>Yes</a:t>
                      </a:r>
                      <a:endParaRPr lang="en-US" sz="1600" b="1" dirty="0">
                        <a:solidFill>
                          <a:srgbClr val="4D771F"/>
                        </a:solidFill>
                      </a:endParaRPr>
                    </a:p>
                  </a:txBody>
                  <a:tcPr anchor="ctr">
                    <a:solidFill>
                      <a:schemeClr val="accent6">
                        <a:lumMod val="20000"/>
                        <a:lumOff val="80000"/>
                      </a:schemeClr>
                    </a:solidFill>
                  </a:tcPr>
                </a:tc>
              </a:tr>
              <a:tr h="670560">
                <a:tc>
                  <a:txBody>
                    <a:bodyPr/>
                    <a:lstStyle/>
                    <a:p>
                      <a:pPr algn="l"/>
                      <a:r>
                        <a:rPr lang="en-US" sz="1600" b="1" dirty="0" smtClean="0">
                          <a:solidFill>
                            <a:schemeClr val="tx1"/>
                          </a:solidFill>
                        </a:rPr>
                        <a:t>UUT</a:t>
                      </a:r>
                      <a:endParaRPr lang="en-US" sz="1600" b="1" dirty="0">
                        <a:solidFill>
                          <a:schemeClr val="tx1"/>
                        </a:solidFill>
                      </a:endParaRPr>
                    </a:p>
                  </a:txBody>
                  <a:tcPr anchor="ctr"/>
                </a:tc>
                <a:tc>
                  <a:txBody>
                    <a:bodyPr/>
                    <a:lstStyle/>
                    <a:p>
                      <a:pPr algn="ctr"/>
                      <a:r>
                        <a:rPr lang="en-US" sz="1600" b="1" dirty="0" smtClean="0">
                          <a:solidFill>
                            <a:srgbClr val="4D771F"/>
                          </a:solidFill>
                        </a:rPr>
                        <a:t>Yes</a:t>
                      </a:r>
                      <a:endParaRPr lang="en-US" sz="1600" b="1" dirty="0">
                        <a:solidFill>
                          <a:srgbClr val="4D771F"/>
                        </a:solidFill>
                      </a:endParaRPr>
                    </a:p>
                  </a:txBody>
                  <a:tcPr anchor="ctr"/>
                </a:tc>
                <a:tc>
                  <a:txBody>
                    <a:bodyPr/>
                    <a:lstStyle/>
                    <a:p>
                      <a:pPr algn="ctr"/>
                      <a:r>
                        <a:rPr lang="en-US" sz="1600" b="1" dirty="0" smtClean="0">
                          <a:solidFill>
                            <a:srgbClr val="4D771F"/>
                          </a:solidFill>
                        </a:rPr>
                        <a:t>Yes</a:t>
                      </a:r>
                      <a:endParaRPr lang="en-US" sz="1600" b="1" dirty="0">
                        <a:solidFill>
                          <a:srgbClr val="4D771F"/>
                        </a:solidFill>
                      </a:endParaRPr>
                    </a:p>
                  </a:txBody>
                  <a:tcPr anchor="ctr"/>
                </a:tc>
                <a:tc>
                  <a:txBody>
                    <a:bodyPr/>
                    <a:lstStyle/>
                    <a:p>
                      <a:pPr algn="ctr"/>
                      <a:r>
                        <a:rPr lang="en-US" sz="1600" dirty="0" smtClean="0">
                          <a:solidFill>
                            <a:schemeClr val="accent1">
                              <a:lumMod val="75000"/>
                            </a:schemeClr>
                          </a:solidFill>
                        </a:rPr>
                        <a:t>No</a:t>
                      </a:r>
                      <a:endParaRPr lang="en-US" sz="1600" b="1" dirty="0">
                        <a:solidFill>
                          <a:schemeClr val="accent1">
                            <a:lumMod val="75000"/>
                          </a:schemeClr>
                        </a:solidFill>
                      </a:endParaRPr>
                    </a:p>
                  </a:txBody>
                  <a:tcPr anchor="ctr"/>
                </a:tc>
                <a:tc>
                  <a:txBody>
                    <a:bodyPr/>
                    <a:lstStyle/>
                    <a:p>
                      <a:pPr algn="ctr"/>
                      <a:r>
                        <a:rPr lang="en-US" sz="1600" b="1" dirty="0" smtClean="0">
                          <a:solidFill>
                            <a:srgbClr val="4D771F"/>
                          </a:solidFill>
                        </a:rPr>
                        <a:t>Yes</a:t>
                      </a:r>
                      <a:endParaRPr lang="en-US" sz="1600" b="1" dirty="0">
                        <a:solidFill>
                          <a:srgbClr val="4D771F"/>
                        </a:solidFill>
                      </a:endParaRPr>
                    </a:p>
                  </a:txBody>
                  <a:tcPr anchor="ctr"/>
                </a:tc>
              </a:tr>
              <a:tr h="670560">
                <a:tc>
                  <a:txBody>
                    <a:bodyPr/>
                    <a:lstStyle/>
                    <a:p>
                      <a:pPr algn="l"/>
                      <a:r>
                        <a:rPr lang="en-US" sz="1600" b="1" dirty="0" smtClean="0">
                          <a:solidFill>
                            <a:schemeClr val="tx1"/>
                          </a:solidFill>
                        </a:rPr>
                        <a:t>TOT</a:t>
                      </a:r>
                      <a:endParaRPr lang="en-US" sz="1600" b="1" dirty="0">
                        <a:solidFill>
                          <a:schemeClr val="tx1"/>
                        </a:solidFill>
                      </a:endParaRPr>
                    </a:p>
                  </a:txBody>
                  <a:tcPr anchor="ctr">
                    <a:solidFill>
                      <a:schemeClr val="accent6">
                        <a:lumMod val="20000"/>
                        <a:lumOff val="80000"/>
                      </a:schemeClr>
                    </a:solidFill>
                  </a:tcPr>
                </a:tc>
                <a:tc>
                  <a:txBody>
                    <a:bodyPr/>
                    <a:lstStyle/>
                    <a:p>
                      <a:pPr algn="ctr"/>
                      <a:r>
                        <a:rPr lang="en-US" sz="1600" dirty="0" smtClean="0">
                          <a:solidFill>
                            <a:schemeClr val="accent1">
                              <a:lumMod val="75000"/>
                            </a:schemeClr>
                          </a:solidFill>
                        </a:rPr>
                        <a:t>No</a:t>
                      </a:r>
                      <a:endParaRPr lang="en-US" sz="1600" b="1" dirty="0">
                        <a:solidFill>
                          <a:schemeClr val="accent1">
                            <a:lumMod val="75000"/>
                          </a:schemeClr>
                        </a:solidFill>
                      </a:endParaRPr>
                    </a:p>
                  </a:txBody>
                  <a:tcPr anchor="ctr">
                    <a:solidFill>
                      <a:schemeClr val="accent6">
                        <a:lumMod val="20000"/>
                        <a:lumOff val="80000"/>
                      </a:schemeClr>
                    </a:solidFill>
                  </a:tcPr>
                </a:tc>
                <a:tc>
                  <a:txBody>
                    <a:bodyPr/>
                    <a:lstStyle/>
                    <a:p>
                      <a:pPr algn="ctr"/>
                      <a:r>
                        <a:rPr lang="en-US" sz="1600" b="1" dirty="0" smtClean="0">
                          <a:solidFill>
                            <a:srgbClr val="4D771F"/>
                          </a:solidFill>
                        </a:rPr>
                        <a:t>Yes</a:t>
                      </a:r>
                      <a:endParaRPr lang="en-US" sz="1600" b="1" dirty="0">
                        <a:solidFill>
                          <a:srgbClr val="4D771F"/>
                        </a:solidFill>
                      </a:endParaRPr>
                    </a:p>
                  </a:txBody>
                  <a:tcPr anchor="ctr">
                    <a:solidFill>
                      <a:schemeClr val="accent6">
                        <a:lumMod val="20000"/>
                        <a:lumOff val="80000"/>
                      </a:schemeClr>
                    </a:solidFill>
                  </a:tcPr>
                </a:tc>
                <a:tc>
                  <a:txBody>
                    <a:bodyPr/>
                    <a:lstStyle/>
                    <a:p>
                      <a:pPr algn="ctr"/>
                      <a:r>
                        <a:rPr lang="en-US" sz="1600" dirty="0" smtClean="0">
                          <a:solidFill>
                            <a:schemeClr val="accent1">
                              <a:lumMod val="75000"/>
                            </a:schemeClr>
                          </a:solidFill>
                        </a:rPr>
                        <a:t>No</a:t>
                      </a:r>
                      <a:endParaRPr lang="en-US" sz="1600" b="1" dirty="0">
                        <a:solidFill>
                          <a:schemeClr val="accent1">
                            <a:lumMod val="75000"/>
                          </a:schemeClr>
                        </a:solidFill>
                      </a:endParaRPr>
                    </a:p>
                  </a:txBody>
                  <a:tcPr anchor="ctr">
                    <a:solidFill>
                      <a:schemeClr val="accent6">
                        <a:lumMod val="20000"/>
                        <a:lumOff val="80000"/>
                      </a:schemeClr>
                    </a:solidFill>
                  </a:tcPr>
                </a:tc>
                <a:tc>
                  <a:txBody>
                    <a:bodyPr/>
                    <a:lstStyle/>
                    <a:p>
                      <a:pPr algn="ctr"/>
                      <a:r>
                        <a:rPr lang="en-US" sz="1600" b="1" dirty="0" smtClean="0">
                          <a:solidFill>
                            <a:srgbClr val="4D771F"/>
                          </a:solidFill>
                        </a:rPr>
                        <a:t>Yes</a:t>
                      </a:r>
                      <a:endParaRPr lang="en-US" sz="1600" b="1" dirty="0">
                        <a:solidFill>
                          <a:srgbClr val="4D771F"/>
                        </a:solidFill>
                      </a:endParaRPr>
                    </a:p>
                  </a:txBody>
                  <a:tcPr anchor="ctr">
                    <a:solidFill>
                      <a:schemeClr val="accent6">
                        <a:lumMod val="20000"/>
                        <a:lumOff val="80000"/>
                      </a:schemeClr>
                    </a:solidFill>
                  </a:tcPr>
                </a:tc>
              </a:tr>
              <a:tr h="670560">
                <a:tc>
                  <a:txBody>
                    <a:bodyPr/>
                    <a:lstStyle/>
                    <a:p>
                      <a:pPr algn="l"/>
                      <a:r>
                        <a:rPr lang="en-US" sz="1600" b="1" dirty="0" smtClean="0">
                          <a:solidFill>
                            <a:schemeClr val="tx1"/>
                          </a:solidFill>
                        </a:rPr>
                        <a:t>Business License</a:t>
                      </a:r>
                      <a:endParaRPr lang="en-US" sz="1600" b="1" dirty="0">
                        <a:solidFill>
                          <a:schemeClr val="tx1"/>
                        </a:solidFill>
                      </a:endParaRPr>
                    </a:p>
                  </a:txBody>
                  <a:tcPr anchor="ctr"/>
                </a:tc>
                <a:tc>
                  <a:txBody>
                    <a:bodyPr/>
                    <a:lstStyle/>
                    <a:p>
                      <a:pPr algn="ctr"/>
                      <a:r>
                        <a:rPr lang="en-US" sz="1600" b="1" dirty="0" smtClean="0">
                          <a:solidFill>
                            <a:srgbClr val="4D771F"/>
                          </a:solidFill>
                        </a:rPr>
                        <a:t>Yes</a:t>
                      </a:r>
                      <a:endParaRPr lang="en-US" sz="1600" b="1" dirty="0">
                        <a:solidFill>
                          <a:srgbClr val="4D771F"/>
                        </a:solidFill>
                      </a:endParaRPr>
                    </a:p>
                  </a:txBody>
                  <a:tcPr anchor="ctr"/>
                </a:tc>
                <a:tc>
                  <a:txBody>
                    <a:bodyPr/>
                    <a:lstStyle/>
                    <a:p>
                      <a:pPr algn="ctr"/>
                      <a:r>
                        <a:rPr lang="en-US" sz="1600" b="1" dirty="0" smtClean="0">
                          <a:solidFill>
                            <a:srgbClr val="4D771F"/>
                          </a:solidFill>
                        </a:rPr>
                        <a:t>Yes</a:t>
                      </a:r>
                      <a:endParaRPr lang="en-US" sz="1600" b="1" dirty="0">
                        <a:solidFill>
                          <a:srgbClr val="4D771F"/>
                        </a:solidFill>
                      </a:endParaRPr>
                    </a:p>
                  </a:txBody>
                  <a:tcPr anchor="ctr"/>
                </a:tc>
                <a:tc>
                  <a:txBody>
                    <a:bodyPr/>
                    <a:lstStyle/>
                    <a:p>
                      <a:pPr algn="ctr"/>
                      <a:r>
                        <a:rPr lang="en-US" sz="1600" b="1" dirty="0" smtClean="0">
                          <a:solidFill>
                            <a:srgbClr val="4D771F"/>
                          </a:solidFill>
                        </a:rPr>
                        <a:t>Yes</a:t>
                      </a:r>
                      <a:endParaRPr lang="en-US" sz="1600" b="1" dirty="0">
                        <a:solidFill>
                          <a:srgbClr val="4D771F"/>
                        </a:solidFill>
                      </a:endParaRPr>
                    </a:p>
                  </a:txBody>
                  <a:tcPr anchor="ctr"/>
                </a:tc>
                <a:tc>
                  <a:txBody>
                    <a:bodyPr/>
                    <a:lstStyle/>
                    <a:p>
                      <a:pPr algn="ctr"/>
                      <a:r>
                        <a:rPr lang="en-US" sz="1600" b="1" dirty="0" smtClean="0">
                          <a:solidFill>
                            <a:srgbClr val="4D771F"/>
                          </a:solidFill>
                        </a:rPr>
                        <a:t>Yes</a:t>
                      </a:r>
                      <a:endParaRPr lang="en-US" sz="1600" b="1" dirty="0">
                        <a:solidFill>
                          <a:srgbClr val="4D771F"/>
                        </a:solidFill>
                      </a:endParaRPr>
                    </a:p>
                  </a:txBody>
                  <a:tcPr anchor="ctr"/>
                </a:tc>
              </a:tr>
            </a:tbl>
          </a:graphicData>
        </a:graphic>
      </p:graphicFrame>
      <p:sp>
        <p:nvSpPr>
          <p:cNvPr id="5" name="TextBox 4"/>
          <p:cNvSpPr txBox="1"/>
          <p:nvPr/>
        </p:nvSpPr>
        <p:spPr>
          <a:xfrm>
            <a:off x="3200400" y="5867400"/>
            <a:ext cx="5943600" cy="307777"/>
          </a:xfrm>
          <a:prstGeom prst="rect">
            <a:avLst/>
          </a:prstGeom>
          <a:noFill/>
        </p:spPr>
        <p:txBody>
          <a:bodyPr wrap="square" rtlCol="0">
            <a:spAutoFit/>
          </a:bodyPr>
          <a:lstStyle/>
          <a:p>
            <a:r>
              <a:rPr lang="en-US" sz="1400" b="1" dirty="0" smtClean="0">
                <a:solidFill>
                  <a:srgbClr val="4D771F"/>
                </a:solidFill>
              </a:rPr>
              <a:t>New Revenue Opportunities</a:t>
            </a:r>
            <a:endParaRPr lang="en-US" sz="1400" b="1" dirty="0">
              <a:solidFill>
                <a:srgbClr val="4D771F"/>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183880" cy="1051560"/>
          </a:xfrm>
        </p:spPr>
        <p:txBody>
          <a:bodyPr/>
          <a:lstStyle/>
          <a:p>
            <a:r>
              <a:rPr lang="en-US" dirty="0" smtClean="0"/>
              <a:t>NEW REVENUE FROM SOLID WASTE</a:t>
            </a:r>
            <a:endParaRPr lang="en-US" dirty="0"/>
          </a:p>
        </p:txBody>
      </p:sp>
      <p:sp>
        <p:nvSpPr>
          <p:cNvPr id="5" name="Content Placeholder 2"/>
          <p:cNvSpPr txBox="1">
            <a:spLocks/>
          </p:cNvSpPr>
          <p:nvPr/>
        </p:nvSpPr>
        <p:spPr>
          <a:xfrm>
            <a:off x="457200" y="1143000"/>
            <a:ext cx="8229600" cy="4800600"/>
          </a:xfrm>
          <a:prstGeom prst="rect">
            <a:avLst/>
          </a:prstGeom>
        </p:spPr>
        <p:txBody>
          <a:bodyPr>
            <a:normAutofit/>
          </a:bodyPr>
          <a:lstStyle/>
          <a:p>
            <a:pPr marL="292100" lvl="1" indent="-292100">
              <a:lnSpc>
                <a:spcPct val="90000"/>
              </a:lnSpc>
              <a:spcAft>
                <a:spcPts val="1200"/>
              </a:spcAft>
              <a:buClr>
                <a:srgbClr val="4D771F"/>
              </a:buClr>
              <a:buFont typeface="Arial" pitchFamily="34" charset="0"/>
              <a:buChar char="•"/>
              <a:defRPr/>
            </a:pPr>
            <a:r>
              <a:rPr lang="en-US" sz="2000" b="1" dirty="0" smtClean="0"/>
              <a:t>Financial </a:t>
            </a:r>
            <a:r>
              <a:rPr lang="en-US" sz="2000" b="1" u="sng" dirty="0" smtClean="0"/>
              <a:t>and</a:t>
            </a:r>
            <a:r>
              <a:rPr lang="en-US" sz="2000" b="1" dirty="0" smtClean="0"/>
              <a:t> Operational Audit: </a:t>
            </a:r>
            <a:r>
              <a:rPr lang="en-US" sz="2000" dirty="0" smtClean="0"/>
              <a:t>Cities of every size are losing money every year to solid waste haulers. Financial audits only uncover a portion of lost revenue. Operational audits uncover the revenue loss you would never find in a financial audit.</a:t>
            </a:r>
          </a:p>
          <a:p>
            <a:pPr marL="292100" lvl="1" indent="-292100">
              <a:lnSpc>
                <a:spcPct val="90000"/>
              </a:lnSpc>
              <a:spcAft>
                <a:spcPts val="1200"/>
              </a:spcAft>
              <a:buClr>
                <a:srgbClr val="4D771F"/>
              </a:buClr>
              <a:buFont typeface="Arial" pitchFamily="34" charset="0"/>
              <a:buChar char="•"/>
              <a:defRPr/>
            </a:pPr>
            <a:r>
              <a:rPr lang="en-US" sz="2000" b="1" dirty="0" smtClean="0"/>
              <a:t>Permit Program:  </a:t>
            </a:r>
            <a:r>
              <a:rPr lang="en-US" sz="2000" dirty="0" smtClean="0"/>
              <a:t>Legislation requires Cities to track solid waste and recycling disposal in their jurisdictions, even waste not collected by franchised haulers. A permit program, when conducted the right way, not only generates revenue, but also identifies data for State reporting requirements.</a:t>
            </a:r>
          </a:p>
          <a:p>
            <a:pPr marL="292100" lvl="1" indent="-292100">
              <a:lnSpc>
                <a:spcPct val="90000"/>
              </a:lnSpc>
              <a:spcAft>
                <a:spcPts val="1200"/>
              </a:spcAft>
              <a:buClr>
                <a:srgbClr val="4D771F"/>
              </a:buClr>
              <a:buFont typeface="Arial" pitchFamily="34" charset="0"/>
              <a:buChar char="•"/>
              <a:defRPr/>
            </a:pPr>
            <a:r>
              <a:rPr lang="en-US" sz="2000" b="1" dirty="0" smtClean="0"/>
              <a:t>Administration</a:t>
            </a:r>
            <a:r>
              <a:rPr lang="en-US" sz="2000" dirty="0" smtClean="0"/>
              <a:t>: Cities can improve practices, increase revenue and minimize expenditures through outsourcing administration of solid waste hauler contract management, audit and permit program.</a:t>
            </a:r>
          </a:p>
        </p:txBody>
      </p:sp>
      <p:sp>
        <p:nvSpPr>
          <p:cNvPr id="4" name="TextBox 3"/>
          <p:cNvSpPr txBox="1"/>
          <p:nvPr/>
        </p:nvSpPr>
        <p:spPr>
          <a:xfrm>
            <a:off x="3200400" y="5867400"/>
            <a:ext cx="5943600" cy="307777"/>
          </a:xfrm>
          <a:prstGeom prst="rect">
            <a:avLst/>
          </a:prstGeom>
          <a:noFill/>
        </p:spPr>
        <p:txBody>
          <a:bodyPr wrap="square" rtlCol="0">
            <a:spAutoFit/>
          </a:bodyPr>
          <a:lstStyle/>
          <a:p>
            <a:r>
              <a:rPr lang="en-US" sz="1400" b="1" dirty="0" smtClean="0">
                <a:solidFill>
                  <a:srgbClr val="4D771F"/>
                </a:solidFill>
              </a:rPr>
              <a:t>New Revenue Opportunities</a:t>
            </a:r>
            <a:endParaRPr lang="en-US" sz="1400" b="1" dirty="0">
              <a:solidFill>
                <a:srgbClr val="4D771F"/>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20040"/>
            <a:ext cx="8183880" cy="1051560"/>
          </a:xfrm>
        </p:spPr>
        <p:txBody>
          <a:bodyPr/>
          <a:lstStyle/>
          <a:p>
            <a:r>
              <a:rPr lang="en-US" dirty="0" smtClean="0"/>
              <a:t>GENERAL COHORTS’ IMPACTS ON SALES TAX</a:t>
            </a:r>
            <a:endParaRPr lang="en-US" dirty="0"/>
          </a:p>
        </p:txBody>
      </p:sp>
      <p:grpSp>
        <p:nvGrpSpPr>
          <p:cNvPr id="3" name="Group 8"/>
          <p:cNvGrpSpPr/>
          <p:nvPr/>
        </p:nvGrpSpPr>
        <p:grpSpPr>
          <a:xfrm>
            <a:off x="838200" y="1447800"/>
            <a:ext cx="7500938" cy="4353902"/>
            <a:chOff x="838200" y="1447800"/>
            <a:chExt cx="7500938" cy="4353902"/>
          </a:xfrm>
        </p:grpSpPr>
        <p:pic>
          <p:nvPicPr>
            <p:cNvPr id="1026"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38200" y="1447800"/>
              <a:ext cx="7500938" cy="4353902"/>
            </a:xfrm>
            <a:prstGeom prst="rect">
              <a:avLst/>
            </a:prstGeom>
            <a:noFill/>
            <a:ln w="9525">
              <a:noFill/>
              <a:miter lim="800000"/>
              <a:headEnd/>
              <a:tailEnd/>
            </a:ln>
            <a:effectLst/>
          </p:spPr>
        </p:pic>
        <p:sp>
          <p:nvSpPr>
            <p:cNvPr id="6" name="Rectangle 5"/>
            <p:cNvSpPr/>
            <p:nvPr/>
          </p:nvSpPr>
          <p:spPr>
            <a:xfrm>
              <a:off x="838200" y="1447800"/>
              <a:ext cx="2286000" cy="4343400"/>
            </a:xfrm>
            <a:prstGeom prst="rect">
              <a:avLst/>
            </a:prstGeom>
            <a:no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429000" y="1447800"/>
              <a:ext cx="2286000" cy="4343400"/>
            </a:xfrm>
            <a:prstGeom prst="rect">
              <a:avLst/>
            </a:prstGeom>
            <a:no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019800" y="1447800"/>
              <a:ext cx="2286000" cy="4343400"/>
            </a:xfrm>
            <a:prstGeom prst="rect">
              <a:avLst/>
            </a:prstGeom>
            <a:no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3200400" y="5867400"/>
            <a:ext cx="5943600" cy="307777"/>
          </a:xfrm>
          <a:prstGeom prst="rect">
            <a:avLst/>
          </a:prstGeom>
          <a:noFill/>
        </p:spPr>
        <p:txBody>
          <a:bodyPr wrap="square" rtlCol="0">
            <a:spAutoFit/>
          </a:bodyPr>
          <a:lstStyle/>
          <a:p>
            <a:r>
              <a:rPr lang="en-US" sz="1400" b="1" dirty="0" smtClean="0">
                <a:solidFill>
                  <a:srgbClr val="4D771F"/>
                </a:solidFill>
              </a:rPr>
              <a:t>New Revenue Opportunities</a:t>
            </a:r>
            <a:endParaRPr lang="en-US" sz="1400" b="1" dirty="0">
              <a:solidFill>
                <a:srgbClr val="4D771F"/>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20040"/>
            <a:ext cx="8183880" cy="1051560"/>
          </a:xfrm>
        </p:spPr>
        <p:txBody>
          <a:bodyPr/>
          <a:lstStyle/>
          <a:p>
            <a:r>
              <a:rPr lang="en-US" dirty="0" smtClean="0"/>
              <a:t>CONSUMER SPENDING – GOODS VS. SERVICES</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838200" y="1447800"/>
            <a:ext cx="7399338" cy="4322217"/>
          </a:xfrm>
          <a:prstGeom prst="rect">
            <a:avLst/>
          </a:prstGeom>
          <a:noFill/>
          <a:ln w="57150">
            <a:solidFill>
              <a:schemeClr val="bg1">
                <a:lumMod val="65000"/>
              </a:schemeClr>
            </a:solidFill>
            <a:miter lim="800000"/>
            <a:headEnd/>
            <a:tailEnd/>
          </a:ln>
          <a:effectLst/>
        </p:spPr>
      </p:pic>
      <p:sp>
        <p:nvSpPr>
          <p:cNvPr id="4" name="TextBox 3"/>
          <p:cNvSpPr txBox="1"/>
          <p:nvPr/>
        </p:nvSpPr>
        <p:spPr>
          <a:xfrm>
            <a:off x="3200400" y="5867400"/>
            <a:ext cx="5943600" cy="307777"/>
          </a:xfrm>
          <a:prstGeom prst="rect">
            <a:avLst/>
          </a:prstGeom>
          <a:noFill/>
        </p:spPr>
        <p:txBody>
          <a:bodyPr wrap="square" rtlCol="0">
            <a:spAutoFit/>
          </a:bodyPr>
          <a:lstStyle/>
          <a:p>
            <a:r>
              <a:rPr lang="en-US" sz="1400" b="1" dirty="0" smtClean="0">
                <a:solidFill>
                  <a:srgbClr val="4D771F"/>
                </a:solidFill>
              </a:rPr>
              <a:t>New Revenue Opportunities</a:t>
            </a:r>
            <a:endParaRPr lang="en-US" sz="1400" b="1" dirty="0">
              <a:solidFill>
                <a:srgbClr val="4D771F"/>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0"/>
            <a:ext cx="8183880" cy="1051560"/>
          </a:xfrm>
        </p:spPr>
        <p:txBody>
          <a:bodyPr/>
          <a:lstStyle/>
          <a:p>
            <a:r>
              <a:rPr lang="en-US" dirty="0" smtClean="0"/>
              <a:t>TAX STRUCTURE ALTERNATIVES</a:t>
            </a:r>
            <a:endParaRPr lang="en-US" dirty="0"/>
          </a:p>
        </p:txBody>
      </p:sp>
      <p:sp>
        <p:nvSpPr>
          <p:cNvPr id="24" name="TextBox 23"/>
          <p:cNvSpPr txBox="1"/>
          <p:nvPr/>
        </p:nvSpPr>
        <p:spPr>
          <a:xfrm>
            <a:off x="609600" y="1164134"/>
            <a:ext cx="2438400" cy="4832092"/>
          </a:xfrm>
          <a:prstGeom prst="rect">
            <a:avLst/>
          </a:prstGeom>
          <a:noFill/>
        </p:spPr>
        <p:txBody>
          <a:bodyPr wrap="square" rtlCol="0">
            <a:spAutoFit/>
          </a:bodyPr>
          <a:lstStyle/>
          <a:p>
            <a:r>
              <a:rPr lang="en-US" sz="1400" dirty="0" smtClean="0"/>
              <a:t>Eroding Funding Capacity:</a:t>
            </a:r>
          </a:p>
          <a:p>
            <a:pPr marL="342900" indent="-342900">
              <a:buFont typeface="Arial" pitchFamily="34" charset="0"/>
              <a:buChar char="•"/>
            </a:pPr>
            <a:r>
              <a:rPr lang="en-US" sz="1400" dirty="0" smtClean="0"/>
              <a:t>Dwindling Taxable Base</a:t>
            </a:r>
          </a:p>
          <a:p>
            <a:pPr marL="342900" indent="-342900">
              <a:buFont typeface="Arial" pitchFamily="34" charset="0"/>
              <a:buChar char="•"/>
            </a:pPr>
            <a:r>
              <a:rPr lang="en-US" sz="1400" dirty="0" smtClean="0"/>
              <a:t>Changing Economy</a:t>
            </a:r>
          </a:p>
          <a:p>
            <a:pPr marL="342900" indent="-342900">
              <a:buFont typeface="Arial" pitchFamily="34" charset="0"/>
              <a:buChar char="•"/>
            </a:pPr>
            <a:r>
              <a:rPr lang="en-US" sz="1400" dirty="0" smtClean="0"/>
              <a:t>Structural Deficits</a:t>
            </a:r>
          </a:p>
          <a:p>
            <a:pPr marL="342900" indent="-342900">
              <a:buFont typeface="Arial" pitchFamily="34" charset="0"/>
              <a:buChar char="•"/>
            </a:pPr>
            <a:endParaRPr lang="en-US" sz="1400" dirty="0" smtClean="0"/>
          </a:p>
          <a:p>
            <a:r>
              <a:rPr lang="en-US" sz="1400" dirty="0" smtClean="0"/>
              <a:t>Options:</a:t>
            </a:r>
          </a:p>
          <a:p>
            <a:pPr marL="342900" indent="-342900">
              <a:buFont typeface="Arial" pitchFamily="34" charset="0"/>
              <a:buChar char="•"/>
            </a:pPr>
            <a:r>
              <a:rPr lang="en-US" sz="1400" dirty="0" smtClean="0"/>
              <a:t>Expand sales and use tax to services and lower rate</a:t>
            </a:r>
          </a:p>
          <a:p>
            <a:pPr marL="342900" indent="-342900">
              <a:buFont typeface="Arial" pitchFamily="34" charset="0"/>
              <a:buChar char="•"/>
            </a:pPr>
            <a:r>
              <a:rPr lang="en-US" sz="1400" dirty="0" smtClean="0"/>
              <a:t>Statewide business tax</a:t>
            </a:r>
          </a:p>
          <a:p>
            <a:pPr marL="342900" indent="-342900">
              <a:buFont typeface="Arial" pitchFamily="34" charset="0"/>
              <a:buChar char="•"/>
            </a:pPr>
            <a:r>
              <a:rPr lang="en-US" sz="1400" dirty="0" smtClean="0"/>
              <a:t>Broaden sales tax base</a:t>
            </a:r>
          </a:p>
          <a:p>
            <a:pPr marL="342900" indent="-342900"/>
            <a:endParaRPr lang="en-US" sz="1400" dirty="0" smtClean="0"/>
          </a:p>
          <a:p>
            <a:r>
              <a:rPr lang="en-US" sz="1400" dirty="0" smtClean="0"/>
              <a:t>Challenges:</a:t>
            </a:r>
          </a:p>
          <a:p>
            <a:pPr marL="342900" indent="-342900">
              <a:buFont typeface="Arial" pitchFamily="34" charset="0"/>
              <a:buChar char="•"/>
            </a:pPr>
            <a:r>
              <a:rPr lang="en-US" sz="1400" dirty="0" smtClean="0"/>
              <a:t>Politically next-to-impossible</a:t>
            </a:r>
          </a:p>
          <a:p>
            <a:pPr marL="342900" indent="-342900">
              <a:buFont typeface="Arial" pitchFamily="34" charset="0"/>
              <a:buChar char="•"/>
            </a:pPr>
            <a:r>
              <a:rPr lang="en-US" sz="1400" dirty="0" smtClean="0"/>
              <a:t>Equitable</a:t>
            </a:r>
          </a:p>
          <a:p>
            <a:pPr marL="342900" indent="-342900">
              <a:buFont typeface="Arial" pitchFamily="34" charset="0"/>
              <a:buChar char="•"/>
            </a:pPr>
            <a:r>
              <a:rPr lang="en-US" sz="1400" dirty="0" smtClean="0"/>
              <a:t>Opposing interests</a:t>
            </a:r>
          </a:p>
          <a:p>
            <a:endParaRPr lang="en-US" sz="1400" dirty="0"/>
          </a:p>
        </p:txBody>
      </p:sp>
      <p:graphicFrame>
        <p:nvGraphicFramePr>
          <p:cNvPr id="25" name="Table 24"/>
          <p:cNvGraphicFramePr>
            <a:graphicFrameLocks noGrp="1"/>
          </p:cNvGraphicFramePr>
          <p:nvPr/>
        </p:nvGraphicFramePr>
        <p:xfrm>
          <a:off x="3124200" y="4191000"/>
          <a:ext cx="5486400" cy="1493520"/>
        </p:xfrm>
        <a:graphic>
          <a:graphicData uri="http://schemas.openxmlformats.org/drawingml/2006/table">
            <a:tbl>
              <a:tblPr>
                <a:tableStyleId>{775DCB02-9BB8-47FD-8907-85C794F793BA}</a:tableStyleId>
              </a:tblPr>
              <a:tblGrid>
                <a:gridCol w="2590800"/>
                <a:gridCol w="2895600"/>
              </a:tblGrid>
              <a:tr h="373380">
                <a:tc>
                  <a:txBody>
                    <a:bodyPr/>
                    <a:lstStyle/>
                    <a:p>
                      <a:pPr algn="r" fontAlgn="b"/>
                      <a:r>
                        <a:rPr lang="en-US" sz="1000" u="none" strike="noStrike" dirty="0"/>
                        <a:t>Local 1% Bradley Burns, YE </a:t>
                      </a:r>
                      <a:r>
                        <a:rPr lang="en-US" sz="1000" u="none" strike="noStrike" dirty="0" err="1"/>
                        <a:t>2Q</a:t>
                      </a:r>
                      <a:r>
                        <a:rPr lang="en-US" sz="1000" u="none" strike="noStrike" dirty="0"/>
                        <a:t> </a:t>
                      </a:r>
                      <a:r>
                        <a:rPr lang="en-US" sz="1000" u="none" strike="noStrike" dirty="0" smtClean="0"/>
                        <a:t>2012</a:t>
                      </a:r>
                      <a:endParaRPr lang="en-US" sz="1000" b="0" i="0" u="none" strike="noStrike" dirty="0">
                        <a:solidFill>
                          <a:srgbClr val="000000"/>
                        </a:solidFill>
                        <a:latin typeface="Calibri"/>
                      </a:endParaRPr>
                    </a:p>
                  </a:txBody>
                  <a:tcPr marL="0" marR="0" marT="0" marB="0" anchor="b"/>
                </a:tc>
                <a:tc>
                  <a:txBody>
                    <a:bodyPr/>
                    <a:lstStyle/>
                    <a:p>
                      <a:pPr algn="r" fontAlgn="b"/>
                      <a:r>
                        <a:rPr lang="en-US" sz="1000" u="none" strike="noStrike" dirty="0"/>
                        <a:t>Local 1% Bradley Burns, w/ Expanded Base</a:t>
                      </a:r>
                      <a:endParaRPr lang="en-US" sz="1000" b="0" i="0" u="none" strike="noStrike" dirty="0">
                        <a:solidFill>
                          <a:srgbClr val="000000"/>
                        </a:solidFill>
                        <a:latin typeface="Calibri"/>
                      </a:endParaRPr>
                    </a:p>
                  </a:txBody>
                  <a:tcPr marL="0" marR="0" marT="0" marB="0" anchor="b"/>
                </a:tc>
              </a:tr>
              <a:tr h="373380">
                <a:tc>
                  <a:txBody>
                    <a:bodyPr/>
                    <a:lstStyle/>
                    <a:p>
                      <a:pPr algn="r" fontAlgn="b"/>
                      <a:r>
                        <a:rPr lang="en-US" sz="1000" u="none" strike="noStrike" dirty="0"/>
                        <a:t>                                         </a:t>
                      </a:r>
                      <a:r>
                        <a:rPr lang="en-US" sz="1000" u="none" strike="noStrike" dirty="0" smtClean="0"/>
                        <a:t>            5,398,323,789 </a:t>
                      </a:r>
                      <a:endParaRPr lang="en-US" sz="1000" b="0" i="0" u="none" strike="noStrike" dirty="0">
                        <a:solidFill>
                          <a:srgbClr val="000000"/>
                        </a:solidFill>
                        <a:latin typeface="Calibri"/>
                      </a:endParaRPr>
                    </a:p>
                  </a:txBody>
                  <a:tcPr marL="0" marR="0" marT="0" marB="0" anchor="b"/>
                </a:tc>
                <a:tc>
                  <a:txBody>
                    <a:bodyPr/>
                    <a:lstStyle/>
                    <a:p>
                      <a:pPr algn="r" fontAlgn="b"/>
                      <a:r>
                        <a:rPr lang="en-US" sz="1000" u="none" strike="noStrike" dirty="0"/>
                        <a:t>                                                     11,246,507,894 </a:t>
                      </a:r>
                      <a:endParaRPr lang="en-US" sz="1000" b="0" i="0" u="none" strike="noStrike" dirty="0">
                        <a:solidFill>
                          <a:srgbClr val="000000"/>
                        </a:solidFill>
                        <a:latin typeface="Calibri"/>
                      </a:endParaRPr>
                    </a:p>
                  </a:txBody>
                  <a:tcPr marL="0" marR="0" marT="0" marB="0" anchor="b"/>
                </a:tc>
              </a:tr>
              <a:tr h="373380">
                <a:tc>
                  <a:txBody>
                    <a:bodyPr/>
                    <a:lstStyle/>
                    <a:p>
                      <a:pPr algn="r" fontAlgn="b"/>
                      <a:r>
                        <a:rPr lang="en-US" sz="1000" u="none" strike="noStrike" dirty="0"/>
                        <a:t>triple flip withhold      -1,362,696,728</a:t>
                      </a:r>
                      <a:endParaRPr lang="en-US" sz="1000" b="0" i="0" u="none" strike="noStrike" dirty="0">
                        <a:solidFill>
                          <a:srgbClr val="000000"/>
                        </a:solidFill>
                        <a:latin typeface="Calibri"/>
                      </a:endParaRPr>
                    </a:p>
                  </a:txBody>
                  <a:tcPr marL="0" marR="0" marT="0" marB="0" anchor="b"/>
                </a:tc>
                <a:tc>
                  <a:txBody>
                    <a:bodyPr/>
                    <a:lstStyle/>
                    <a:p>
                      <a:pPr algn="r" fontAlgn="b"/>
                      <a:endParaRPr lang="en-US" sz="1000" b="0" i="0" u="none" strike="noStrike" dirty="0">
                        <a:solidFill>
                          <a:srgbClr val="000000"/>
                        </a:solidFill>
                        <a:latin typeface="Calibri"/>
                      </a:endParaRPr>
                    </a:p>
                  </a:txBody>
                  <a:tcPr marL="0" marR="0" marT="0" marB="0" anchor="b"/>
                </a:tc>
              </a:tr>
              <a:tr h="373380">
                <a:tc>
                  <a:txBody>
                    <a:bodyPr/>
                    <a:lstStyle/>
                    <a:p>
                      <a:pPr algn="r" fontAlgn="b"/>
                      <a:r>
                        <a:rPr lang="en-US" sz="1000" u="none" strike="noStrike" dirty="0"/>
                        <a:t>Net Cash Statewide     4,035,627,061</a:t>
                      </a:r>
                      <a:endParaRPr lang="en-US" sz="1000" b="0" i="0" u="none" strike="noStrike" dirty="0">
                        <a:solidFill>
                          <a:srgbClr val="000000"/>
                        </a:solidFill>
                        <a:latin typeface="Calibri"/>
                      </a:endParaRPr>
                    </a:p>
                  </a:txBody>
                  <a:tcPr marL="0" marR="0" marT="0" marB="0" anchor="b"/>
                </a:tc>
                <a:tc>
                  <a:txBody>
                    <a:bodyPr/>
                    <a:lstStyle/>
                    <a:p>
                      <a:pPr algn="r" fontAlgn="b"/>
                      <a:r>
                        <a:rPr lang="en-US" sz="1000" u="none" strike="noStrike" dirty="0"/>
                        <a:t>                                                        8,407,556,377 </a:t>
                      </a:r>
                      <a:endParaRPr lang="en-US" sz="1000" b="0" i="0" u="none" strike="noStrike" dirty="0">
                        <a:solidFill>
                          <a:srgbClr val="000000"/>
                        </a:solidFill>
                        <a:latin typeface="Calibri"/>
                      </a:endParaRPr>
                    </a:p>
                  </a:txBody>
                  <a:tcPr marL="0" marR="0" marT="0" marB="0" anchor="b"/>
                </a:tc>
              </a:tr>
            </a:tbl>
          </a:graphicData>
        </a:graphic>
      </p:graphicFrame>
      <p:graphicFrame>
        <p:nvGraphicFramePr>
          <p:cNvPr id="41" name="Chart 40"/>
          <p:cNvGraphicFramePr/>
          <p:nvPr/>
        </p:nvGraphicFramePr>
        <p:xfrm>
          <a:off x="4343400" y="2590800"/>
          <a:ext cx="2895600" cy="1781908"/>
        </p:xfrm>
        <a:graphic>
          <a:graphicData uri="http://schemas.openxmlformats.org/drawingml/2006/chart">
            <c:chart xmlns:c="http://schemas.openxmlformats.org/drawingml/2006/chart" xmlns:r="http://schemas.openxmlformats.org/officeDocument/2006/relationships" r:id="rId2"/>
          </a:graphicData>
        </a:graphic>
      </p:graphicFrame>
      <p:pic>
        <p:nvPicPr>
          <p:cNvPr id="3077"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581400" y="1219200"/>
            <a:ext cx="4267201" cy="1539918"/>
          </a:xfrm>
          <a:prstGeom prst="rect">
            <a:avLst/>
          </a:prstGeom>
          <a:noFill/>
          <a:ln w="9525">
            <a:noFill/>
            <a:miter lim="800000"/>
            <a:headEnd/>
            <a:tailEnd/>
          </a:ln>
          <a:effectLst/>
        </p:spPr>
      </p:pic>
      <p:sp>
        <p:nvSpPr>
          <p:cNvPr id="7" name="TextBox 6"/>
          <p:cNvSpPr txBox="1"/>
          <p:nvPr/>
        </p:nvSpPr>
        <p:spPr>
          <a:xfrm>
            <a:off x="3200400" y="5867400"/>
            <a:ext cx="5943600" cy="307777"/>
          </a:xfrm>
          <a:prstGeom prst="rect">
            <a:avLst/>
          </a:prstGeom>
          <a:noFill/>
        </p:spPr>
        <p:txBody>
          <a:bodyPr wrap="square" rtlCol="0">
            <a:spAutoFit/>
          </a:bodyPr>
          <a:lstStyle/>
          <a:p>
            <a:r>
              <a:rPr lang="en-US" sz="1400" b="1" dirty="0" smtClean="0">
                <a:solidFill>
                  <a:srgbClr val="4D771F"/>
                </a:solidFill>
              </a:rPr>
              <a:t>New Revenue Opportunities</a:t>
            </a:r>
            <a:endParaRPr lang="en-US" sz="1400" b="1" dirty="0">
              <a:solidFill>
                <a:srgbClr val="4D771F"/>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ON SALES &amp; USE TAX</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685800" y="1143000"/>
            <a:ext cx="7467600" cy="4609981"/>
          </a:xfrm>
          <a:prstGeom prst="rect">
            <a:avLst/>
          </a:prstGeom>
          <a:noFill/>
          <a:ln w="57150">
            <a:solidFill>
              <a:schemeClr val="bg1">
                <a:lumMod val="65000"/>
              </a:schemeClr>
            </a:solidFill>
            <a:miter lim="800000"/>
            <a:headEnd/>
            <a:tailEnd/>
          </a:ln>
          <a:effectLst/>
        </p:spPr>
      </p:pic>
      <p:sp>
        <p:nvSpPr>
          <p:cNvPr id="4" name="TextBox 3"/>
          <p:cNvSpPr txBox="1"/>
          <p:nvPr/>
        </p:nvSpPr>
        <p:spPr>
          <a:xfrm>
            <a:off x="3200400" y="5867400"/>
            <a:ext cx="5943600" cy="307777"/>
          </a:xfrm>
          <a:prstGeom prst="rect">
            <a:avLst/>
          </a:prstGeom>
          <a:noFill/>
        </p:spPr>
        <p:txBody>
          <a:bodyPr wrap="square" rtlCol="0">
            <a:spAutoFit/>
          </a:bodyPr>
          <a:lstStyle/>
          <a:p>
            <a:r>
              <a:rPr lang="en-US" sz="1400" b="1" dirty="0" smtClean="0">
                <a:solidFill>
                  <a:srgbClr val="4D771F"/>
                </a:solidFill>
              </a:rPr>
              <a:t>New Revenue Opportunities</a:t>
            </a:r>
            <a:endParaRPr lang="en-US" sz="1400" b="1" dirty="0">
              <a:solidFill>
                <a:srgbClr val="4D771F"/>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POTENTIAL WATER/SEWER UTILITY REVENUE REMEDIES</a:t>
            </a:r>
            <a:endParaRPr lang="en-US" dirty="0"/>
          </a:p>
        </p:txBody>
      </p:sp>
      <p:sp>
        <p:nvSpPr>
          <p:cNvPr id="3" name="Subtitle 2"/>
          <p:cNvSpPr>
            <a:spLocks noGrp="1"/>
          </p:cNvSpPr>
          <p:nvPr>
            <p:ph type="subTitle" idx="1"/>
          </p:nvPr>
        </p:nvSpPr>
        <p:spPr/>
        <p:txBody>
          <a:bodyPr/>
          <a:lstStyle/>
          <a:p>
            <a:r>
              <a:rPr lang="en-US" dirty="0" smtClean="0"/>
              <a:t>Greg Clumpner, NBS</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2440"/>
            <a:ext cx="8183880" cy="1051560"/>
          </a:xfrm>
        </p:spPr>
        <p:txBody>
          <a:bodyPr/>
          <a:lstStyle/>
          <a:p>
            <a:pPr marL="571500" indent="-571500"/>
            <a:r>
              <a:rPr lang="en-US" dirty="0" smtClean="0"/>
              <a:t>1.  ACCOUNT VERIFICATION/ RECLASSIFICATION</a:t>
            </a:r>
            <a:endParaRPr lang="en-US" dirty="0"/>
          </a:p>
        </p:txBody>
      </p:sp>
      <p:sp>
        <p:nvSpPr>
          <p:cNvPr id="3" name="TextBox 2"/>
          <p:cNvSpPr txBox="1"/>
          <p:nvPr/>
        </p:nvSpPr>
        <p:spPr>
          <a:xfrm>
            <a:off x="381000" y="1521797"/>
            <a:ext cx="8229600" cy="4955203"/>
          </a:xfrm>
          <a:prstGeom prst="rect">
            <a:avLst/>
          </a:prstGeom>
          <a:noFill/>
        </p:spPr>
        <p:txBody>
          <a:bodyPr wrap="square" rtlCol="0">
            <a:spAutoFit/>
          </a:bodyPr>
          <a:lstStyle/>
          <a:p>
            <a:pPr marL="914400" lvl="0" indent="-292100">
              <a:spcAft>
                <a:spcPts val="1200"/>
              </a:spcAft>
              <a:buClr>
                <a:srgbClr val="4D771F"/>
              </a:buClr>
              <a:buFont typeface="Arial" pitchFamily="34" charset="0"/>
              <a:buChar char="•"/>
            </a:pPr>
            <a:r>
              <a:rPr lang="en-US" sz="2600" dirty="0" smtClean="0"/>
              <a:t>Most Agencies rarely (if ever) field verify water/sewer accounts or classifications</a:t>
            </a:r>
          </a:p>
          <a:p>
            <a:pPr marL="914400" lvl="0" indent="-292100">
              <a:spcAft>
                <a:spcPts val="1200"/>
              </a:spcAft>
              <a:buClr>
                <a:srgbClr val="4D771F"/>
              </a:buClr>
              <a:buFont typeface="Arial" pitchFamily="34" charset="0"/>
              <a:buChar char="•"/>
            </a:pPr>
            <a:r>
              <a:rPr lang="en-US" sz="2600" dirty="0" smtClean="0"/>
              <a:t>Master-metered commercial accounts in particular are prone to errors in classifications and missing accounts (i.e.,             		changes aren’t reflected in 			billing system) </a:t>
            </a:r>
          </a:p>
          <a:p>
            <a:pPr marL="3028950" lvl="0" indent="-292100">
              <a:spcAft>
                <a:spcPts val="1200"/>
              </a:spcAft>
              <a:buClr>
                <a:srgbClr val="4D771F"/>
              </a:buClr>
              <a:buFont typeface="Arial" pitchFamily="34" charset="0"/>
              <a:buChar char="•"/>
            </a:pPr>
            <a:r>
              <a:rPr lang="en-US" sz="2600" dirty="0" smtClean="0"/>
              <a:t>There are typical at least some accounts that receive service but are never billed</a:t>
            </a:r>
          </a:p>
          <a:p>
            <a:pPr marL="635000" indent="-292100">
              <a:spcAft>
                <a:spcPts val="1200"/>
              </a:spcAft>
              <a:buFont typeface="Arial" pitchFamily="34" charset="0"/>
              <a:buChar char="•"/>
            </a:pPr>
            <a:endParaRPr lang="en-US" sz="2600" dirty="0"/>
          </a:p>
        </p:txBody>
      </p:sp>
      <p:sp>
        <p:nvSpPr>
          <p:cNvPr id="4" name="TextBox 3"/>
          <p:cNvSpPr txBox="1"/>
          <p:nvPr/>
        </p:nvSpPr>
        <p:spPr>
          <a:xfrm>
            <a:off x="3048000" y="5867400"/>
            <a:ext cx="5943600" cy="307777"/>
          </a:xfrm>
          <a:prstGeom prst="rect">
            <a:avLst/>
          </a:prstGeom>
          <a:noFill/>
        </p:spPr>
        <p:txBody>
          <a:bodyPr wrap="square" rtlCol="0">
            <a:spAutoFit/>
          </a:bodyPr>
          <a:lstStyle/>
          <a:p>
            <a:r>
              <a:rPr lang="en-US" sz="1400" b="1" dirty="0" smtClean="0">
                <a:solidFill>
                  <a:srgbClr val="4D771F"/>
                </a:solidFill>
              </a:rPr>
              <a:t>Potential Water/Sewer Utility Revenue Remedies</a:t>
            </a:r>
            <a:endParaRPr lang="en-US" sz="1400" b="1" dirty="0">
              <a:solidFill>
                <a:srgbClr val="4D771F"/>
              </a:solidFill>
            </a:endParaRPr>
          </a:p>
        </p:txBody>
      </p:sp>
      <p:pic>
        <p:nvPicPr>
          <p:cNvPr id="68610" name="Picture 2" descr="http://robincrossman.files.wordpress.com/2011/10/ned-larry-water-bill-goldfish-fish-cartoons-comics.jpg"/>
          <p:cNvPicPr>
            <a:picLocks noChangeAspect="1" noChangeArrowheads="1"/>
          </p:cNvPicPr>
          <p:nvPr/>
        </p:nvPicPr>
        <p:blipFill>
          <a:blip r:embed="rId2" cstate="print"/>
          <a:srcRect t="5882" r="5882" b="14706"/>
          <a:stretch>
            <a:fillRect/>
          </a:stretch>
        </p:blipFill>
        <p:spPr bwMode="auto">
          <a:xfrm>
            <a:off x="838200" y="3886200"/>
            <a:ext cx="2257777" cy="19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183880" cy="1051560"/>
          </a:xfrm>
        </p:spPr>
        <p:txBody>
          <a:bodyPr/>
          <a:lstStyle/>
          <a:p>
            <a:r>
              <a:rPr lang="en-US" dirty="0" smtClean="0"/>
              <a:t>2.  METER REPLACEMENT PROGRAMS</a:t>
            </a:r>
            <a:endParaRPr lang="en-US" dirty="0"/>
          </a:p>
        </p:txBody>
      </p:sp>
      <p:sp>
        <p:nvSpPr>
          <p:cNvPr id="3" name="TextBox 2"/>
          <p:cNvSpPr txBox="1"/>
          <p:nvPr/>
        </p:nvSpPr>
        <p:spPr>
          <a:xfrm>
            <a:off x="457200" y="1265396"/>
            <a:ext cx="8229600" cy="4739759"/>
          </a:xfrm>
          <a:prstGeom prst="rect">
            <a:avLst/>
          </a:prstGeom>
          <a:noFill/>
        </p:spPr>
        <p:txBody>
          <a:bodyPr wrap="square" rtlCol="0">
            <a:spAutoFit/>
          </a:bodyPr>
          <a:lstStyle/>
          <a:p>
            <a:pPr marL="977900" lvl="0" indent="-342900">
              <a:spcAft>
                <a:spcPts val="1200"/>
              </a:spcAft>
              <a:buClr>
                <a:srgbClr val="4D771F"/>
              </a:buClr>
              <a:buFont typeface="Arial" pitchFamily="34" charset="0"/>
              <a:buChar char="•"/>
            </a:pPr>
            <a:r>
              <a:rPr lang="en-US" sz="2600" dirty="0" smtClean="0"/>
              <a:t>As water meters age, they                    typically “under-read”,                        resulting in lost revenue</a:t>
            </a:r>
          </a:p>
          <a:p>
            <a:pPr marL="977900" lvl="0" indent="-342900">
              <a:buClr>
                <a:srgbClr val="4D771F"/>
              </a:buClr>
              <a:buFont typeface="Arial" pitchFamily="34" charset="0"/>
              <a:buChar char="•"/>
            </a:pPr>
            <a:r>
              <a:rPr lang="en-US" sz="2600" dirty="0" smtClean="0"/>
              <a:t>Several meter/equipment venders       (e.g., Johnson Controls) offer meter replacement programs:</a:t>
            </a:r>
          </a:p>
          <a:p>
            <a:pPr marL="1771650" lvl="1" indent="-450850">
              <a:buClr>
                <a:srgbClr val="000000"/>
              </a:buClr>
              <a:buFont typeface="Wingdings" pitchFamily="2" charset="2"/>
              <a:buChar char="ü"/>
            </a:pPr>
            <a:r>
              <a:rPr lang="en-US" sz="2200" dirty="0" smtClean="0"/>
              <a:t>No upfront costs to the agency</a:t>
            </a:r>
          </a:p>
          <a:p>
            <a:pPr marL="1771650" lvl="1" indent="-450850">
              <a:buClr>
                <a:srgbClr val="000000"/>
              </a:buClr>
              <a:buFont typeface="Wingdings" pitchFamily="2" charset="2"/>
              <a:buChar char="ü"/>
            </a:pPr>
            <a:r>
              <a:rPr lang="en-US" sz="2200" dirty="0" smtClean="0"/>
              <a:t>Replacement of older meters, particularly older &amp; larger meters</a:t>
            </a:r>
          </a:p>
          <a:p>
            <a:pPr marL="1771650" lvl="1" indent="-450850">
              <a:buClr>
                <a:srgbClr val="000000"/>
              </a:buClr>
              <a:buFont typeface="Wingdings" pitchFamily="2" charset="2"/>
              <a:buChar char="ü"/>
            </a:pPr>
            <a:r>
              <a:rPr lang="en-US" sz="2200" dirty="0" smtClean="0"/>
              <a:t>Additional revenue is used to pay for meters</a:t>
            </a:r>
          </a:p>
          <a:p>
            <a:pPr marL="1771650" lvl="1" indent="-450850">
              <a:buClr>
                <a:srgbClr val="000000"/>
              </a:buClr>
              <a:buFont typeface="Wingdings" pitchFamily="2" charset="2"/>
              <a:buChar char="ü"/>
            </a:pPr>
            <a:r>
              <a:rPr lang="en-US" sz="2200" dirty="0" smtClean="0"/>
              <a:t>There is a guaranteed net revenue gain</a:t>
            </a:r>
          </a:p>
          <a:p>
            <a:pPr marL="1257300" indent="-279400">
              <a:buClr>
                <a:srgbClr val="000000"/>
              </a:buClr>
              <a:buFont typeface="Wingdings" pitchFamily="2" charset="2"/>
              <a:buChar char="ü"/>
            </a:pPr>
            <a:endParaRPr lang="en-US" sz="2600" dirty="0"/>
          </a:p>
        </p:txBody>
      </p:sp>
      <p:sp>
        <p:nvSpPr>
          <p:cNvPr id="4" name="TextBox 3"/>
          <p:cNvSpPr txBox="1"/>
          <p:nvPr/>
        </p:nvSpPr>
        <p:spPr>
          <a:xfrm>
            <a:off x="3048000" y="5867400"/>
            <a:ext cx="5943600" cy="307777"/>
          </a:xfrm>
          <a:prstGeom prst="rect">
            <a:avLst/>
          </a:prstGeom>
          <a:noFill/>
        </p:spPr>
        <p:txBody>
          <a:bodyPr wrap="square" rtlCol="0">
            <a:spAutoFit/>
          </a:bodyPr>
          <a:lstStyle/>
          <a:p>
            <a:r>
              <a:rPr lang="en-US" sz="1400" b="1" dirty="0" smtClean="0">
                <a:solidFill>
                  <a:srgbClr val="4D771F"/>
                </a:solidFill>
              </a:rPr>
              <a:t>Potential Water/Sewer Utility Revenue Remedies</a:t>
            </a:r>
            <a:endParaRPr lang="en-US" sz="1400" b="1" dirty="0">
              <a:solidFill>
                <a:srgbClr val="4D771F"/>
              </a:solidFill>
            </a:endParaRPr>
          </a:p>
        </p:txBody>
      </p:sp>
      <p:pic>
        <p:nvPicPr>
          <p:cNvPr id="67586" name="Picture 2" descr="waterconservation"/>
          <p:cNvPicPr>
            <a:picLocks noChangeAspect="1" noChangeArrowheads="1"/>
          </p:cNvPicPr>
          <p:nvPr/>
        </p:nvPicPr>
        <p:blipFill>
          <a:blip r:embed="rId2" cstate="print"/>
          <a:srcRect/>
          <a:stretch>
            <a:fillRect/>
          </a:stretch>
        </p:blipFill>
        <p:spPr bwMode="auto">
          <a:xfrm>
            <a:off x="6094686" y="1219200"/>
            <a:ext cx="2448909" cy="1371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Financing Districts/</a:t>
            </a:r>
            <a:r>
              <a:rPr lang="en-US" dirty="0" err="1" smtClean="0"/>
              <a:t>SFD’s</a:t>
            </a:r>
            <a:endParaRPr lang="en-US" dirty="0"/>
          </a:p>
        </p:txBody>
      </p:sp>
      <p:sp>
        <p:nvSpPr>
          <p:cNvPr id="3" name="TextBox 2"/>
          <p:cNvSpPr txBox="1"/>
          <p:nvPr/>
        </p:nvSpPr>
        <p:spPr>
          <a:xfrm>
            <a:off x="533400" y="1219200"/>
            <a:ext cx="7924800" cy="5139869"/>
          </a:xfrm>
          <a:prstGeom prst="rect">
            <a:avLst/>
          </a:prstGeom>
          <a:noFill/>
        </p:spPr>
        <p:txBody>
          <a:bodyPr wrap="square" rtlCol="0">
            <a:spAutoFit/>
          </a:bodyPr>
          <a:lstStyle/>
          <a:p>
            <a:pPr marL="287338" indent="-287338">
              <a:spcBef>
                <a:spcPts val="0"/>
              </a:spcBef>
              <a:spcAft>
                <a:spcPts val="1200"/>
              </a:spcAft>
              <a:buClr>
                <a:srgbClr val="4D771F"/>
              </a:buClr>
              <a:buFont typeface="Arial" pitchFamily="34" charset="0"/>
              <a:buChar char="•"/>
            </a:pPr>
            <a:r>
              <a:rPr lang="en-US" sz="2800" dirty="0" smtClean="0">
                <a:latin typeface="Arial" pitchFamily="34" charset="0"/>
                <a:cs typeface="Arial" pitchFamily="34" charset="0"/>
              </a:rPr>
              <a:t>Property-related Fees – property owner or voter approved measure to fund capital or maintenance or both</a:t>
            </a:r>
          </a:p>
          <a:p>
            <a:pPr marL="287338" indent="-287338">
              <a:spcBef>
                <a:spcPts val="0"/>
              </a:spcBef>
              <a:spcAft>
                <a:spcPts val="1200"/>
              </a:spcAft>
              <a:buClr>
                <a:srgbClr val="4D771F"/>
              </a:buClr>
              <a:buFont typeface="Arial" pitchFamily="34" charset="0"/>
              <a:buChar char="•"/>
            </a:pPr>
            <a:r>
              <a:rPr lang="en-US" sz="2800" dirty="0" smtClean="0">
                <a:latin typeface="Arial" pitchFamily="34" charset="0"/>
                <a:cs typeface="Arial" pitchFamily="34" charset="0"/>
              </a:rPr>
              <a:t>Special or Parcel Taxes/</a:t>
            </a:r>
            <a:r>
              <a:rPr lang="en-US" sz="2800" dirty="0" err="1" smtClean="0">
                <a:latin typeface="Arial" pitchFamily="34" charset="0"/>
                <a:cs typeface="Arial" pitchFamily="34" charset="0"/>
              </a:rPr>
              <a:t>CFD’s</a:t>
            </a:r>
            <a:r>
              <a:rPr lang="en-US" sz="2800" dirty="0" smtClean="0">
                <a:latin typeface="Arial" pitchFamily="34" charset="0"/>
                <a:cs typeface="Arial" pitchFamily="34" charset="0"/>
              </a:rPr>
              <a:t> – voter-approved (or landowner approval in the case of undeveloped land) mechanism to fund capital or maintenance or both</a:t>
            </a:r>
          </a:p>
          <a:p>
            <a:pPr marL="287338" indent="-287338">
              <a:spcBef>
                <a:spcPts val="0"/>
              </a:spcBef>
              <a:spcAft>
                <a:spcPts val="1200"/>
              </a:spcAft>
              <a:buClr>
                <a:srgbClr val="4D771F"/>
              </a:buClr>
              <a:buFont typeface="Arial" pitchFamily="34" charset="0"/>
              <a:buChar char="•"/>
            </a:pPr>
            <a:r>
              <a:rPr lang="en-US" sz="2800" dirty="0" smtClean="0">
                <a:latin typeface="Arial" pitchFamily="34" charset="0"/>
                <a:cs typeface="Arial" pitchFamily="34" charset="0"/>
              </a:rPr>
              <a:t>Assessment Districts – property owner approved District/area to fund capital or maintenance or both</a:t>
            </a:r>
          </a:p>
          <a:p>
            <a:endParaRPr lang="en-US" dirty="0"/>
          </a:p>
        </p:txBody>
      </p:sp>
      <p:sp>
        <p:nvSpPr>
          <p:cNvPr id="4" name="TextBox 3"/>
          <p:cNvSpPr txBox="1"/>
          <p:nvPr/>
        </p:nvSpPr>
        <p:spPr>
          <a:xfrm>
            <a:off x="3200400" y="5867400"/>
            <a:ext cx="5943600" cy="307777"/>
          </a:xfrm>
          <a:prstGeom prst="rect">
            <a:avLst/>
          </a:prstGeom>
          <a:noFill/>
        </p:spPr>
        <p:txBody>
          <a:bodyPr wrap="square" rtlCol="0">
            <a:spAutoFit/>
          </a:bodyPr>
          <a:lstStyle/>
          <a:p>
            <a:r>
              <a:rPr lang="en-US" sz="1400" b="1" dirty="0" smtClean="0">
                <a:solidFill>
                  <a:srgbClr val="4D771F"/>
                </a:solidFill>
              </a:rPr>
              <a:t>Special Financing Districts</a:t>
            </a:r>
            <a:endParaRPr lang="en-US" sz="1400" b="1" dirty="0">
              <a:solidFill>
                <a:srgbClr val="4D771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2440"/>
            <a:ext cx="8183880" cy="1051560"/>
          </a:xfrm>
        </p:spPr>
        <p:txBody>
          <a:bodyPr/>
          <a:lstStyle/>
          <a:p>
            <a:pPr marL="571500" indent="-571500"/>
            <a:r>
              <a:rPr lang="en-US" dirty="0" smtClean="0"/>
              <a:t>3. RATE DESIGN AND REDUCTIONS TO PEAK WATER DEMANDS</a:t>
            </a:r>
            <a:endParaRPr lang="en-US" dirty="0"/>
          </a:p>
        </p:txBody>
      </p:sp>
      <p:sp>
        <p:nvSpPr>
          <p:cNvPr id="3" name="TextBox 2"/>
          <p:cNvSpPr txBox="1"/>
          <p:nvPr/>
        </p:nvSpPr>
        <p:spPr>
          <a:xfrm>
            <a:off x="533400" y="1600200"/>
            <a:ext cx="7924800" cy="4462760"/>
          </a:xfrm>
          <a:prstGeom prst="rect">
            <a:avLst/>
          </a:prstGeom>
          <a:noFill/>
        </p:spPr>
        <p:txBody>
          <a:bodyPr wrap="square" rtlCol="0">
            <a:spAutoFit/>
          </a:bodyPr>
          <a:lstStyle/>
          <a:p>
            <a:pPr marL="863600" lvl="0" indent="-457200">
              <a:buClr>
                <a:srgbClr val="4D771F"/>
              </a:buClr>
              <a:buFont typeface="Arial" pitchFamily="34" charset="0"/>
              <a:buChar char="•"/>
            </a:pPr>
            <a:r>
              <a:rPr lang="en-US" sz="2400" dirty="0" smtClean="0"/>
              <a:t>Water systems are designed             to meet “Peak Demand”                       (summer use)</a:t>
            </a:r>
          </a:p>
          <a:p>
            <a:pPr marL="863600" lvl="0" indent="-457200">
              <a:buClr>
                <a:srgbClr val="4D771F"/>
              </a:buClr>
              <a:buFont typeface="Arial" pitchFamily="34" charset="0"/>
              <a:buChar char="•"/>
            </a:pPr>
            <a:r>
              <a:rPr lang="en-US" sz="2400" dirty="0" smtClean="0"/>
              <a:t>As Conservation-based                          water rates are implemented (e.g., multi-tiered and water-budget rates), reducing peak demands……and lowering costs</a:t>
            </a:r>
          </a:p>
          <a:p>
            <a:pPr marL="863600" lvl="0" indent="-457200">
              <a:buClr>
                <a:srgbClr val="4D771F"/>
              </a:buClr>
              <a:buFont typeface="Arial" pitchFamily="34" charset="0"/>
              <a:buChar char="•"/>
            </a:pPr>
            <a:r>
              <a:rPr lang="en-US" sz="2400" dirty="0" smtClean="0"/>
              <a:t>ALSO…Capital improvement programs (Master Plans) should be re-visited, and some capacity-related project might be delayed because of reduced peak demands</a:t>
            </a:r>
          </a:p>
          <a:p>
            <a:pPr marL="863600" indent="-457200">
              <a:buClr>
                <a:srgbClr val="4D771F"/>
              </a:buClr>
              <a:buFont typeface="Arial" pitchFamily="34" charset="0"/>
              <a:buChar char="•"/>
            </a:pPr>
            <a:endParaRPr lang="en-US" sz="2000" dirty="0"/>
          </a:p>
        </p:txBody>
      </p:sp>
      <p:sp>
        <p:nvSpPr>
          <p:cNvPr id="4" name="TextBox 3"/>
          <p:cNvSpPr txBox="1"/>
          <p:nvPr/>
        </p:nvSpPr>
        <p:spPr>
          <a:xfrm>
            <a:off x="3048000" y="5867400"/>
            <a:ext cx="5943600" cy="307777"/>
          </a:xfrm>
          <a:prstGeom prst="rect">
            <a:avLst/>
          </a:prstGeom>
          <a:noFill/>
        </p:spPr>
        <p:txBody>
          <a:bodyPr wrap="square" rtlCol="0">
            <a:spAutoFit/>
          </a:bodyPr>
          <a:lstStyle/>
          <a:p>
            <a:r>
              <a:rPr lang="en-US" sz="1400" b="1" dirty="0" smtClean="0">
                <a:solidFill>
                  <a:srgbClr val="4D771F"/>
                </a:solidFill>
              </a:rPr>
              <a:t>Potential Water/Sewer Utility Revenue Remedies</a:t>
            </a:r>
            <a:endParaRPr lang="en-US" sz="1400" b="1" dirty="0">
              <a:solidFill>
                <a:srgbClr val="4D771F"/>
              </a:solidFill>
            </a:endParaRPr>
          </a:p>
        </p:txBody>
      </p:sp>
      <p:pic>
        <p:nvPicPr>
          <p:cNvPr id="66562" name="Picture 2" descr="http://image1.masterfile.com/em_w/00/76/24/619-00762484w.jpg"/>
          <p:cNvPicPr>
            <a:picLocks noChangeAspect="1" noChangeArrowheads="1"/>
          </p:cNvPicPr>
          <p:nvPr/>
        </p:nvPicPr>
        <p:blipFill>
          <a:blip r:embed="rId2" cstate="print"/>
          <a:srcRect/>
          <a:stretch>
            <a:fillRect/>
          </a:stretch>
        </p:blipFill>
        <p:spPr bwMode="auto">
          <a:xfrm>
            <a:off x="6019800" y="1295400"/>
            <a:ext cx="2514600" cy="16779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183880" cy="1051560"/>
          </a:xfrm>
        </p:spPr>
        <p:txBody>
          <a:bodyPr/>
          <a:lstStyle/>
          <a:p>
            <a:pPr marL="571500" indent="-571500"/>
            <a:r>
              <a:rPr lang="en-US" dirty="0" smtClean="0"/>
              <a:t>4.  UPDATE OF </a:t>
            </a:r>
            <a:r>
              <a:rPr lang="en-US" dirty="0" err="1" smtClean="0"/>
              <a:t>CUWCC</a:t>
            </a:r>
            <a:r>
              <a:rPr lang="en-US" dirty="0" smtClean="0"/>
              <a:t> BMP #1.4</a:t>
            </a:r>
            <a:endParaRPr lang="en-US" dirty="0"/>
          </a:p>
        </p:txBody>
      </p:sp>
      <p:sp>
        <p:nvSpPr>
          <p:cNvPr id="3" name="TextBox 2"/>
          <p:cNvSpPr txBox="1"/>
          <p:nvPr/>
        </p:nvSpPr>
        <p:spPr>
          <a:xfrm>
            <a:off x="1066800" y="1395948"/>
            <a:ext cx="7467600" cy="4154984"/>
          </a:xfrm>
          <a:prstGeom prst="rect">
            <a:avLst/>
          </a:prstGeom>
          <a:noFill/>
        </p:spPr>
        <p:txBody>
          <a:bodyPr wrap="square" rtlCol="0">
            <a:spAutoFit/>
          </a:bodyPr>
          <a:lstStyle/>
          <a:p>
            <a:pPr marL="342900" lvl="0" indent="-342900">
              <a:buClr>
                <a:srgbClr val="4D771F"/>
              </a:buClr>
              <a:buFont typeface="Arial" pitchFamily="34" charset="0"/>
              <a:buChar char="•"/>
            </a:pPr>
            <a:r>
              <a:rPr lang="en-US" sz="2400" dirty="0" smtClean="0"/>
              <a:t>BMP #1.4 “Requires” 70% of water rate revenue come from volumetric charges</a:t>
            </a:r>
          </a:p>
          <a:p>
            <a:pPr marL="342900" lvl="0" indent="-342900">
              <a:buClr>
                <a:srgbClr val="4D771F"/>
              </a:buClr>
              <a:buFont typeface="Arial" pitchFamily="34" charset="0"/>
              <a:buChar char="•"/>
            </a:pPr>
            <a:r>
              <a:rPr lang="en-US" sz="2400" dirty="0" smtClean="0"/>
              <a:t>This has produced revenue instability in many water agencies (e.g., </a:t>
            </a:r>
            <a:r>
              <a:rPr lang="en-US" sz="2400" dirty="0" err="1" smtClean="0"/>
              <a:t>EID</a:t>
            </a:r>
            <a:r>
              <a:rPr lang="en-US" sz="2400" dirty="0" smtClean="0"/>
              <a:t> lost 18% of rate revenue due to a cool/wet spring/summer after adopting this 70/30 rate design approach (changed back to a 50/50 rate design)</a:t>
            </a:r>
          </a:p>
          <a:p>
            <a:pPr marL="342900" lvl="1" indent="-342900">
              <a:buClr>
                <a:srgbClr val="4D771F"/>
              </a:buClr>
              <a:buFont typeface="Arial" pitchFamily="34" charset="0"/>
              <a:buChar char="•"/>
            </a:pPr>
            <a:r>
              <a:rPr lang="en-US" sz="2400" dirty="0" smtClean="0"/>
              <a:t>This change actually stabilized their rate revenue </a:t>
            </a:r>
            <a:r>
              <a:rPr lang="en-US" sz="2400" u="sng" dirty="0" smtClean="0"/>
              <a:t>and</a:t>
            </a:r>
            <a:r>
              <a:rPr lang="en-US" sz="2400" dirty="0" smtClean="0"/>
              <a:t> resulted in higher credit rating and lower borrowing costs</a:t>
            </a:r>
          </a:p>
        </p:txBody>
      </p:sp>
      <p:sp>
        <p:nvSpPr>
          <p:cNvPr id="4" name="TextBox 3"/>
          <p:cNvSpPr txBox="1"/>
          <p:nvPr/>
        </p:nvSpPr>
        <p:spPr>
          <a:xfrm>
            <a:off x="3048000" y="5867400"/>
            <a:ext cx="5943600" cy="307777"/>
          </a:xfrm>
          <a:prstGeom prst="rect">
            <a:avLst/>
          </a:prstGeom>
          <a:noFill/>
        </p:spPr>
        <p:txBody>
          <a:bodyPr wrap="square" rtlCol="0">
            <a:spAutoFit/>
          </a:bodyPr>
          <a:lstStyle/>
          <a:p>
            <a:r>
              <a:rPr lang="en-US" sz="1400" b="1" dirty="0" smtClean="0">
                <a:solidFill>
                  <a:srgbClr val="4D771F"/>
                </a:solidFill>
              </a:rPr>
              <a:t>Potential Water/Sewer Utility Revenue Remedies</a:t>
            </a:r>
            <a:endParaRPr lang="en-US" sz="1400" b="1" dirty="0">
              <a:solidFill>
                <a:srgbClr val="4D771F"/>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183880" cy="1051560"/>
          </a:xfrm>
        </p:spPr>
        <p:txBody>
          <a:bodyPr/>
          <a:lstStyle/>
          <a:p>
            <a:pPr marL="571500" indent="-571500"/>
            <a:r>
              <a:rPr lang="en-US" dirty="0" smtClean="0"/>
              <a:t>4.  UPDATE OF </a:t>
            </a:r>
            <a:r>
              <a:rPr lang="en-US" dirty="0" err="1" smtClean="0"/>
              <a:t>CUWCC</a:t>
            </a:r>
            <a:r>
              <a:rPr lang="en-US" dirty="0" smtClean="0"/>
              <a:t> BMP #1.4</a:t>
            </a:r>
            <a:endParaRPr lang="en-US" dirty="0"/>
          </a:p>
        </p:txBody>
      </p:sp>
      <p:sp>
        <p:nvSpPr>
          <p:cNvPr id="3" name="TextBox 2"/>
          <p:cNvSpPr txBox="1"/>
          <p:nvPr/>
        </p:nvSpPr>
        <p:spPr>
          <a:xfrm>
            <a:off x="1066800" y="1363682"/>
            <a:ext cx="7543800" cy="4154984"/>
          </a:xfrm>
          <a:prstGeom prst="rect">
            <a:avLst/>
          </a:prstGeom>
          <a:noFill/>
        </p:spPr>
        <p:txBody>
          <a:bodyPr wrap="square" rtlCol="0">
            <a:spAutoFit/>
          </a:bodyPr>
          <a:lstStyle/>
          <a:p>
            <a:pPr marL="342900" lvl="0" indent="-342900">
              <a:buClr>
                <a:srgbClr val="4D771F"/>
              </a:buClr>
              <a:buFont typeface="Arial" pitchFamily="34" charset="0"/>
              <a:buChar char="•"/>
            </a:pPr>
            <a:r>
              <a:rPr lang="en-US" sz="2400" dirty="0" smtClean="0"/>
              <a:t>For other agencies         			</a:t>
            </a:r>
          </a:p>
          <a:p>
            <a:pPr marL="342900" lvl="0" indent="-342900">
              <a:buClr>
                <a:srgbClr val="4D771F"/>
              </a:buClr>
            </a:pPr>
            <a:r>
              <a:rPr lang="en-US" sz="2400" dirty="0" smtClean="0"/>
              <a:t>   (e.g., North Coast, Tahoe                               area) this approach makes                                    no sense (“</a:t>
            </a:r>
            <a:r>
              <a:rPr lang="en-US" sz="2400" i="1" dirty="0" smtClean="0"/>
              <a:t>We’ve got 10                                    times more water than we                                  could ever sell – why should we emphasize conservation</a:t>
            </a:r>
            <a:r>
              <a:rPr lang="en-US" sz="2400" dirty="0" smtClean="0"/>
              <a:t>?” - )</a:t>
            </a:r>
          </a:p>
          <a:p>
            <a:pPr marL="342900" lvl="0" indent="-342900" defTabSz="114300">
              <a:buClr>
                <a:srgbClr val="4D771F"/>
              </a:buClr>
              <a:buFont typeface="Arial" pitchFamily="34" charset="0"/>
              <a:buChar char="•"/>
              <a:tabLst>
                <a:tab pos="4457700" algn="l"/>
              </a:tabLst>
            </a:pPr>
            <a:r>
              <a:rPr lang="en-US" sz="2400" dirty="0" smtClean="0"/>
              <a:t>BMP #1.4 is “under review” and likely will be softened to offer more flexibility and reduce the negative impacts, particularly on a “case-by-case” basis</a:t>
            </a:r>
            <a:endParaRPr lang="en-US" sz="2400" dirty="0"/>
          </a:p>
        </p:txBody>
      </p:sp>
      <p:sp>
        <p:nvSpPr>
          <p:cNvPr id="4" name="TextBox 3"/>
          <p:cNvSpPr txBox="1"/>
          <p:nvPr/>
        </p:nvSpPr>
        <p:spPr>
          <a:xfrm>
            <a:off x="3048000" y="5867400"/>
            <a:ext cx="5943600" cy="307777"/>
          </a:xfrm>
          <a:prstGeom prst="rect">
            <a:avLst/>
          </a:prstGeom>
          <a:noFill/>
        </p:spPr>
        <p:txBody>
          <a:bodyPr wrap="square" rtlCol="0">
            <a:spAutoFit/>
          </a:bodyPr>
          <a:lstStyle/>
          <a:p>
            <a:r>
              <a:rPr lang="en-US" sz="1400" b="1" dirty="0" smtClean="0">
                <a:solidFill>
                  <a:srgbClr val="4D771F"/>
                </a:solidFill>
              </a:rPr>
              <a:t>Potential Water/Sewer Utility Revenue Remedies</a:t>
            </a:r>
            <a:endParaRPr lang="en-US" sz="1400" b="1" dirty="0">
              <a:solidFill>
                <a:srgbClr val="4D771F"/>
              </a:solidFill>
            </a:endParaRPr>
          </a:p>
        </p:txBody>
      </p:sp>
      <p:pic>
        <p:nvPicPr>
          <p:cNvPr id="64514" name="Picture 2" descr="http://4.bp.blogspot.com/-li0muEqD5LQ/T05_J-bbxBI/AAAAAAAAAWE/aclvG6NCepU/s1600/tahoe.jpg"/>
          <p:cNvPicPr>
            <a:picLocks noChangeAspect="1" noChangeArrowheads="1"/>
          </p:cNvPicPr>
          <p:nvPr/>
        </p:nvPicPr>
        <p:blipFill>
          <a:blip r:embed="rId2" cstate="print"/>
          <a:srcRect/>
          <a:stretch>
            <a:fillRect/>
          </a:stretch>
        </p:blipFill>
        <p:spPr bwMode="auto">
          <a:xfrm>
            <a:off x="5791200" y="1219200"/>
            <a:ext cx="2805113" cy="1870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304800"/>
            <a:ext cx="8183880" cy="1051560"/>
          </a:xfrm>
        </p:spPr>
        <p:txBody>
          <a:bodyPr/>
          <a:lstStyle/>
          <a:p>
            <a:pPr marL="635000" indent="-571500"/>
            <a:r>
              <a:rPr lang="en-US" dirty="0" smtClean="0"/>
              <a:t>5. CONSIDER RESTRUCTURING  FACILITY OWNERSHIP</a:t>
            </a:r>
            <a:endParaRPr lang="en-US" dirty="0"/>
          </a:p>
        </p:txBody>
      </p:sp>
      <p:sp>
        <p:nvSpPr>
          <p:cNvPr id="3" name="TextBox 2"/>
          <p:cNvSpPr txBox="1"/>
          <p:nvPr/>
        </p:nvSpPr>
        <p:spPr>
          <a:xfrm>
            <a:off x="1066800" y="1328440"/>
            <a:ext cx="7696200" cy="4462760"/>
          </a:xfrm>
          <a:prstGeom prst="rect">
            <a:avLst/>
          </a:prstGeom>
          <a:noFill/>
        </p:spPr>
        <p:txBody>
          <a:bodyPr wrap="square" rtlCol="0">
            <a:spAutoFit/>
          </a:bodyPr>
          <a:lstStyle/>
          <a:p>
            <a:pPr marL="406400" lvl="0" indent="-406400">
              <a:spcAft>
                <a:spcPts val="1200"/>
              </a:spcAft>
              <a:buClr>
                <a:srgbClr val="4D771F"/>
              </a:buClr>
              <a:buFont typeface="Arial" pitchFamily="34" charset="0"/>
              <a:buChar char="•"/>
            </a:pPr>
            <a:r>
              <a:rPr lang="en-US" sz="2200" dirty="0" smtClean="0"/>
              <a:t>Service areas (water and sewer) typically follow a “postage-stamp” rate principle (same rates for all customers within each customer class, regardless of differences in the facilities serving them)</a:t>
            </a:r>
          </a:p>
          <a:p>
            <a:pPr marL="406400" lvl="0" indent="-406400">
              <a:spcAft>
                <a:spcPts val="1200"/>
              </a:spcAft>
              <a:buClr>
                <a:srgbClr val="4D771F"/>
              </a:buClr>
              <a:buFont typeface="Arial" pitchFamily="34" charset="0"/>
              <a:buChar char="•"/>
            </a:pPr>
            <a:r>
              <a:rPr lang="en-US" sz="2200" dirty="0" smtClean="0"/>
              <a:t>BUT…Some facilities (</a:t>
            </a:r>
            <a:r>
              <a:rPr lang="en-US" sz="2200" dirty="0" err="1" smtClean="0"/>
              <a:t>WTP</a:t>
            </a:r>
            <a:r>
              <a:rPr lang="en-US" sz="2200" dirty="0" smtClean="0"/>
              <a:t>, </a:t>
            </a:r>
            <a:r>
              <a:rPr lang="en-US" sz="2200" dirty="0" err="1" smtClean="0"/>
              <a:t>WWTP</a:t>
            </a:r>
            <a:r>
              <a:rPr lang="en-US" sz="2200" dirty="0" smtClean="0"/>
              <a:t>) may serve a specific part of the service area, and have much lower average costs than older, higher cost facilities)</a:t>
            </a:r>
          </a:p>
          <a:p>
            <a:pPr marL="406400" lvl="0" indent="-406400">
              <a:spcAft>
                <a:spcPts val="1200"/>
              </a:spcAft>
              <a:buClr>
                <a:srgbClr val="4D771F"/>
              </a:buClr>
              <a:buFont typeface="Arial" pitchFamily="34" charset="0"/>
              <a:buChar char="•"/>
            </a:pPr>
            <a:r>
              <a:rPr lang="en-US" sz="2200" dirty="0" smtClean="0"/>
              <a:t>Creation of a new agency (e.g., </a:t>
            </a:r>
            <a:r>
              <a:rPr lang="en-US" sz="2200" dirty="0" err="1" smtClean="0"/>
              <a:t>CSD</a:t>
            </a:r>
            <a:r>
              <a:rPr lang="en-US" sz="2200" dirty="0" smtClean="0"/>
              <a:t>) could isolate benefits to particular customers (in the area served by lower-cost facilities) could reduce monthly bills to those customers</a:t>
            </a:r>
            <a:endParaRPr lang="en-US" sz="2200" dirty="0"/>
          </a:p>
        </p:txBody>
      </p:sp>
      <p:sp>
        <p:nvSpPr>
          <p:cNvPr id="4" name="TextBox 3"/>
          <p:cNvSpPr txBox="1"/>
          <p:nvPr/>
        </p:nvSpPr>
        <p:spPr>
          <a:xfrm>
            <a:off x="3048000" y="5867400"/>
            <a:ext cx="5943600" cy="307777"/>
          </a:xfrm>
          <a:prstGeom prst="rect">
            <a:avLst/>
          </a:prstGeom>
          <a:noFill/>
        </p:spPr>
        <p:txBody>
          <a:bodyPr wrap="square" rtlCol="0">
            <a:spAutoFit/>
          </a:bodyPr>
          <a:lstStyle/>
          <a:p>
            <a:r>
              <a:rPr lang="en-US" sz="1400" b="1" dirty="0" smtClean="0">
                <a:solidFill>
                  <a:srgbClr val="4D771F"/>
                </a:solidFill>
              </a:rPr>
              <a:t>Potential Water/Sewer Utility Revenue Remedies</a:t>
            </a:r>
            <a:endParaRPr lang="en-US" sz="1400" b="1" dirty="0">
              <a:solidFill>
                <a:srgbClr val="4D771F"/>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UPDATE ON THE LAW OF PUBLIC REVENUES</a:t>
            </a:r>
            <a:endParaRPr lang="en-US" dirty="0"/>
          </a:p>
        </p:txBody>
      </p:sp>
      <p:sp>
        <p:nvSpPr>
          <p:cNvPr id="3" name="Subtitle 2"/>
          <p:cNvSpPr>
            <a:spLocks noGrp="1"/>
          </p:cNvSpPr>
          <p:nvPr>
            <p:ph type="subTitle" idx="1"/>
          </p:nvPr>
        </p:nvSpPr>
        <p:spPr/>
        <p:txBody>
          <a:bodyPr/>
          <a:lstStyle/>
          <a:p>
            <a:r>
              <a:rPr lang="en-US" dirty="0" smtClean="0"/>
              <a:t>Michael Colantuono, </a:t>
            </a:r>
            <a:r>
              <a:rPr lang="en-US" dirty="0" err="1" smtClean="0"/>
              <a:t>Colantuono</a:t>
            </a:r>
            <a:r>
              <a:rPr lang="en-US" dirty="0" smtClean="0"/>
              <a:t> &amp; Levin</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76200"/>
            <a:ext cx="8183880" cy="1051560"/>
          </a:xfrm>
        </p:spPr>
        <p:txBody>
          <a:bodyPr/>
          <a:lstStyle/>
          <a:p>
            <a:pPr marL="635000" indent="-571500"/>
            <a:r>
              <a:rPr lang="en-US" dirty="0" smtClean="0"/>
              <a:t>TAXES</a:t>
            </a:r>
            <a:endParaRPr lang="en-US" dirty="0"/>
          </a:p>
        </p:txBody>
      </p:sp>
      <p:sp>
        <p:nvSpPr>
          <p:cNvPr id="3" name="TextBox 2"/>
          <p:cNvSpPr txBox="1"/>
          <p:nvPr/>
        </p:nvSpPr>
        <p:spPr>
          <a:xfrm>
            <a:off x="533400" y="1404640"/>
            <a:ext cx="7924800" cy="3539430"/>
          </a:xfrm>
          <a:prstGeom prst="rect">
            <a:avLst/>
          </a:prstGeom>
          <a:noFill/>
        </p:spPr>
        <p:txBody>
          <a:bodyPr wrap="square" rtlCol="0">
            <a:spAutoFit/>
          </a:bodyPr>
          <a:lstStyle/>
          <a:p>
            <a:pPr marL="292100" indent="-292100">
              <a:buClr>
                <a:srgbClr val="4D771F"/>
              </a:buClr>
              <a:buFont typeface="Arial" pitchFamily="34" charset="0"/>
              <a:buChar char="•"/>
            </a:pPr>
            <a:r>
              <a:rPr lang="en-US" sz="2800" dirty="0" smtClean="0"/>
              <a:t>Many proposals to amend Prop. 13 to allow some or all special taxes on 55% rather than 2/3 vote</a:t>
            </a:r>
          </a:p>
          <a:p>
            <a:pPr marL="1092200" lvl="1" indent="-457200">
              <a:buFont typeface="Wingdings" pitchFamily="2" charset="2"/>
              <a:buChar char="ü"/>
            </a:pPr>
            <a:r>
              <a:rPr lang="en-US" sz="2800" dirty="0" err="1" smtClean="0"/>
              <a:t>ACA</a:t>
            </a:r>
            <a:r>
              <a:rPr lang="en-US" sz="2800" dirty="0" smtClean="0"/>
              <a:t> 3 police and fire services and facilities, </a:t>
            </a:r>
            <a:r>
              <a:rPr lang="en-US" sz="2800" dirty="0" err="1" smtClean="0"/>
              <a:t>SCA</a:t>
            </a:r>
            <a:r>
              <a:rPr lang="en-US" sz="2800" dirty="0" smtClean="0"/>
              <a:t> 3 school services, </a:t>
            </a:r>
            <a:r>
              <a:rPr lang="en-US" sz="2800" dirty="0" err="1" smtClean="0"/>
              <a:t>SCA</a:t>
            </a:r>
            <a:r>
              <a:rPr lang="en-US" sz="2800" dirty="0" smtClean="0"/>
              <a:t> 4 &amp; 8 transportation, </a:t>
            </a:r>
            <a:r>
              <a:rPr lang="en-US" sz="2800" dirty="0" err="1" smtClean="0"/>
              <a:t>SCA</a:t>
            </a:r>
            <a:r>
              <a:rPr lang="en-US" sz="2800" dirty="0" smtClean="0"/>
              <a:t> 7 libraries, </a:t>
            </a:r>
            <a:r>
              <a:rPr lang="en-US" sz="2800" dirty="0" err="1" smtClean="0"/>
              <a:t>SCA</a:t>
            </a:r>
            <a:r>
              <a:rPr lang="en-US" sz="2800" dirty="0" smtClean="0"/>
              <a:t> 9 economic development </a:t>
            </a:r>
            <a:r>
              <a:rPr lang="en-US" sz="2800" dirty="0" err="1" smtClean="0"/>
              <a:t>SCA</a:t>
            </a:r>
            <a:r>
              <a:rPr lang="en-US" sz="2800" dirty="0" smtClean="0"/>
              <a:t> 11 for all special taxes</a:t>
            </a:r>
          </a:p>
        </p:txBody>
      </p:sp>
      <p:sp>
        <p:nvSpPr>
          <p:cNvPr id="4" name="TextBox 3"/>
          <p:cNvSpPr txBox="1"/>
          <p:nvPr/>
        </p:nvSpPr>
        <p:spPr>
          <a:xfrm>
            <a:off x="3200400" y="5867400"/>
            <a:ext cx="5943600" cy="307777"/>
          </a:xfrm>
          <a:prstGeom prst="rect">
            <a:avLst/>
          </a:prstGeom>
          <a:noFill/>
        </p:spPr>
        <p:txBody>
          <a:bodyPr wrap="square" rtlCol="0">
            <a:spAutoFit/>
          </a:bodyPr>
          <a:lstStyle/>
          <a:p>
            <a:r>
              <a:rPr lang="en-US" sz="1400" b="1" dirty="0" smtClean="0">
                <a:solidFill>
                  <a:srgbClr val="4D771F"/>
                </a:solidFill>
              </a:rPr>
              <a:t>Update on the Law of Public Revenues</a:t>
            </a:r>
            <a:endParaRPr lang="en-US" sz="1400" b="1" dirty="0">
              <a:solidFill>
                <a:srgbClr val="4D771F"/>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76200"/>
            <a:ext cx="8183880" cy="1051560"/>
          </a:xfrm>
        </p:spPr>
        <p:txBody>
          <a:bodyPr/>
          <a:lstStyle/>
          <a:p>
            <a:pPr marL="635000" indent="-571500"/>
            <a:r>
              <a:rPr lang="en-US" dirty="0" smtClean="0"/>
              <a:t>UTILITY USERS TAXES</a:t>
            </a:r>
            <a:endParaRPr lang="en-US" dirty="0"/>
          </a:p>
        </p:txBody>
      </p:sp>
      <p:sp>
        <p:nvSpPr>
          <p:cNvPr id="3" name="TextBox 2"/>
          <p:cNvSpPr txBox="1"/>
          <p:nvPr/>
        </p:nvSpPr>
        <p:spPr>
          <a:xfrm>
            <a:off x="533400" y="1404640"/>
            <a:ext cx="7924800" cy="3785652"/>
          </a:xfrm>
          <a:prstGeom prst="rect">
            <a:avLst/>
          </a:prstGeom>
          <a:noFill/>
        </p:spPr>
        <p:txBody>
          <a:bodyPr wrap="square" rtlCol="0">
            <a:spAutoFit/>
          </a:bodyPr>
          <a:lstStyle/>
          <a:p>
            <a:pPr marL="457200" indent="-457200">
              <a:buClr>
                <a:srgbClr val="4D771F"/>
              </a:buClr>
              <a:buFont typeface="Arial" pitchFamily="34" charset="0"/>
              <a:buChar char="•"/>
            </a:pPr>
            <a:r>
              <a:rPr lang="en-US" sz="2400" i="1" dirty="0" err="1" smtClean="0"/>
              <a:t>Ardon</a:t>
            </a:r>
            <a:r>
              <a:rPr lang="en-US" sz="2400" i="1" dirty="0" smtClean="0"/>
              <a:t> v. City of LA (</a:t>
            </a:r>
            <a:r>
              <a:rPr lang="en-US" sz="2400" dirty="0" smtClean="0"/>
              <a:t>Cal. S. Ct. 2011)</a:t>
            </a:r>
          </a:p>
          <a:p>
            <a:pPr marL="914400" lvl="1" indent="-457200">
              <a:buFont typeface="Wingdings" pitchFamily="2" charset="2"/>
              <a:buChar char="ü"/>
            </a:pPr>
            <a:r>
              <a:rPr lang="en-US" sz="2400" dirty="0" smtClean="0"/>
              <a:t>Los Angeles lacked ordinance imposing local claiming requirement</a:t>
            </a:r>
          </a:p>
          <a:p>
            <a:pPr marL="914400" lvl="1" indent="-457200">
              <a:buFont typeface="Wingdings" pitchFamily="2" charset="2"/>
              <a:buChar char="ü"/>
            </a:pPr>
            <a:r>
              <a:rPr lang="en-US" sz="2400" dirty="0" err="1" smtClean="0"/>
              <a:t>Gov’t</a:t>
            </a:r>
            <a:r>
              <a:rPr lang="en-US" sz="2400" dirty="0" smtClean="0"/>
              <a:t> Claims Act does not prohibit class claims for refunds of taxes and fees </a:t>
            </a:r>
          </a:p>
          <a:p>
            <a:pPr lvl="1"/>
            <a:endParaRPr lang="en-US" sz="2400" dirty="0" smtClean="0"/>
          </a:p>
          <a:p>
            <a:pPr marL="406400" indent="-406400">
              <a:buClr>
                <a:srgbClr val="4D771F"/>
              </a:buClr>
              <a:buFont typeface="Arial" pitchFamily="34" charset="0"/>
              <a:buChar char="•"/>
            </a:pPr>
            <a:r>
              <a:rPr lang="en-US" sz="2400" i="1" dirty="0" smtClean="0"/>
              <a:t>McWilliams v. Long Beach</a:t>
            </a:r>
            <a:r>
              <a:rPr lang="en-US" sz="2400" dirty="0" smtClean="0"/>
              <a:t> (pending)</a:t>
            </a:r>
          </a:p>
          <a:p>
            <a:pPr marL="914400" lvl="1" indent="-457200">
              <a:buFont typeface="Wingdings" pitchFamily="2" charset="2"/>
              <a:buChar char="ü"/>
            </a:pPr>
            <a:r>
              <a:rPr lang="en-US" sz="2400" dirty="0" smtClean="0"/>
              <a:t>Does </a:t>
            </a:r>
            <a:r>
              <a:rPr lang="en-US" sz="2400" dirty="0" err="1" smtClean="0"/>
              <a:t>Gov’t</a:t>
            </a:r>
            <a:r>
              <a:rPr lang="en-US" sz="2400" dirty="0" smtClean="0"/>
              <a:t> Claims Act preempt local claiming ordinances that expressly bar class &amp; representative claims</a:t>
            </a:r>
          </a:p>
        </p:txBody>
      </p:sp>
      <p:sp>
        <p:nvSpPr>
          <p:cNvPr id="4" name="TextBox 3"/>
          <p:cNvSpPr txBox="1"/>
          <p:nvPr/>
        </p:nvSpPr>
        <p:spPr>
          <a:xfrm>
            <a:off x="3200400" y="5867400"/>
            <a:ext cx="5943600" cy="307777"/>
          </a:xfrm>
          <a:prstGeom prst="rect">
            <a:avLst/>
          </a:prstGeom>
          <a:noFill/>
        </p:spPr>
        <p:txBody>
          <a:bodyPr wrap="square" rtlCol="0">
            <a:spAutoFit/>
          </a:bodyPr>
          <a:lstStyle/>
          <a:p>
            <a:r>
              <a:rPr lang="en-US" sz="1400" b="1" dirty="0" smtClean="0">
                <a:solidFill>
                  <a:srgbClr val="4D771F"/>
                </a:solidFill>
              </a:rPr>
              <a:t>Update on the Law of Public Revenues</a:t>
            </a:r>
            <a:endParaRPr lang="en-US" sz="1400" b="1" dirty="0">
              <a:solidFill>
                <a:srgbClr val="4D771F"/>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76200"/>
            <a:ext cx="8183880" cy="1051560"/>
          </a:xfrm>
        </p:spPr>
        <p:txBody>
          <a:bodyPr/>
          <a:lstStyle/>
          <a:p>
            <a:pPr marL="635000" indent="-571500"/>
            <a:r>
              <a:rPr lang="en-US" dirty="0" smtClean="0"/>
              <a:t>UTILITY USERS TAXES (cont.)</a:t>
            </a:r>
            <a:endParaRPr lang="en-US" dirty="0"/>
          </a:p>
        </p:txBody>
      </p:sp>
      <p:sp>
        <p:nvSpPr>
          <p:cNvPr id="3" name="TextBox 2"/>
          <p:cNvSpPr txBox="1"/>
          <p:nvPr/>
        </p:nvSpPr>
        <p:spPr>
          <a:xfrm>
            <a:off x="533400" y="1404640"/>
            <a:ext cx="7924800" cy="4154984"/>
          </a:xfrm>
          <a:prstGeom prst="rect">
            <a:avLst/>
          </a:prstGeom>
          <a:noFill/>
        </p:spPr>
        <p:txBody>
          <a:bodyPr wrap="square" rtlCol="0">
            <a:spAutoFit/>
          </a:bodyPr>
          <a:lstStyle/>
          <a:p>
            <a:pPr marL="344488" indent="-344488">
              <a:buClr>
                <a:srgbClr val="4D771F"/>
              </a:buClr>
              <a:buFont typeface="Arial" pitchFamily="34" charset="0"/>
              <a:buChar char="•"/>
            </a:pPr>
            <a:r>
              <a:rPr lang="en-US" sz="2400" i="1" dirty="0" err="1" smtClean="0"/>
              <a:t>Sipple</a:t>
            </a:r>
            <a:r>
              <a:rPr lang="en-US" sz="2400" i="1" dirty="0" smtClean="0"/>
              <a:t> v. City of Alameda &amp; 134 other </a:t>
            </a:r>
            <a:r>
              <a:rPr lang="en-US" sz="2400" i="1" dirty="0" err="1" smtClean="0"/>
              <a:t>UUT</a:t>
            </a:r>
            <a:r>
              <a:rPr lang="en-US" sz="2400" i="1" dirty="0" smtClean="0"/>
              <a:t> Agencies</a:t>
            </a:r>
          </a:p>
          <a:p>
            <a:pPr marL="857250" lvl="1" indent="-512763">
              <a:buFont typeface="Wingdings" pitchFamily="2" charset="2"/>
              <a:buChar char="ü"/>
            </a:pPr>
            <a:r>
              <a:rPr lang="en-US" sz="2400" dirty="0" smtClean="0"/>
              <a:t>AT&amp;T / New Cingular Wireless settled consumer class action in Illinois, agreeing to refund taxes on wireless packages that included internet due to preemption by Internet Tax Freedom Act of 2009</a:t>
            </a:r>
          </a:p>
          <a:p>
            <a:pPr marL="857250" lvl="1" indent="-512763">
              <a:buFont typeface="Wingdings" pitchFamily="2" charset="2"/>
              <a:buChar char="ü"/>
            </a:pPr>
            <a:r>
              <a:rPr lang="en-US" sz="2400" dirty="0" smtClean="0"/>
              <a:t>AT&amp;T sued all California agencies w/ telephone taxes in Los Angeles Superior Court in July 2011</a:t>
            </a:r>
          </a:p>
          <a:p>
            <a:pPr marL="857250" lvl="1" indent="-512763">
              <a:buFont typeface="Wingdings" pitchFamily="2" charset="2"/>
              <a:buChar char="ü"/>
            </a:pPr>
            <a:r>
              <a:rPr lang="en-US" sz="2400" dirty="0" smtClean="0"/>
              <a:t>Demurrer granted; on appeal</a:t>
            </a:r>
          </a:p>
        </p:txBody>
      </p:sp>
      <p:sp>
        <p:nvSpPr>
          <p:cNvPr id="4" name="TextBox 3"/>
          <p:cNvSpPr txBox="1"/>
          <p:nvPr/>
        </p:nvSpPr>
        <p:spPr>
          <a:xfrm>
            <a:off x="3200400" y="5867400"/>
            <a:ext cx="5943600" cy="307777"/>
          </a:xfrm>
          <a:prstGeom prst="rect">
            <a:avLst/>
          </a:prstGeom>
          <a:noFill/>
        </p:spPr>
        <p:txBody>
          <a:bodyPr wrap="square" rtlCol="0">
            <a:spAutoFit/>
          </a:bodyPr>
          <a:lstStyle/>
          <a:p>
            <a:r>
              <a:rPr lang="en-US" sz="1400" b="1" dirty="0" smtClean="0">
                <a:solidFill>
                  <a:srgbClr val="4D771F"/>
                </a:solidFill>
              </a:rPr>
              <a:t>Update on the Law of Public Revenues</a:t>
            </a:r>
            <a:endParaRPr lang="en-US" sz="1400" b="1" dirty="0">
              <a:solidFill>
                <a:srgbClr val="4D771F"/>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76200"/>
            <a:ext cx="8183880" cy="1051560"/>
          </a:xfrm>
        </p:spPr>
        <p:txBody>
          <a:bodyPr/>
          <a:lstStyle/>
          <a:p>
            <a:pPr marL="635000" indent="-571500"/>
            <a:r>
              <a:rPr lang="en-US" dirty="0" smtClean="0"/>
              <a:t>UTILITY USERS TAXES (cont.)</a:t>
            </a:r>
            <a:endParaRPr lang="en-US" dirty="0"/>
          </a:p>
        </p:txBody>
      </p:sp>
      <p:sp>
        <p:nvSpPr>
          <p:cNvPr id="3" name="TextBox 2"/>
          <p:cNvSpPr txBox="1"/>
          <p:nvPr/>
        </p:nvSpPr>
        <p:spPr>
          <a:xfrm>
            <a:off x="533400" y="1263908"/>
            <a:ext cx="7924800" cy="4832092"/>
          </a:xfrm>
          <a:prstGeom prst="rect">
            <a:avLst/>
          </a:prstGeom>
          <a:noFill/>
        </p:spPr>
        <p:txBody>
          <a:bodyPr wrap="square" rtlCol="0">
            <a:spAutoFit/>
          </a:bodyPr>
          <a:lstStyle/>
          <a:p>
            <a:pPr marL="461963" indent="-461963">
              <a:buClr>
                <a:srgbClr val="4D771F"/>
              </a:buClr>
              <a:buFont typeface="Arial" pitchFamily="34" charset="0"/>
              <a:buChar char="•"/>
            </a:pPr>
            <a:r>
              <a:rPr lang="en-US" sz="2400" dirty="0" smtClean="0"/>
              <a:t>Federal Legislation Proposed to Bar New or Amended Cell Taxes above 1% for 5 years</a:t>
            </a:r>
          </a:p>
          <a:p>
            <a:pPr marL="1028700" lvl="1" indent="-566738">
              <a:buFont typeface="Wingdings" pitchFamily="2" charset="2"/>
              <a:buChar char="ü"/>
            </a:pPr>
            <a:r>
              <a:rPr lang="en-US" sz="2400" dirty="0" smtClean="0"/>
              <a:t>HR 1002 (Lofgren, D-San Jose)</a:t>
            </a:r>
          </a:p>
          <a:p>
            <a:pPr marL="1028700" lvl="1" indent="-566738">
              <a:buFont typeface="Wingdings" pitchFamily="2" charset="2"/>
              <a:buChar char="ü"/>
            </a:pPr>
            <a:r>
              <a:rPr lang="en-US" sz="2400" dirty="0" smtClean="0"/>
              <a:t>S 543 (Wyden, D-OR)</a:t>
            </a:r>
          </a:p>
          <a:p>
            <a:pPr marL="1028700" lvl="1" indent="-566738">
              <a:buFont typeface="Wingdings" pitchFamily="2" charset="2"/>
              <a:buChar char="ü"/>
            </a:pPr>
            <a:r>
              <a:rPr lang="en-US" sz="2400" dirty="0" smtClean="0"/>
              <a:t>Passed House; died in Senate Finance Comm.</a:t>
            </a:r>
          </a:p>
          <a:p>
            <a:pPr marL="1028700" lvl="1" indent="-566738">
              <a:buFont typeface="Wingdings" pitchFamily="2" charset="2"/>
              <a:buChar char="ü"/>
            </a:pPr>
            <a:r>
              <a:rPr lang="en-US" sz="2400" dirty="0" smtClean="0"/>
              <a:t>Exempts: “a local jurisdiction tax that may not be imposed without voter approval, provides for at least 90 days’ prior notice to mobile service providers, and is required by law to be collected from mobile service customers.”</a:t>
            </a:r>
          </a:p>
          <a:p>
            <a:pPr lvl="1"/>
            <a:endParaRPr lang="en-US" sz="2000" dirty="0" smtClean="0"/>
          </a:p>
        </p:txBody>
      </p:sp>
      <p:sp>
        <p:nvSpPr>
          <p:cNvPr id="4" name="TextBox 3"/>
          <p:cNvSpPr txBox="1"/>
          <p:nvPr/>
        </p:nvSpPr>
        <p:spPr>
          <a:xfrm>
            <a:off x="3200400" y="5867400"/>
            <a:ext cx="5943600" cy="307777"/>
          </a:xfrm>
          <a:prstGeom prst="rect">
            <a:avLst/>
          </a:prstGeom>
          <a:noFill/>
        </p:spPr>
        <p:txBody>
          <a:bodyPr wrap="square" rtlCol="0">
            <a:spAutoFit/>
          </a:bodyPr>
          <a:lstStyle/>
          <a:p>
            <a:r>
              <a:rPr lang="en-US" sz="1400" b="1" dirty="0" smtClean="0">
                <a:solidFill>
                  <a:srgbClr val="4D771F"/>
                </a:solidFill>
              </a:rPr>
              <a:t>Update on the Law of Public Revenues</a:t>
            </a:r>
            <a:endParaRPr lang="en-US" sz="1400" b="1" dirty="0">
              <a:solidFill>
                <a:srgbClr val="4D771F"/>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76200"/>
            <a:ext cx="8183880" cy="1051560"/>
          </a:xfrm>
        </p:spPr>
        <p:txBody>
          <a:bodyPr/>
          <a:lstStyle/>
          <a:p>
            <a:pPr marL="635000" indent="-571500"/>
            <a:r>
              <a:rPr lang="en-US" dirty="0" smtClean="0"/>
              <a:t>UTILITY USERS TAXES (cont.)</a:t>
            </a:r>
            <a:endParaRPr lang="en-US" dirty="0"/>
          </a:p>
        </p:txBody>
      </p:sp>
      <p:sp>
        <p:nvSpPr>
          <p:cNvPr id="3" name="TextBox 2"/>
          <p:cNvSpPr txBox="1"/>
          <p:nvPr/>
        </p:nvSpPr>
        <p:spPr>
          <a:xfrm>
            <a:off x="533400" y="1263908"/>
            <a:ext cx="7924800" cy="3539430"/>
          </a:xfrm>
          <a:prstGeom prst="rect">
            <a:avLst/>
          </a:prstGeom>
          <a:noFill/>
        </p:spPr>
        <p:txBody>
          <a:bodyPr wrap="square" rtlCol="0">
            <a:spAutoFit/>
          </a:bodyPr>
          <a:lstStyle/>
          <a:p>
            <a:pPr marL="461963" indent="-461963">
              <a:buClr>
                <a:srgbClr val="4D771F"/>
              </a:buClr>
              <a:buFont typeface="Arial" pitchFamily="34" charset="0"/>
              <a:buChar char="•"/>
            </a:pPr>
            <a:r>
              <a:rPr lang="en-US" sz="2800" dirty="0" smtClean="0"/>
              <a:t>Federal Legislation to Regulate Fees on Phone service to fund 911 services</a:t>
            </a:r>
          </a:p>
          <a:p>
            <a:pPr marL="1089025" lvl="1" indent="-573088">
              <a:buFont typeface="Wingdings" pitchFamily="2" charset="2"/>
              <a:buChar char="ü"/>
            </a:pPr>
            <a:r>
              <a:rPr lang="en-US" sz="2800" dirty="0" smtClean="0"/>
              <a:t>HR 2788 (Davis, D-Chicago)</a:t>
            </a:r>
          </a:p>
          <a:p>
            <a:pPr marL="1089025" lvl="1" indent="-573088">
              <a:buFont typeface="Wingdings" pitchFamily="2" charset="2"/>
              <a:buChar char="ü"/>
            </a:pPr>
            <a:r>
              <a:rPr lang="en-US" sz="2800" dirty="0" smtClean="0"/>
              <a:t>Never got out of committee in 2012</a:t>
            </a:r>
          </a:p>
          <a:p>
            <a:pPr marL="1089025" lvl="1" indent="-573088">
              <a:buFont typeface="Wingdings" pitchFamily="2" charset="2"/>
              <a:buChar char="ü"/>
            </a:pPr>
            <a:r>
              <a:rPr lang="en-US" sz="2800" dirty="0" smtClean="0"/>
              <a:t>Intended to exempt calling cards and other pre-paid services from 911 fees so these fees are borne by consumers, but not by carriers</a:t>
            </a:r>
          </a:p>
        </p:txBody>
      </p:sp>
      <p:sp>
        <p:nvSpPr>
          <p:cNvPr id="4" name="TextBox 3"/>
          <p:cNvSpPr txBox="1"/>
          <p:nvPr/>
        </p:nvSpPr>
        <p:spPr>
          <a:xfrm>
            <a:off x="3200400" y="5867400"/>
            <a:ext cx="5943600" cy="307777"/>
          </a:xfrm>
          <a:prstGeom prst="rect">
            <a:avLst/>
          </a:prstGeom>
          <a:noFill/>
        </p:spPr>
        <p:txBody>
          <a:bodyPr wrap="square" rtlCol="0">
            <a:spAutoFit/>
          </a:bodyPr>
          <a:lstStyle/>
          <a:p>
            <a:r>
              <a:rPr lang="en-US" sz="1400" b="1" dirty="0" smtClean="0">
                <a:solidFill>
                  <a:srgbClr val="4D771F"/>
                </a:solidFill>
              </a:rPr>
              <a:t>Update on the Law of Public Revenues</a:t>
            </a:r>
            <a:endParaRPr lang="en-US" sz="1400" b="1" dirty="0">
              <a:solidFill>
                <a:srgbClr val="4D771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Financing Districts/</a:t>
            </a:r>
            <a:r>
              <a:rPr lang="en-US" dirty="0" err="1" smtClean="0"/>
              <a:t>SFD’s</a:t>
            </a:r>
            <a:endParaRPr lang="en-US" dirty="0"/>
          </a:p>
        </p:txBody>
      </p:sp>
      <p:sp>
        <p:nvSpPr>
          <p:cNvPr id="3" name="TextBox 2"/>
          <p:cNvSpPr txBox="1"/>
          <p:nvPr/>
        </p:nvSpPr>
        <p:spPr>
          <a:xfrm>
            <a:off x="533400" y="1219200"/>
            <a:ext cx="7924800" cy="2708434"/>
          </a:xfrm>
          <a:prstGeom prst="rect">
            <a:avLst/>
          </a:prstGeom>
          <a:noFill/>
        </p:spPr>
        <p:txBody>
          <a:bodyPr wrap="square" rtlCol="0">
            <a:spAutoFit/>
          </a:bodyPr>
          <a:lstStyle/>
          <a:p>
            <a:pPr>
              <a:spcAft>
                <a:spcPts val="1200"/>
              </a:spcAft>
              <a:buClr>
                <a:srgbClr val="1C3F94"/>
              </a:buClr>
            </a:pPr>
            <a:r>
              <a:rPr lang="en-US" sz="2800" dirty="0" smtClean="0">
                <a:latin typeface="Arial" pitchFamily="34" charset="0"/>
                <a:cs typeface="Arial" pitchFamily="34" charset="0"/>
              </a:rPr>
              <a:t>Viva la difference!</a:t>
            </a:r>
          </a:p>
          <a:p>
            <a:pPr marL="287338" indent="-287338">
              <a:spcBef>
                <a:spcPts val="0"/>
              </a:spcBef>
              <a:spcAft>
                <a:spcPts val="1200"/>
              </a:spcAft>
              <a:buClr>
                <a:srgbClr val="4D771F"/>
              </a:buClr>
              <a:buFont typeface="Arial" pitchFamily="34" charset="0"/>
              <a:buChar char="•"/>
            </a:pPr>
            <a:r>
              <a:rPr lang="en-US" sz="2800" dirty="0" smtClean="0">
                <a:latin typeface="Arial" pitchFamily="34" charset="0"/>
                <a:cs typeface="Arial" pitchFamily="34" charset="0"/>
              </a:rPr>
              <a:t>Benefit criteria</a:t>
            </a:r>
          </a:p>
          <a:p>
            <a:pPr marL="287338" indent="-287338">
              <a:spcBef>
                <a:spcPts val="0"/>
              </a:spcBef>
              <a:spcAft>
                <a:spcPts val="1200"/>
              </a:spcAft>
              <a:buClr>
                <a:srgbClr val="4D771F"/>
              </a:buClr>
              <a:buFont typeface="Arial" pitchFamily="34" charset="0"/>
              <a:buChar char="•"/>
            </a:pPr>
            <a:r>
              <a:rPr lang="en-US" sz="2800" dirty="0" smtClean="0">
                <a:latin typeface="Arial" pitchFamily="34" charset="0"/>
                <a:cs typeface="Arial" pitchFamily="34" charset="0"/>
              </a:rPr>
              <a:t>Approval methods</a:t>
            </a:r>
          </a:p>
          <a:p>
            <a:pPr marL="287338" indent="-287338">
              <a:spcBef>
                <a:spcPts val="0"/>
              </a:spcBef>
              <a:spcAft>
                <a:spcPts val="1200"/>
              </a:spcAft>
              <a:buClr>
                <a:srgbClr val="4D771F"/>
              </a:buClr>
              <a:buFont typeface="Arial" pitchFamily="34" charset="0"/>
              <a:buChar char="•"/>
            </a:pPr>
            <a:r>
              <a:rPr lang="en-US" sz="2800" dirty="0" smtClean="0">
                <a:latin typeface="Arial" pitchFamily="34" charset="0"/>
                <a:cs typeface="Arial" pitchFamily="34" charset="0"/>
              </a:rPr>
              <a:t>Funding services and financing infrastructure?</a:t>
            </a:r>
          </a:p>
          <a:p>
            <a:endParaRPr lang="en-US" dirty="0"/>
          </a:p>
        </p:txBody>
      </p:sp>
      <p:sp>
        <p:nvSpPr>
          <p:cNvPr id="4" name="TextBox 3"/>
          <p:cNvSpPr txBox="1"/>
          <p:nvPr/>
        </p:nvSpPr>
        <p:spPr>
          <a:xfrm>
            <a:off x="3200400" y="5867400"/>
            <a:ext cx="5943600" cy="307777"/>
          </a:xfrm>
          <a:prstGeom prst="rect">
            <a:avLst/>
          </a:prstGeom>
          <a:noFill/>
        </p:spPr>
        <p:txBody>
          <a:bodyPr wrap="square" rtlCol="0">
            <a:spAutoFit/>
          </a:bodyPr>
          <a:lstStyle/>
          <a:p>
            <a:r>
              <a:rPr lang="en-US" sz="1400" b="1" dirty="0" smtClean="0">
                <a:solidFill>
                  <a:srgbClr val="4D771F"/>
                </a:solidFill>
              </a:rPr>
              <a:t>Special Financing Districts</a:t>
            </a:r>
            <a:endParaRPr lang="en-US" sz="1400" b="1" dirty="0">
              <a:solidFill>
                <a:srgbClr val="4D771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76200"/>
            <a:ext cx="8183880" cy="1051560"/>
          </a:xfrm>
        </p:spPr>
        <p:txBody>
          <a:bodyPr/>
          <a:lstStyle/>
          <a:p>
            <a:pPr marL="635000" indent="-571500"/>
            <a:r>
              <a:rPr lang="en-US" dirty="0" smtClean="0"/>
              <a:t>UTILITY USERS TAXES (cont.)</a:t>
            </a:r>
            <a:endParaRPr lang="en-US" dirty="0"/>
          </a:p>
        </p:txBody>
      </p:sp>
      <p:sp>
        <p:nvSpPr>
          <p:cNvPr id="3" name="TextBox 2"/>
          <p:cNvSpPr txBox="1"/>
          <p:nvPr/>
        </p:nvSpPr>
        <p:spPr>
          <a:xfrm>
            <a:off x="533400" y="1263908"/>
            <a:ext cx="7924800" cy="3970318"/>
          </a:xfrm>
          <a:prstGeom prst="rect">
            <a:avLst/>
          </a:prstGeom>
          <a:noFill/>
        </p:spPr>
        <p:txBody>
          <a:bodyPr wrap="square" rtlCol="0">
            <a:spAutoFit/>
          </a:bodyPr>
          <a:lstStyle/>
          <a:p>
            <a:pPr marL="461963" indent="-461963">
              <a:buClr>
                <a:srgbClr val="4D771F"/>
              </a:buClr>
              <a:buFont typeface="Arial" pitchFamily="34" charset="0"/>
              <a:buChar char="•"/>
            </a:pPr>
            <a:r>
              <a:rPr lang="en-US" sz="2800" dirty="0" err="1" smtClean="0"/>
              <a:t>A.B.</a:t>
            </a:r>
            <a:r>
              <a:rPr lang="en-US" sz="2800" dirty="0" smtClean="0"/>
              <a:t> 1050 (Ma, D-San Francisco)</a:t>
            </a:r>
          </a:p>
          <a:p>
            <a:pPr marL="965200" lvl="1" indent="-503238">
              <a:buFont typeface="Wingdings" pitchFamily="2" charset="2"/>
              <a:buChar char="ü"/>
            </a:pPr>
            <a:r>
              <a:rPr lang="en-US" sz="2800" dirty="0" smtClean="0"/>
              <a:t>Clarifies collection of State and local telephony taxes on calling cards and other prepaid services</a:t>
            </a:r>
          </a:p>
          <a:p>
            <a:pPr marL="965200" lvl="1" indent="-503238">
              <a:buFont typeface="Wingdings" pitchFamily="2" charset="2"/>
              <a:buChar char="ü"/>
            </a:pPr>
            <a:r>
              <a:rPr lang="en-US" sz="2800" dirty="0" smtClean="0"/>
              <a:t>Could resolve substantial litigation industry has brought against LA and others on this issue</a:t>
            </a:r>
          </a:p>
          <a:p>
            <a:pPr marL="965200" lvl="1" indent="-503238">
              <a:buFont typeface="Wingdings" pitchFamily="2" charset="2"/>
              <a:buChar char="ü"/>
            </a:pPr>
            <a:r>
              <a:rPr lang="en-US" sz="2800" dirty="0" smtClean="0"/>
              <a:t>Died in Senate Committee in June ’12</a:t>
            </a:r>
          </a:p>
          <a:p>
            <a:pPr marL="965200" lvl="1" indent="-503238">
              <a:buFont typeface="Wingdings" pitchFamily="2" charset="2"/>
              <a:buChar char="ü"/>
            </a:pPr>
            <a:r>
              <a:rPr lang="en-US" sz="2800" dirty="0" smtClean="0"/>
              <a:t>Likely to return in next session</a:t>
            </a:r>
          </a:p>
        </p:txBody>
      </p:sp>
      <p:sp>
        <p:nvSpPr>
          <p:cNvPr id="4" name="TextBox 3"/>
          <p:cNvSpPr txBox="1"/>
          <p:nvPr/>
        </p:nvSpPr>
        <p:spPr>
          <a:xfrm>
            <a:off x="3200400" y="5867400"/>
            <a:ext cx="5943600" cy="307777"/>
          </a:xfrm>
          <a:prstGeom prst="rect">
            <a:avLst/>
          </a:prstGeom>
          <a:noFill/>
        </p:spPr>
        <p:txBody>
          <a:bodyPr wrap="square" rtlCol="0">
            <a:spAutoFit/>
          </a:bodyPr>
          <a:lstStyle/>
          <a:p>
            <a:r>
              <a:rPr lang="en-US" sz="1400" b="1" dirty="0" smtClean="0">
                <a:solidFill>
                  <a:srgbClr val="4D771F"/>
                </a:solidFill>
              </a:rPr>
              <a:t>Update on the Law of Public Revenues</a:t>
            </a:r>
            <a:endParaRPr lang="en-US" sz="1400" b="1" dirty="0">
              <a:solidFill>
                <a:srgbClr val="4D771F"/>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smtClean="0"/>
              <a:t>Sales &amp; Use Taxes</a:t>
            </a:r>
          </a:p>
        </p:txBody>
      </p:sp>
      <p:sp>
        <p:nvSpPr>
          <p:cNvPr id="29699" name="Content Placeholder 2"/>
          <p:cNvSpPr>
            <a:spLocks noGrp="1"/>
          </p:cNvSpPr>
          <p:nvPr>
            <p:ph idx="4294967295"/>
          </p:nvPr>
        </p:nvSpPr>
        <p:spPr>
          <a:xfrm>
            <a:off x="457200" y="1143000"/>
            <a:ext cx="8183562" cy="4187825"/>
          </a:xfrm>
        </p:spPr>
        <p:txBody>
          <a:bodyPr/>
          <a:lstStyle/>
          <a:p>
            <a:pPr>
              <a:buClr>
                <a:srgbClr val="4D771F"/>
              </a:buClr>
            </a:pPr>
            <a:r>
              <a:rPr lang="en-US" dirty="0" smtClean="0"/>
              <a:t>Marketplace Fairness Act, S 1832</a:t>
            </a:r>
          </a:p>
          <a:p>
            <a:pPr marL="742950" lvl="1" indent="-395288">
              <a:buClrTx/>
              <a:buSzPct val="80000"/>
              <a:buFont typeface="Verdana" pitchFamily="34" charset="0"/>
              <a:buChar char="√"/>
            </a:pPr>
            <a:r>
              <a:rPr lang="en-US" sz="2000" dirty="0" smtClean="0"/>
              <a:t>Introduced 2011 by Enzi (R-WY), never got out of Senate Committee, 11 bi-partisan cosponsors (not Feinstein or Boxer)</a:t>
            </a:r>
          </a:p>
          <a:p>
            <a:pPr marL="742950" lvl="1" indent="-395288">
              <a:buClrTx/>
              <a:buSzPct val="80000"/>
              <a:buFont typeface="Verdana" pitchFamily="34" charset="0"/>
              <a:buChar char="√"/>
            </a:pPr>
            <a:r>
              <a:rPr lang="en-US" sz="2000" dirty="0" smtClean="0"/>
              <a:t>internet retailers w/ sales &gt;$</a:t>
            </a:r>
            <a:r>
              <a:rPr lang="en-US" sz="2000" dirty="0" err="1" smtClean="0"/>
              <a:t>500k</a:t>
            </a:r>
            <a:r>
              <a:rPr lang="en-US" sz="2000" dirty="0" smtClean="0"/>
              <a:t> to collect state &amp; local sales &amp; use taxes consistently w/ Streamlined Sales &amp; Use Tax Agreement</a:t>
            </a:r>
          </a:p>
          <a:p>
            <a:pPr>
              <a:buClr>
                <a:srgbClr val="4D771F"/>
              </a:buClr>
            </a:pPr>
            <a:r>
              <a:rPr lang="en-US" dirty="0" smtClean="0"/>
              <a:t>AB 155 (Calderon, D-Whittier)</a:t>
            </a:r>
          </a:p>
          <a:p>
            <a:pPr marL="742950" lvl="1" indent="-395288">
              <a:buClr>
                <a:srgbClr val="000000"/>
              </a:buClr>
              <a:buSzPct val="80000"/>
              <a:buFont typeface="Verdana" pitchFamily="34" charset="0"/>
              <a:buChar char="√"/>
            </a:pPr>
            <a:r>
              <a:rPr lang="en-US" dirty="0" smtClean="0"/>
              <a:t>Adopted </a:t>
            </a:r>
            <a:r>
              <a:rPr lang="en-US" dirty="0" err="1" smtClean="0"/>
              <a:t>R&amp;T</a:t>
            </a:r>
            <a:r>
              <a:rPr lang="en-US" dirty="0" smtClean="0"/>
              <a:t> 6203 to require web retailers to collect sales &amp; use taxes</a:t>
            </a:r>
          </a:p>
        </p:txBody>
      </p:sp>
      <p:sp>
        <p:nvSpPr>
          <p:cNvPr id="29700" name="Date Placeholder 3"/>
          <p:cNvSpPr>
            <a:spLocks noGrp="1"/>
          </p:cNvSpPr>
          <p:nvPr>
            <p:ph type="dt" sz="quarter" idx="4294967295"/>
          </p:nvPr>
        </p:nvSpPr>
        <p:spPr>
          <a:xfrm>
            <a:off x="6858000" y="6111875"/>
            <a:ext cx="2286000" cy="365125"/>
          </a:xfrm>
          <a:noFill/>
        </p:spPr>
        <p:txBody>
          <a:bodyPr/>
          <a:lstStyle/>
          <a:p>
            <a:fld id="{8C632546-826D-4CA3-BEEF-CCC773E3DC6F}" type="datetime4">
              <a:rPr lang="en-US" smtClean="0"/>
              <a:pPr/>
              <a:t>February 21, 2013</a:t>
            </a:fld>
            <a:endParaRPr lang="en-US" smtClean="0"/>
          </a:p>
        </p:txBody>
      </p:sp>
      <p:sp>
        <p:nvSpPr>
          <p:cNvPr id="29701" name="Slide Number Placeholder 4"/>
          <p:cNvSpPr>
            <a:spLocks noGrp="1"/>
          </p:cNvSpPr>
          <p:nvPr>
            <p:ph type="sldNum" sz="quarter" idx="4294967295"/>
          </p:nvPr>
        </p:nvSpPr>
        <p:spPr>
          <a:xfrm>
            <a:off x="8686800" y="6111875"/>
            <a:ext cx="457200" cy="365125"/>
          </a:xfrm>
          <a:noFill/>
        </p:spPr>
        <p:txBody>
          <a:bodyPr/>
          <a:lstStyle/>
          <a:p>
            <a:fld id="{305671D9-A3B9-417D-AEC2-61605D2BAADD}" type="slidenum">
              <a:rPr lang="en-US" smtClean="0"/>
              <a:pPr/>
              <a:t>51</a:t>
            </a:fld>
            <a:endParaRPr lang="en-US" smtClean="0"/>
          </a:p>
        </p:txBody>
      </p:sp>
      <p:sp>
        <p:nvSpPr>
          <p:cNvPr id="6" name="TextBox 5"/>
          <p:cNvSpPr txBox="1"/>
          <p:nvPr/>
        </p:nvSpPr>
        <p:spPr>
          <a:xfrm>
            <a:off x="3200400" y="5867400"/>
            <a:ext cx="5943600" cy="307777"/>
          </a:xfrm>
          <a:prstGeom prst="rect">
            <a:avLst/>
          </a:prstGeom>
          <a:noFill/>
        </p:spPr>
        <p:txBody>
          <a:bodyPr wrap="square" rtlCol="0">
            <a:spAutoFit/>
          </a:bodyPr>
          <a:lstStyle/>
          <a:p>
            <a:r>
              <a:rPr lang="en-US" sz="1400" b="1" dirty="0" smtClean="0">
                <a:solidFill>
                  <a:srgbClr val="4D771F"/>
                </a:solidFill>
              </a:rPr>
              <a:t>Update on the Law of Public Revenues</a:t>
            </a:r>
            <a:endParaRPr lang="en-US" sz="1400" b="1" dirty="0">
              <a:solidFill>
                <a:srgbClr val="4D771F"/>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dirty="0" smtClean="0"/>
              <a:t>Transaction &amp; Use Taxes</a:t>
            </a:r>
          </a:p>
        </p:txBody>
      </p:sp>
      <p:sp>
        <p:nvSpPr>
          <p:cNvPr id="30723" name="Content Placeholder 2"/>
          <p:cNvSpPr>
            <a:spLocks noGrp="1"/>
          </p:cNvSpPr>
          <p:nvPr>
            <p:ph idx="4294967295"/>
          </p:nvPr>
        </p:nvSpPr>
        <p:spPr>
          <a:xfrm>
            <a:off x="609600" y="1447800"/>
            <a:ext cx="7693025" cy="3724275"/>
          </a:xfrm>
        </p:spPr>
        <p:txBody>
          <a:bodyPr/>
          <a:lstStyle/>
          <a:p>
            <a:pPr>
              <a:buClr>
                <a:srgbClr val="4D771F"/>
              </a:buClr>
            </a:pPr>
            <a:r>
              <a:rPr lang="en-US" dirty="0" smtClean="0"/>
              <a:t>AB 686 (Huffman, D-San Rafael)</a:t>
            </a:r>
          </a:p>
          <a:p>
            <a:pPr marL="742950" lvl="1" indent="-395288">
              <a:buClrTx/>
              <a:buSzPct val="80000"/>
              <a:buFont typeface="Verdana" pitchFamily="34" charset="0"/>
              <a:buChar char="√"/>
            </a:pPr>
            <a:r>
              <a:rPr lang="en-US" dirty="0" smtClean="0"/>
              <a:t>Authorizes Transactions &amp; Use Taxes (i.e., local sales taxes) in ⅛ % increments</a:t>
            </a:r>
          </a:p>
          <a:p>
            <a:pPr marL="742950" lvl="1" indent="-395288">
              <a:buClrTx/>
              <a:buSzPct val="80000"/>
              <a:buFont typeface="Verdana" pitchFamily="34" charset="0"/>
              <a:buChar char="√"/>
            </a:pPr>
            <a:r>
              <a:rPr lang="en-US" dirty="0" smtClean="0"/>
              <a:t>Previously only ¼ % increments were permitted</a:t>
            </a:r>
          </a:p>
          <a:p>
            <a:pPr marL="742950" lvl="1" indent="-395288">
              <a:buClrTx/>
              <a:buSzPct val="80000"/>
              <a:buFont typeface="Verdana" pitchFamily="34" charset="0"/>
              <a:buChar char="√"/>
            </a:pPr>
            <a:r>
              <a:rPr lang="en-US" dirty="0" smtClean="0"/>
              <a:t>Effective 1/1/12</a:t>
            </a:r>
          </a:p>
        </p:txBody>
      </p:sp>
      <p:sp>
        <p:nvSpPr>
          <p:cNvPr id="30724" name="Date Placeholder 3"/>
          <p:cNvSpPr>
            <a:spLocks noGrp="1"/>
          </p:cNvSpPr>
          <p:nvPr>
            <p:ph type="dt" sz="quarter" idx="4294967295"/>
          </p:nvPr>
        </p:nvSpPr>
        <p:spPr>
          <a:xfrm>
            <a:off x="6858000" y="6111875"/>
            <a:ext cx="2286000" cy="365125"/>
          </a:xfrm>
          <a:noFill/>
        </p:spPr>
        <p:txBody>
          <a:bodyPr/>
          <a:lstStyle/>
          <a:p>
            <a:fld id="{17BCD87F-EB90-4AB1-8863-85AE84FAC9AB}" type="datetime4">
              <a:rPr lang="en-US" smtClean="0"/>
              <a:pPr/>
              <a:t>February 21, 2013</a:t>
            </a:fld>
            <a:endParaRPr lang="en-US" smtClean="0"/>
          </a:p>
        </p:txBody>
      </p:sp>
      <p:sp>
        <p:nvSpPr>
          <p:cNvPr id="30725" name="Slide Number Placeholder 5"/>
          <p:cNvSpPr>
            <a:spLocks noGrp="1"/>
          </p:cNvSpPr>
          <p:nvPr>
            <p:ph type="sldNum" sz="quarter" idx="4294967295"/>
          </p:nvPr>
        </p:nvSpPr>
        <p:spPr>
          <a:xfrm>
            <a:off x="8686800" y="6111875"/>
            <a:ext cx="457200" cy="365125"/>
          </a:xfrm>
          <a:noFill/>
        </p:spPr>
        <p:txBody>
          <a:bodyPr/>
          <a:lstStyle/>
          <a:p>
            <a:fld id="{EB21B8BE-2E41-4159-9681-742799FEF4E4}" type="slidenum">
              <a:rPr lang="en-US" smtClean="0"/>
              <a:pPr/>
              <a:t>52</a:t>
            </a:fld>
            <a:endParaRPr lang="en-US" smtClean="0"/>
          </a:p>
        </p:txBody>
      </p:sp>
      <p:sp>
        <p:nvSpPr>
          <p:cNvPr id="6" name="TextBox 5"/>
          <p:cNvSpPr txBox="1"/>
          <p:nvPr/>
        </p:nvSpPr>
        <p:spPr>
          <a:xfrm>
            <a:off x="3200400" y="5867400"/>
            <a:ext cx="5943600" cy="307777"/>
          </a:xfrm>
          <a:prstGeom prst="rect">
            <a:avLst/>
          </a:prstGeom>
          <a:noFill/>
        </p:spPr>
        <p:txBody>
          <a:bodyPr wrap="square" rtlCol="0">
            <a:spAutoFit/>
          </a:bodyPr>
          <a:lstStyle/>
          <a:p>
            <a:r>
              <a:rPr lang="en-US" sz="1400" b="1" dirty="0" smtClean="0">
                <a:solidFill>
                  <a:srgbClr val="4D771F"/>
                </a:solidFill>
              </a:rPr>
              <a:t>Update on the Law of Public Revenues</a:t>
            </a:r>
            <a:endParaRPr lang="en-US" sz="1400" b="1" dirty="0">
              <a:solidFill>
                <a:srgbClr val="4D771F"/>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Prop. 218 &amp; Annexation</a:t>
            </a:r>
          </a:p>
        </p:txBody>
      </p:sp>
      <p:sp>
        <p:nvSpPr>
          <p:cNvPr id="37891" name="Content Placeholder 2"/>
          <p:cNvSpPr>
            <a:spLocks noGrp="1"/>
          </p:cNvSpPr>
          <p:nvPr>
            <p:ph idx="4294967295"/>
          </p:nvPr>
        </p:nvSpPr>
        <p:spPr>
          <a:xfrm>
            <a:off x="533400" y="1219200"/>
            <a:ext cx="8183562" cy="4187825"/>
          </a:xfrm>
        </p:spPr>
        <p:txBody>
          <a:bodyPr/>
          <a:lstStyle/>
          <a:p>
            <a:pPr marL="0" indent="0">
              <a:buFont typeface="Wingdings" pitchFamily="2" charset="2"/>
              <a:buNone/>
              <a:defRPr/>
            </a:pPr>
            <a:r>
              <a:rPr lang="en-US" i="1" dirty="0" smtClean="0"/>
              <a:t>Citizen’s Ass’n of Sunset Beach v. Orange County LAFCO </a:t>
            </a:r>
            <a:r>
              <a:rPr lang="en-US" dirty="0" smtClean="0"/>
              <a:t>(4</a:t>
            </a:r>
            <a:r>
              <a:rPr lang="en-US" baseline="30000" dirty="0" smtClean="0"/>
              <a:t>th</a:t>
            </a:r>
            <a:r>
              <a:rPr lang="en-US" dirty="0" smtClean="0"/>
              <a:t> DCA 2012) </a:t>
            </a:r>
          </a:p>
          <a:p>
            <a:pPr>
              <a:buClr>
                <a:srgbClr val="4D771F"/>
              </a:buClr>
              <a:defRPr/>
            </a:pPr>
            <a:r>
              <a:rPr lang="en-US" sz="2200" dirty="0" smtClean="0"/>
              <a:t>Ass’n challenged LAFCO approval of island annexation for lack of election to approve extension of Huntington Beach’s taxes into annexation area</a:t>
            </a:r>
          </a:p>
          <a:p>
            <a:pPr marL="800100" lvl="1" indent="-511175">
              <a:buClr>
                <a:srgbClr val="000000"/>
              </a:buClr>
              <a:buSzPct val="80000"/>
              <a:buFont typeface="Verdana" pitchFamily="34" charset="0"/>
              <a:buChar char="√"/>
              <a:defRPr/>
            </a:pPr>
            <a:r>
              <a:rPr lang="en-US" sz="2200" dirty="0" smtClean="0"/>
              <a:t>Citing Prop. 13 precedent, court found no election required</a:t>
            </a:r>
          </a:p>
          <a:p>
            <a:pPr marL="800100" lvl="1" indent="-511175">
              <a:buClr>
                <a:srgbClr val="000000"/>
              </a:buClr>
              <a:buSzPct val="80000"/>
              <a:buFont typeface="Verdana" pitchFamily="34" charset="0"/>
              <a:buChar char="√"/>
              <a:defRPr/>
            </a:pPr>
            <a:r>
              <a:rPr lang="en-US" sz="2200" dirty="0" smtClean="0"/>
              <a:t>Supreme Court refused review</a:t>
            </a:r>
          </a:p>
        </p:txBody>
      </p:sp>
      <p:sp>
        <p:nvSpPr>
          <p:cNvPr id="31748" name="Date Placeholder 3"/>
          <p:cNvSpPr>
            <a:spLocks noGrp="1"/>
          </p:cNvSpPr>
          <p:nvPr>
            <p:ph type="dt" sz="quarter" idx="4294967295"/>
          </p:nvPr>
        </p:nvSpPr>
        <p:spPr>
          <a:xfrm>
            <a:off x="6858000" y="6111875"/>
            <a:ext cx="2286000" cy="365125"/>
          </a:xfrm>
          <a:noFill/>
        </p:spPr>
        <p:txBody>
          <a:bodyPr/>
          <a:lstStyle/>
          <a:p>
            <a:fld id="{0F2D7D70-D827-46B1-B5DE-F7EF98B686F0}" type="datetime4">
              <a:rPr lang="en-US" smtClean="0"/>
              <a:pPr/>
              <a:t>February 21, 2013</a:t>
            </a:fld>
            <a:endParaRPr lang="en-US" smtClean="0"/>
          </a:p>
        </p:txBody>
      </p:sp>
      <p:sp>
        <p:nvSpPr>
          <p:cNvPr id="31749" name="Slide Number Placeholder 4"/>
          <p:cNvSpPr>
            <a:spLocks noGrp="1"/>
          </p:cNvSpPr>
          <p:nvPr>
            <p:ph type="sldNum" sz="quarter" idx="4294967295"/>
          </p:nvPr>
        </p:nvSpPr>
        <p:spPr>
          <a:xfrm>
            <a:off x="8686800" y="6111875"/>
            <a:ext cx="457200" cy="365125"/>
          </a:xfrm>
          <a:noFill/>
        </p:spPr>
        <p:txBody>
          <a:bodyPr/>
          <a:lstStyle/>
          <a:p>
            <a:fld id="{6E533413-2583-4BB7-82C4-D4AB19AE51E2}" type="slidenum">
              <a:rPr lang="en-US" smtClean="0"/>
              <a:pPr/>
              <a:t>53</a:t>
            </a:fld>
            <a:endParaRPr lang="en-US" smtClean="0"/>
          </a:p>
        </p:txBody>
      </p:sp>
      <p:sp>
        <p:nvSpPr>
          <p:cNvPr id="6" name="TextBox 5"/>
          <p:cNvSpPr txBox="1"/>
          <p:nvPr/>
        </p:nvSpPr>
        <p:spPr>
          <a:xfrm>
            <a:off x="3200400" y="5867400"/>
            <a:ext cx="5943600" cy="307777"/>
          </a:xfrm>
          <a:prstGeom prst="rect">
            <a:avLst/>
          </a:prstGeom>
          <a:noFill/>
        </p:spPr>
        <p:txBody>
          <a:bodyPr wrap="square" rtlCol="0">
            <a:spAutoFit/>
          </a:bodyPr>
          <a:lstStyle/>
          <a:p>
            <a:r>
              <a:rPr lang="en-US" sz="1400" b="1" dirty="0" smtClean="0">
                <a:solidFill>
                  <a:srgbClr val="4D771F"/>
                </a:solidFill>
              </a:rPr>
              <a:t>Update on the Law of Public Revenues</a:t>
            </a:r>
            <a:endParaRPr lang="en-US" sz="1400" b="1" dirty="0">
              <a:solidFill>
                <a:srgbClr val="4D771F"/>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Fines are not Taxes</a:t>
            </a:r>
          </a:p>
        </p:txBody>
      </p:sp>
      <p:sp>
        <p:nvSpPr>
          <p:cNvPr id="32771" name="Content Placeholder 2"/>
          <p:cNvSpPr>
            <a:spLocks noGrp="1"/>
          </p:cNvSpPr>
          <p:nvPr>
            <p:ph idx="4294967295"/>
          </p:nvPr>
        </p:nvSpPr>
        <p:spPr>
          <a:xfrm>
            <a:off x="533400" y="1219200"/>
            <a:ext cx="8183562" cy="4187825"/>
          </a:xfrm>
        </p:spPr>
        <p:txBody>
          <a:bodyPr/>
          <a:lstStyle/>
          <a:p>
            <a:pPr>
              <a:buClr>
                <a:srgbClr val="4D771F"/>
              </a:buClr>
            </a:pPr>
            <a:r>
              <a:rPr lang="en-US" i="1" dirty="0" smtClean="0"/>
              <a:t>Cal. Taxpayers </a:t>
            </a:r>
            <a:r>
              <a:rPr lang="en-US" i="1" dirty="0" err="1" smtClean="0"/>
              <a:t>Ass’n</a:t>
            </a:r>
            <a:r>
              <a:rPr lang="en-US" i="1" dirty="0" smtClean="0"/>
              <a:t> v. </a:t>
            </a:r>
            <a:r>
              <a:rPr lang="en-US" i="1" dirty="0" err="1" smtClean="0"/>
              <a:t>FTB</a:t>
            </a:r>
            <a:r>
              <a:rPr lang="en-US" i="1" dirty="0" smtClean="0"/>
              <a:t> </a:t>
            </a:r>
            <a:r>
              <a:rPr lang="en-US" dirty="0" smtClean="0"/>
              <a:t>(3</a:t>
            </a:r>
            <a:r>
              <a:rPr lang="en-US" baseline="30000" dirty="0" smtClean="0"/>
              <a:t>rd</a:t>
            </a:r>
            <a:r>
              <a:rPr lang="en-US" dirty="0" smtClean="0"/>
              <a:t> </a:t>
            </a:r>
            <a:r>
              <a:rPr lang="en-US" dirty="0" err="1" smtClean="0"/>
              <a:t>DCA</a:t>
            </a:r>
            <a:r>
              <a:rPr lang="en-US" dirty="0" smtClean="0"/>
              <a:t> 2010)</a:t>
            </a:r>
          </a:p>
          <a:p>
            <a:pPr marL="793750" lvl="1" indent="-504825">
              <a:buClrTx/>
              <a:buSzPct val="80000"/>
              <a:buFont typeface="Verdana" pitchFamily="34" charset="0"/>
              <a:buChar char="√"/>
            </a:pPr>
            <a:r>
              <a:rPr lang="en-US" dirty="0" smtClean="0"/>
              <a:t>20% penalty on late corporate taxes raising $</a:t>
            </a:r>
            <a:r>
              <a:rPr lang="en-US" dirty="0" err="1" smtClean="0"/>
              <a:t>1.4b</a:t>
            </a:r>
            <a:r>
              <a:rPr lang="en-US" dirty="0" smtClean="0"/>
              <a:t> not a tax requiring 2/3 vote of Legislature</a:t>
            </a:r>
          </a:p>
          <a:p>
            <a:pPr marL="793750" lvl="1" indent="-504825">
              <a:buClrTx/>
              <a:buSzPct val="80000"/>
              <a:buFont typeface="Verdana" pitchFamily="34" charset="0"/>
              <a:buChar char="√"/>
            </a:pPr>
            <a:r>
              <a:rPr lang="en-US" dirty="0" smtClean="0"/>
              <a:t>Distinguishing characteristics: label, revenues diminish over time, triggered by violation</a:t>
            </a:r>
          </a:p>
          <a:p>
            <a:pPr marL="793750" lvl="1" indent="-504825">
              <a:buClrTx/>
              <a:buSzPct val="80000"/>
              <a:buFont typeface="Verdana" pitchFamily="34" charset="0"/>
              <a:buChar char="√"/>
            </a:pPr>
            <a:r>
              <a:rPr lang="en-US" dirty="0" smtClean="0"/>
              <a:t>No need for findings or good faith defense; post-payment remedy sufficient</a:t>
            </a:r>
          </a:p>
          <a:p>
            <a:pPr marL="793750" lvl="1" indent="-504825">
              <a:buClrTx/>
              <a:buSzPct val="80000"/>
              <a:buFont typeface="Verdana" pitchFamily="34" charset="0"/>
              <a:buChar char="√"/>
            </a:pPr>
            <a:r>
              <a:rPr lang="en-US" dirty="0" smtClean="0"/>
              <a:t>Relevant to Prop. 26 analysis</a:t>
            </a:r>
          </a:p>
        </p:txBody>
      </p:sp>
      <p:sp>
        <p:nvSpPr>
          <p:cNvPr id="32772" name="Date Placeholder 3"/>
          <p:cNvSpPr>
            <a:spLocks noGrp="1"/>
          </p:cNvSpPr>
          <p:nvPr>
            <p:ph type="dt" sz="quarter" idx="4294967295"/>
          </p:nvPr>
        </p:nvSpPr>
        <p:spPr>
          <a:xfrm>
            <a:off x="6858000" y="6111875"/>
            <a:ext cx="2286000" cy="365125"/>
          </a:xfrm>
          <a:noFill/>
        </p:spPr>
        <p:txBody>
          <a:bodyPr/>
          <a:lstStyle/>
          <a:p>
            <a:fld id="{9AB099E2-FCD4-4B3D-AB8F-E0A39413C8DD}" type="datetime4">
              <a:rPr lang="en-US" smtClean="0"/>
              <a:pPr/>
              <a:t>February 21, 2013</a:t>
            </a:fld>
            <a:endParaRPr lang="en-US" smtClean="0"/>
          </a:p>
        </p:txBody>
      </p:sp>
      <p:sp>
        <p:nvSpPr>
          <p:cNvPr id="32773" name="Slide Number Placeholder 4"/>
          <p:cNvSpPr>
            <a:spLocks noGrp="1"/>
          </p:cNvSpPr>
          <p:nvPr>
            <p:ph type="sldNum" sz="quarter" idx="4294967295"/>
          </p:nvPr>
        </p:nvSpPr>
        <p:spPr>
          <a:xfrm>
            <a:off x="8686800" y="6111875"/>
            <a:ext cx="457200" cy="365125"/>
          </a:xfrm>
          <a:noFill/>
        </p:spPr>
        <p:txBody>
          <a:bodyPr/>
          <a:lstStyle/>
          <a:p>
            <a:fld id="{C5722C4A-90EC-42DD-9C10-BF3FF74FAEF3}" type="slidenum">
              <a:rPr lang="en-US" smtClean="0"/>
              <a:pPr/>
              <a:t>54</a:t>
            </a:fld>
            <a:endParaRPr lang="en-US" smtClean="0"/>
          </a:p>
        </p:txBody>
      </p:sp>
      <p:sp>
        <p:nvSpPr>
          <p:cNvPr id="6" name="TextBox 5"/>
          <p:cNvSpPr txBox="1"/>
          <p:nvPr/>
        </p:nvSpPr>
        <p:spPr>
          <a:xfrm>
            <a:off x="3200400" y="5867400"/>
            <a:ext cx="5943600" cy="307777"/>
          </a:xfrm>
          <a:prstGeom prst="rect">
            <a:avLst/>
          </a:prstGeom>
          <a:noFill/>
        </p:spPr>
        <p:txBody>
          <a:bodyPr wrap="square" rtlCol="0">
            <a:spAutoFit/>
          </a:bodyPr>
          <a:lstStyle/>
          <a:p>
            <a:r>
              <a:rPr lang="en-US" sz="1400" b="1" dirty="0" smtClean="0">
                <a:solidFill>
                  <a:srgbClr val="4D771F"/>
                </a:solidFill>
              </a:rPr>
              <a:t>Update on the Law of Public Revenues</a:t>
            </a:r>
            <a:endParaRPr lang="en-US" sz="1400" b="1" dirty="0">
              <a:solidFill>
                <a:srgbClr val="4D771F"/>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normAutofit/>
          </a:bodyPr>
          <a:lstStyle/>
          <a:p>
            <a:r>
              <a:rPr lang="en-US" smtClean="0"/>
              <a:t>Flood Control &amp; Water Quality Fees</a:t>
            </a:r>
          </a:p>
        </p:txBody>
      </p:sp>
      <p:sp>
        <p:nvSpPr>
          <p:cNvPr id="36867" name="Content Placeholder 2"/>
          <p:cNvSpPr>
            <a:spLocks noGrp="1"/>
          </p:cNvSpPr>
          <p:nvPr>
            <p:ph idx="4294967295"/>
          </p:nvPr>
        </p:nvSpPr>
        <p:spPr>
          <a:xfrm>
            <a:off x="381000" y="1295400"/>
            <a:ext cx="8183562" cy="4187825"/>
          </a:xfrm>
        </p:spPr>
        <p:txBody>
          <a:bodyPr/>
          <a:lstStyle/>
          <a:p>
            <a:pPr>
              <a:buClr>
                <a:srgbClr val="4D771F"/>
              </a:buClr>
            </a:pPr>
            <a:r>
              <a:rPr lang="en-US" i="1" dirty="0" smtClean="0"/>
              <a:t>Greene v. Marin County Flood Control Dist., </a:t>
            </a:r>
            <a:r>
              <a:rPr lang="en-US" dirty="0" smtClean="0"/>
              <a:t>(Cal. S. Ct. 2010)</a:t>
            </a:r>
          </a:p>
          <a:p>
            <a:pPr marL="739775" lvl="1" indent="-450850">
              <a:buClrTx/>
              <a:buSzPct val="80000"/>
              <a:buFont typeface="Verdana" pitchFamily="34" charset="0"/>
              <a:buChar char="√"/>
            </a:pPr>
            <a:r>
              <a:rPr lang="en-US" dirty="0" smtClean="0"/>
              <a:t>Ballot secrecy does not apply to 218 elections on property-related fees for things other than water, sewer and trash</a:t>
            </a:r>
          </a:p>
          <a:p>
            <a:pPr marL="739775" lvl="1" indent="-450850">
              <a:buClrTx/>
              <a:buSzPct val="80000"/>
              <a:buFont typeface="Verdana" pitchFamily="34" charset="0"/>
              <a:buChar char="√"/>
            </a:pPr>
            <a:r>
              <a:rPr lang="en-US" dirty="0" smtClean="0"/>
              <a:t>218 Omnibus </a:t>
            </a:r>
            <a:r>
              <a:rPr lang="en-US" dirty="0" err="1" smtClean="0"/>
              <a:t>Implement’n</a:t>
            </a:r>
            <a:r>
              <a:rPr lang="en-US" dirty="0" smtClean="0"/>
              <a:t> Act is good authority</a:t>
            </a:r>
          </a:p>
          <a:p>
            <a:pPr marL="739775" lvl="1" indent="-450850">
              <a:buClrTx/>
              <a:buSzPct val="80000"/>
              <a:buFont typeface="Verdana" pitchFamily="34" charset="0"/>
              <a:buChar char="√"/>
            </a:pPr>
            <a:r>
              <a:rPr lang="en-US" dirty="0" smtClean="0"/>
              <a:t>Deference to local procedural rules on property-related fees</a:t>
            </a:r>
          </a:p>
        </p:txBody>
      </p:sp>
      <p:sp>
        <p:nvSpPr>
          <p:cNvPr id="36868" name="Date Placeholder 3"/>
          <p:cNvSpPr>
            <a:spLocks noGrp="1"/>
          </p:cNvSpPr>
          <p:nvPr>
            <p:ph type="dt" sz="quarter" idx="4294967295"/>
          </p:nvPr>
        </p:nvSpPr>
        <p:spPr>
          <a:xfrm>
            <a:off x="6858000" y="6111875"/>
            <a:ext cx="2286000" cy="365125"/>
          </a:xfrm>
          <a:noFill/>
        </p:spPr>
        <p:txBody>
          <a:bodyPr/>
          <a:lstStyle/>
          <a:p>
            <a:fld id="{CADC15C2-98A1-4528-A717-EAD961E0F1E2}" type="datetime4">
              <a:rPr lang="en-US" smtClean="0"/>
              <a:pPr/>
              <a:t>February 21, 2013</a:t>
            </a:fld>
            <a:endParaRPr lang="en-US" smtClean="0"/>
          </a:p>
        </p:txBody>
      </p:sp>
      <p:sp>
        <p:nvSpPr>
          <p:cNvPr id="36869" name="Slide Number Placeholder 4"/>
          <p:cNvSpPr>
            <a:spLocks noGrp="1"/>
          </p:cNvSpPr>
          <p:nvPr>
            <p:ph type="sldNum" sz="quarter" idx="4294967295"/>
          </p:nvPr>
        </p:nvSpPr>
        <p:spPr>
          <a:xfrm>
            <a:off x="8686800" y="6111875"/>
            <a:ext cx="457200" cy="365125"/>
          </a:xfrm>
          <a:noFill/>
        </p:spPr>
        <p:txBody>
          <a:bodyPr/>
          <a:lstStyle/>
          <a:p>
            <a:fld id="{0E4B69EE-E8BF-43F5-8063-C5457F964908}" type="slidenum">
              <a:rPr lang="en-US" smtClean="0"/>
              <a:pPr/>
              <a:t>55</a:t>
            </a:fld>
            <a:endParaRPr lang="en-US" smtClean="0"/>
          </a:p>
        </p:txBody>
      </p:sp>
      <p:sp>
        <p:nvSpPr>
          <p:cNvPr id="6" name="TextBox 5"/>
          <p:cNvSpPr txBox="1"/>
          <p:nvPr/>
        </p:nvSpPr>
        <p:spPr>
          <a:xfrm>
            <a:off x="3200400" y="5867400"/>
            <a:ext cx="5943600" cy="307777"/>
          </a:xfrm>
          <a:prstGeom prst="rect">
            <a:avLst/>
          </a:prstGeom>
          <a:noFill/>
        </p:spPr>
        <p:txBody>
          <a:bodyPr wrap="square" rtlCol="0">
            <a:spAutoFit/>
          </a:bodyPr>
          <a:lstStyle/>
          <a:p>
            <a:r>
              <a:rPr lang="en-US" sz="1400" b="1" dirty="0" smtClean="0">
                <a:solidFill>
                  <a:srgbClr val="4D771F"/>
                </a:solidFill>
              </a:rPr>
              <a:t>Update on the Law of Public Revenues</a:t>
            </a:r>
            <a:endParaRPr lang="en-US" sz="1400" b="1" dirty="0">
              <a:solidFill>
                <a:srgbClr val="4D771F"/>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Water Fees</a:t>
            </a:r>
          </a:p>
        </p:txBody>
      </p:sp>
      <p:sp>
        <p:nvSpPr>
          <p:cNvPr id="37891" name="Content Placeholder 2"/>
          <p:cNvSpPr>
            <a:spLocks noGrp="1"/>
          </p:cNvSpPr>
          <p:nvPr>
            <p:ph idx="4294967295"/>
          </p:nvPr>
        </p:nvSpPr>
        <p:spPr>
          <a:xfrm>
            <a:off x="381000" y="1143000"/>
            <a:ext cx="8183562" cy="4187825"/>
          </a:xfrm>
        </p:spPr>
        <p:txBody>
          <a:bodyPr/>
          <a:lstStyle/>
          <a:p>
            <a:pPr>
              <a:buClr>
                <a:srgbClr val="4D771F"/>
              </a:buClr>
            </a:pPr>
            <a:r>
              <a:rPr lang="en-US" i="1" dirty="0" smtClean="0"/>
              <a:t>City of Palmdale v. Palmdale Water District </a:t>
            </a:r>
            <a:r>
              <a:rPr lang="en-US" dirty="0" smtClean="0"/>
              <a:t>(2</a:t>
            </a:r>
            <a:r>
              <a:rPr lang="en-US" baseline="30000" dirty="0" smtClean="0"/>
              <a:t>nd</a:t>
            </a:r>
            <a:r>
              <a:rPr lang="en-US" dirty="0" smtClean="0"/>
              <a:t> </a:t>
            </a:r>
            <a:r>
              <a:rPr lang="en-US" dirty="0" err="1" smtClean="0"/>
              <a:t>DCA</a:t>
            </a:r>
            <a:r>
              <a:rPr lang="en-US" dirty="0" smtClean="0"/>
              <a:t> 2011)</a:t>
            </a:r>
          </a:p>
          <a:p>
            <a:pPr marL="739775" lvl="1" indent="-450850">
              <a:buClr>
                <a:srgbClr val="000000"/>
              </a:buClr>
              <a:buSzPct val="80000"/>
              <a:buFont typeface="Verdana" pitchFamily="34" charset="0"/>
              <a:buChar char="√"/>
            </a:pPr>
            <a:r>
              <a:rPr lang="en-US" sz="2200" dirty="0" smtClean="0"/>
              <a:t>City challenged conservation water rates, claiming Prop. 218 disallows them</a:t>
            </a:r>
          </a:p>
          <a:p>
            <a:pPr marL="739775" lvl="1" indent="-450850">
              <a:buClr>
                <a:srgbClr val="000000"/>
              </a:buClr>
              <a:buSzPct val="80000"/>
              <a:buFont typeface="Verdana" pitchFamily="34" charset="0"/>
              <a:buChar char="√"/>
            </a:pPr>
            <a:r>
              <a:rPr lang="en-US" sz="2200" dirty="0" err="1" smtClean="0"/>
              <a:t>DCA</a:t>
            </a:r>
            <a:r>
              <a:rPr lang="en-US" sz="2200" dirty="0" smtClean="0"/>
              <a:t> found 218 and Constitutional provision against wasting water could be harmonized but struck down </a:t>
            </a:r>
            <a:r>
              <a:rPr lang="en-US" sz="2200" dirty="0" err="1" smtClean="0"/>
              <a:t>PWD</a:t>
            </a:r>
            <a:r>
              <a:rPr lang="en-US" sz="2200" dirty="0" smtClean="0"/>
              <a:t> rates as insufficiently justified</a:t>
            </a:r>
          </a:p>
          <a:p>
            <a:pPr marL="739775" lvl="1" indent="-450850">
              <a:buClr>
                <a:srgbClr val="000000"/>
              </a:buClr>
              <a:buSzPct val="80000"/>
              <a:buFont typeface="Verdana" pitchFamily="34" charset="0"/>
              <a:buChar char="√"/>
            </a:pPr>
            <a:r>
              <a:rPr lang="en-US" sz="2200" dirty="0" smtClean="0"/>
              <a:t>Caution required when constructing conservation rates</a:t>
            </a:r>
          </a:p>
        </p:txBody>
      </p:sp>
      <p:sp>
        <p:nvSpPr>
          <p:cNvPr id="37892" name="Date Placeholder 3"/>
          <p:cNvSpPr>
            <a:spLocks noGrp="1"/>
          </p:cNvSpPr>
          <p:nvPr>
            <p:ph type="dt" sz="quarter" idx="4294967295"/>
          </p:nvPr>
        </p:nvSpPr>
        <p:spPr>
          <a:xfrm>
            <a:off x="6858000" y="6111875"/>
            <a:ext cx="2286000" cy="365125"/>
          </a:xfrm>
          <a:noFill/>
        </p:spPr>
        <p:txBody>
          <a:bodyPr/>
          <a:lstStyle/>
          <a:p>
            <a:fld id="{12733C8D-7338-4168-A9C0-D29054339095}" type="datetime4">
              <a:rPr lang="en-US" smtClean="0"/>
              <a:pPr/>
              <a:t>February 21, 2013</a:t>
            </a:fld>
            <a:endParaRPr lang="en-US" smtClean="0"/>
          </a:p>
        </p:txBody>
      </p:sp>
      <p:sp>
        <p:nvSpPr>
          <p:cNvPr id="37893" name="Slide Number Placeholder 4"/>
          <p:cNvSpPr>
            <a:spLocks noGrp="1"/>
          </p:cNvSpPr>
          <p:nvPr>
            <p:ph type="sldNum" sz="quarter" idx="4294967295"/>
          </p:nvPr>
        </p:nvSpPr>
        <p:spPr>
          <a:xfrm>
            <a:off x="8686800" y="6111875"/>
            <a:ext cx="457200" cy="365125"/>
          </a:xfrm>
          <a:noFill/>
        </p:spPr>
        <p:txBody>
          <a:bodyPr/>
          <a:lstStyle/>
          <a:p>
            <a:fld id="{9EFF2839-3004-476D-A457-24094E14FA90}" type="slidenum">
              <a:rPr lang="en-US" smtClean="0"/>
              <a:pPr/>
              <a:t>56</a:t>
            </a:fld>
            <a:endParaRPr lang="en-US" smtClean="0"/>
          </a:p>
        </p:txBody>
      </p:sp>
      <p:sp>
        <p:nvSpPr>
          <p:cNvPr id="6" name="TextBox 5"/>
          <p:cNvSpPr txBox="1"/>
          <p:nvPr/>
        </p:nvSpPr>
        <p:spPr>
          <a:xfrm>
            <a:off x="3200400" y="5867400"/>
            <a:ext cx="5943600" cy="307777"/>
          </a:xfrm>
          <a:prstGeom prst="rect">
            <a:avLst/>
          </a:prstGeom>
          <a:noFill/>
        </p:spPr>
        <p:txBody>
          <a:bodyPr wrap="square" rtlCol="0">
            <a:spAutoFit/>
          </a:bodyPr>
          <a:lstStyle/>
          <a:p>
            <a:r>
              <a:rPr lang="en-US" sz="1400" b="1" dirty="0" smtClean="0">
                <a:solidFill>
                  <a:srgbClr val="4D771F"/>
                </a:solidFill>
              </a:rPr>
              <a:t>Update on the Law of Public Revenues</a:t>
            </a:r>
            <a:endParaRPr lang="en-US" sz="1400" b="1" dirty="0">
              <a:solidFill>
                <a:srgbClr val="4D771F"/>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Prop. 218 &amp; Water Rates</a:t>
            </a:r>
          </a:p>
        </p:txBody>
      </p:sp>
      <p:sp>
        <p:nvSpPr>
          <p:cNvPr id="38915" name="Content Placeholder 2"/>
          <p:cNvSpPr>
            <a:spLocks noGrp="1"/>
          </p:cNvSpPr>
          <p:nvPr>
            <p:ph idx="4294967295"/>
          </p:nvPr>
        </p:nvSpPr>
        <p:spPr>
          <a:xfrm>
            <a:off x="457200" y="1295400"/>
            <a:ext cx="8183562" cy="4187825"/>
          </a:xfrm>
        </p:spPr>
        <p:txBody>
          <a:bodyPr/>
          <a:lstStyle/>
          <a:p>
            <a:pPr>
              <a:buClr>
                <a:srgbClr val="4D771F"/>
              </a:buClr>
            </a:pPr>
            <a:r>
              <a:rPr lang="en-US" i="1" dirty="0" smtClean="0"/>
              <a:t>Morgan v. Imperial Irrigation,</a:t>
            </a:r>
            <a:r>
              <a:rPr lang="en-US" dirty="0" smtClean="0"/>
              <a:t> Dist., 4</a:t>
            </a:r>
            <a:r>
              <a:rPr lang="en-US" baseline="30000" dirty="0" smtClean="0"/>
              <a:t>th</a:t>
            </a:r>
            <a:r>
              <a:rPr lang="en-US" dirty="0" smtClean="0"/>
              <a:t> </a:t>
            </a:r>
            <a:r>
              <a:rPr lang="en-US" dirty="0" err="1" smtClean="0"/>
              <a:t>DCA</a:t>
            </a:r>
            <a:r>
              <a:rPr lang="en-US" dirty="0" smtClean="0"/>
              <a:t> Case No. </a:t>
            </a:r>
            <a:r>
              <a:rPr lang="en-US" dirty="0" err="1" smtClean="0"/>
              <a:t>D061087</a:t>
            </a:r>
            <a:endParaRPr lang="en-US" dirty="0" smtClean="0"/>
          </a:p>
          <a:p>
            <a:pPr marL="739775" lvl="1" indent="-450850">
              <a:buClr>
                <a:srgbClr val="000000"/>
              </a:buClr>
              <a:buSzPct val="80000"/>
              <a:buFont typeface="Verdana" pitchFamily="34" charset="0"/>
              <a:buChar char="√"/>
            </a:pPr>
            <a:r>
              <a:rPr lang="en-US" dirty="0" smtClean="0"/>
              <a:t>Are farmers entitled to separate protest vote on water rates imposed on domestic, municipal, industrial and agricultural water customers?</a:t>
            </a:r>
          </a:p>
          <a:p>
            <a:pPr marL="739775" lvl="1" indent="-450850">
              <a:buClr>
                <a:srgbClr val="000000"/>
              </a:buClr>
              <a:buSzPct val="80000"/>
              <a:buFont typeface="Verdana" pitchFamily="34" charset="0"/>
              <a:buChar char="√"/>
            </a:pPr>
            <a:r>
              <a:rPr lang="en-US" dirty="0" smtClean="0"/>
              <a:t>Farm Bureau and local farmers sued; trial court ruled for plaintiffs; </a:t>
            </a:r>
            <a:r>
              <a:rPr lang="en-US" dirty="0" err="1" smtClean="0"/>
              <a:t>IID</a:t>
            </a:r>
            <a:r>
              <a:rPr lang="en-US" dirty="0" smtClean="0"/>
              <a:t> appealed</a:t>
            </a:r>
          </a:p>
          <a:p>
            <a:pPr marL="739775" lvl="1" indent="-450850">
              <a:buClr>
                <a:srgbClr val="000000"/>
              </a:buClr>
              <a:buSzPct val="80000"/>
              <a:buFont typeface="Verdana" pitchFamily="34" charset="0"/>
              <a:buChar char="√"/>
            </a:pPr>
            <a:r>
              <a:rPr lang="en-US" dirty="0" err="1" smtClean="0"/>
              <a:t>ACWA</a:t>
            </a:r>
            <a:r>
              <a:rPr lang="en-US" dirty="0" smtClean="0"/>
              <a:t>, League amicus support for </a:t>
            </a:r>
            <a:r>
              <a:rPr lang="en-US" dirty="0" err="1" smtClean="0"/>
              <a:t>IID</a:t>
            </a:r>
            <a:endParaRPr lang="en-US" dirty="0" smtClean="0"/>
          </a:p>
          <a:p>
            <a:pPr marL="739775" lvl="1" indent="-450850">
              <a:buClr>
                <a:srgbClr val="000000"/>
              </a:buClr>
              <a:buSzPct val="80000"/>
              <a:buFont typeface="Verdana" pitchFamily="34" charset="0"/>
              <a:buChar char="√"/>
            </a:pPr>
            <a:r>
              <a:rPr lang="en-US" dirty="0" smtClean="0"/>
              <a:t>Fully briefed 7/11/12</a:t>
            </a:r>
          </a:p>
        </p:txBody>
      </p:sp>
      <p:sp>
        <p:nvSpPr>
          <p:cNvPr id="38916" name="Date Placeholder 3"/>
          <p:cNvSpPr>
            <a:spLocks noGrp="1"/>
          </p:cNvSpPr>
          <p:nvPr>
            <p:ph type="dt" sz="quarter" idx="4294967295"/>
          </p:nvPr>
        </p:nvSpPr>
        <p:spPr>
          <a:xfrm>
            <a:off x="6858000" y="6111875"/>
            <a:ext cx="2286000" cy="365125"/>
          </a:xfrm>
          <a:noFill/>
        </p:spPr>
        <p:txBody>
          <a:bodyPr/>
          <a:lstStyle/>
          <a:p>
            <a:fld id="{FBC4CE44-A52D-42D0-B038-DAFAFA98901D}" type="datetime4">
              <a:rPr lang="en-US" smtClean="0"/>
              <a:pPr/>
              <a:t>February 21, 2013</a:t>
            </a:fld>
            <a:endParaRPr lang="en-US" smtClean="0"/>
          </a:p>
        </p:txBody>
      </p:sp>
      <p:sp>
        <p:nvSpPr>
          <p:cNvPr id="38917" name="Slide Number Placeholder 5"/>
          <p:cNvSpPr>
            <a:spLocks noGrp="1"/>
          </p:cNvSpPr>
          <p:nvPr>
            <p:ph type="sldNum" sz="quarter" idx="4294967295"/>
          </p:nvPr>
        </p:nvSpPr>
        <p:spPr>
          <a:xfrm>
            <a:off x="8686800" y="6111875"/>
            <a:ext cx="457200" cy="365125"/>
          </a:xfrm>
          <a:noFill/>
        </p:spPr>
        <p:txBody>
          <a:bodyPr/>
          <a:lstStyle/>
          <a:p>
            <a:fld id="{8D17B5B2-D968-4B3A-B959-77244062FB51}" type="slidenum">
              <a:rPr lang="en-US" smtClean="0"/>
              <a:pPr/>
              <a:t>57</a:t>
            </a:fld>
            <a:endParaRPr lang="en-US" smtClean="0"/>
          </a:p>
        </p:txBody>
      </p:sp>
      <p:sp>
        <p:nvSpPr>
          <p:cNvPr id="6" name="TextBox 5"/>
          <p:cNvSpPr txBox="1"/>
          <p:nvPr/>
        </p:nvSpPr>
        <p:spPr>
          <a:xfrm>
            <a:off x="3200400" y="5867400"/>
            <a:ext cx="5943600" cy="307777"/>
          </a:xfrm>
          <a:prstGeom prst="rect">
            <a:avLst/>
          </a:prstGeom>
          <a:noFill/>
        </p:spPr>
        <p:txBody>
          <a:bodyPr wrap="square" rtlCol="0">
            <a:spAutoFit/>
          </a:bodyPr>
          <a:lstStyle/>
          <a:p>
            <a:r>
              <a:rPr lang="en-US" sz="1400" b="1" dirty="0" smtClean="0">
                <a:solidFill>
                  <a:srgbClr val="4D771F"/>
                </a:solidFill>
              </a:rPr>
              <a:t>Update on the Law of Public Revenues</a:t>
            </a:r>
            <a:endParaRPr lang="en-US" sz="1400" b="1" dirty="0">
              <a:solidFill>
                <a:srgbClr val="4D771F"/>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Initiatives &amp; Water Rates</a:t>
            </a:r>
          </a:p>
        </p:txBody>
      </p:sp>
      <p:sp>
        <p:nvSpPr>
          <p:cNvPr id="39939" name="Content Placeholder 2"/>
          <p:cNvSpPr>
            <a:spLocks noGrp="1"/>
          </p:cNvSpPr>
          <p:nvPr>
            <p:ph idx="4294967295"/>
          </p:nvPr>
        </p:nvSpPr>
        <p:spPr>
          <a:xfrm>
            <a:off x="381000" y="1295400"/>
            <a:ext cx="8183562" cy="4187825"/>
          </a:xfrm>
        </p:spPr>
        <p:txBody>
          <a:bodyPr/>
          <a:lstStyle/>
          <a:p>
            <a:pPr>
              <a:buClr>
                <a:srgbClr val="4D771F"/>
              </a:buClr>
            </a:pPr>
            <a:r>
              <a:rPr lang="en-US" i="1" dirty="0" smtClean="0"/>
              <a:t>Mission Springs Water District v. </a:t>
            </a:r>
            <a:r>
              <a:rPr lang="en-US" i="1" dirty="0" err="1" smtClean="0"/>
              <a:t>Verjil</a:t>
            </a:r>
            <a:r>
              <a:rPr lang="en-US" dirty="0" smtClean="0"/>
              <a:t>, 4</a:t>
            </a:r>
            <a:r>
              <a:rPr lang="en-US" baseline="30000" dirty="0" smtClean="0"/>
              <a:t>th</a:t>
            </a:r>
            <a:r>
              <a:rPr lang="en-US" dirty="0" smtClean="0"/>
              <a:t> </a:t>
            </a:r>
            <a:r>
              <a:rPr lang="en-US" dirty="0" err="1" smtClean="0"/>
              <a:t>DCA</a:t>
            </a:r>
            <a:r>
              <a:rPr lang="en-US" dirty="0" smtClean="0"/>
              <a:t> Case No. </a:t>
            </a:r>
            <a:r>
              <a:rPr lang="en-US" dirty="0" err="1" smtClean="0"/>
              <a:t>E055176</a:t>
            </a:r>
            <a:endParaRPr lang="en-US" dirty="0" smtClean="0"/>
          </a:p>
          <a:p>
            <a:pPr marL="793750" lvl="1" indent="-566738">
              <a:buClr>
                <a:srgbClr val="000000"/>
              </a:buClr>
              <a:buSzPct val="80000"/>
              <a:buFont typeface="Verdana" pitchFamily="34" charset="0"/>
              <a:buChar char="√"/>
            </a:pPr>
            <a:r>
              <a:rPr lang="en-US" dirty="0" smtClean="0"/>
              <a:t>Initiative to reduce water rates, bar increases for a year and limit future increases</a:t>
            </a:r>
          </a:p>
          <a:p>
            <a:pPr marL="793750" lvl="1" indent="-566738">
              <a:buClr>
                <a:srgbClr val="000000"/>
              </a:buClr>
              <a:buSzPct val="80000"/>
              <a:buFont typeface="Verdana" pitchFamily="34" charset="0"/>
              <a:buChar char="√"/>
            </a:pPr>
            <a:r>
              <a:rPr lang="en-US" dirty="0" smtClean="0"/>
              <a:t>Registrar certified petition &amp; District filed decl. relief action to prevent election; trial court denied </a:t>
            </a:r>
            <a:r>
              <a:rPr lang="en-US" dirty="0" err="1" smtClean="0"/>
              <a:t>HJTA’s</a:t>
            </a:r>
            <a:r>
              <a:rPr lang="en-US" dirty="0" smtClean="0"/>
              <a:t> demurrer &amp; anti-</a:t>
            </a:r>
            <a:r>
              <a:rPr lang="en-US" dirty="0" err="1" smtClean="0"/>
              <a:t>SLAPP</a:t>
            </a:r>
            <a:r>
              <a:rPr lang="en-US" dirty="0" smtClean="0"/>
              <a:t> motion</a:t>
            </a:r>
          </a:p>
          <a:p>
            <a:pPr marL="793750" lvl="1" indent="-566738">
              <a:buClr>
                <a:srgbClr val="000000"/>
              </a:buClr>
              <a:buSzPct val="80000"/>
              <a:buFont typeface="Verdana" pitchFamily="34" charset="0"/>
              <a:buChar char="√"/>
            </a:pPr>
            <a:r>
              <a:rPr lang="en-US" dirty="0" err="1" smtClean="0"/>
              <a:t>HJTA</a:t>
            </a:r>
            <a:r>
              <a:rPr lang="en-US" dirty="0" smtClean="0"/>
              <a:t> appealed and case fully briefed as of 7/05/12</a:t>
            </a:r>
          </a:p>
        </p:txBody>
      </p:sp>
      <p:sp>
        <p:nvSpPr>
          <p:cNvPr id="39940" name="Date Placeholder 3"/>
          <p:cNvSpPr>
            <a:spLocks noGrp="1"/>
          </p:cNvSpPr>
          <p:nvPr>
            <p:ph type="dt" sz="quarter" idx="4294967295"/>
          </p:nvPr>
        </p:nvSpPr>
        <p:spPr>
          <a:xfrm>
            <a:off x="6858000" y="6111875"/>
            <a:ext cx="2286000" cy="365125"/>
          </a:xfrm>
          <a:noFill/>
        </p:spPr>
        <p:txBody>
          <a:bodyPr/>
          <a:lstStyle/>
          <a:p>
            <a:fld id="{81FC06CF-B695-48A2-8879-09EC2E1094A2}" type="datetime4">
              <a:rPr lang="en-US" smtClean="0"/>
              <a:pPr/>
              <a:t>February 21, 2013</a:t>
            </a:fld>
            <a:endParaRPr lang="en-US" smtClean="0"/>
          </a:p>
        </p:txBody>
      </p:sp>
      <p:sp>
        <p:nvSpPr>
          <p:cNvPr id="39941" name="Slide Number Placeholder 5"/>
          <p:cNvSpPr>
            <a:spLocks noGrp="1"/>
          </p:cNvSpPr>
          <p:nvPr>
            <p:ph type="sldNum" sz="quarter" idx="4294967295"/>
          </p:nvPr>
        </p:nvSpPr>
        <p:spPr>
          <a:xfrm>
            <a:off x="8686800" y="6111875"/>
            <a:ext cx="457200" cy="365125"/>
          </a:xfrm>
          <a:noFill/>
        </p:spPr>
        <p:txBody>
          <a:bodyPr/>
          <a:lstStyle/>
          <a:p>
            <a:fld id="{365063B8-14A2-4593-8B0E-CA6E27AD6668}" type="slidenum">
              <a:rPr lang="en-US" smtClean="0"/>
              <a:pPr/>
              <a:t>58</a:t>
            </a:fld>
            <a:endParaRPr lang="en-US" smtClean="0"/>
          </a:p>
        </p:txBody>
      </p:sp>
      <p:sp>
        <p:nvSpPr>
          <p:cNvPr id="6" name="TextBox 5"/>
          <p:cNvSpPr txBox="1"/>
          <p:nvPr/>
        </p:nvSpPr>
        <p:spPr>
          <a:xfrm>
            <a:off x="3200400" y="5867400"/>
            <a:ext cx="5943600" cy="307777"/>
          </a:xfrm>
          <a:prstGeom prst="rect">
            <a:avLst/>
          </a:prstGeom>
          <a:noFill/>
        </p:spPr>
        <p:txBody>
          <a:bodyPr wrap="square" rtlCol="0">
            <a:spAutoFit/>
          </a:bodyPr>
          <a:lstStyle/>
          <a:p>
            <a:r>
              <a:rPr lang="en-US" sz="1400" b="1" dirty="0" smtClean="0">
                <a:solidFill>
                  <a:srgbClr val="4D771F"/>
                </a:solidFill>
              </a:rPr>
              <a:t>Update on the Law of Public Revenues</a:t>
            </a:r>
            <a:endParaRPr lang="en-US" sz="1400" b="1" dirty="0">
              <a:solidFill>
                <a:srgbClr val="4D771F"/>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Sewer Fees</a:t>
            </a:r>
          </a:p>
        </p:txBody>
      </p:sp>
      <p:sp>
        <p:nvSpPr>
          <p:cNvPr id="43011" name="Content Placeholder 2"/>
          <p:cNvSpPr>
            <a:spLocks noGrp="1"/>
          </p:cNvSpPr>
          <p:nvPr>
            <p:ph idx="4294967295"/>
          </p:nvPr>
        </p:nvSpPr>
        <p:spPr>
          <a:xfrm>
            <a:off x="533400" y="1219200"/>
            <a:ext cx="8183562" cy="4187825"/>
          </a:xfrm>
        </p:spPr>
        <p:txBody>
          <a:bodyPr/>
          <a:lstStyle/>
          <a:p>
            <a:pPr>
              <a:buClr>
                <a:srgbClr val="4D771F"/>
              </a:buClr>
            </a:pPr>
            <a:r>
              <a:rPr lang="en-US" dirty="0" smtClean="0"/>
              <a:t>AB 2567 (Carter, D-Rialto)</a:t>
            </a:r>
          </a:p>
          <a:p>
            <a:pPr marL="860425" lvl="1" indent="-512763">
              <a:buClrTx/>
              <a:buSzPct val="80000"/>
              <a:buFont typeface="Verdana" pitchFamily="34" charset="0"/>
              <a:buChar char="√"/>
            </a:pPr>
            <a:r>
              <a:rPr lang="en-US" dirty="0" smtClean="0"/>
              <a:t>Amends GC 53756 to add “wastewater” and “wastewater treatment”</a:t>
            </a:r>
          </a:p>
          <a:p>
            <a:pPr marL="860425" lvl="1" indent="-512763">
              <a:buClrTx/>
              <a:buSzPct val="80000"/>
              <a:buFont typeface="Verdana" pitchFamily="34" charset="0"/>
              <a:buChar char="√"/>
            </a:pPr>
            <a:r>
              <a:rPr lang="en-US" dirty="0" smtClean="0"/>
              <a:t>This allows these agencies to set rates under Prop. 218 and to include inflation-adjustment mechanisms in rate schedules without new Prop. 218 proceeding until sooner of:</a:t>
            </a:r>
          </a:p>
          <a:p>
            <a:pPr marL="1030288" lvl="2" indent="-182563"/>
            <a:r>
              <a:rPr lang="en-US" dirty="0" smtClean="0"/>
              <a:t>Five years</a:t>
            </a:r>
          </a:p>
          <a:p>
            <a:pPr marL="1030288" lvl="2" indent="-182563"/>
            <a:r>
              <a:rPr lang="en-US" dirty="0" smtClean="0"/>
              <a:t>Increase beyond the inflation adjusted rate</a:t>
            </a:r>
          </a:p>
        </p:txBody>
      </p:sp>
      <p:sp>
        <p:nvSpPr>
          <p:cNvPr id="43012" name="Date Placeholder 3"/>
          <p:cNvSpPr>
            <a:spLocks noGrp="1"/>
          </p:cNvSpPr>
          <p:nvPr>
            <p:ph type="dt" sz="quarter" idx="4294967295"/>
          </p:nvPr>
        </p:nvSpPr>
        <p:spPr>
          <a:xfrm>
            <a:off x="6858000" y="6111875"/>
            <a:ext cx="2286000" cy="365125"/>
          </a:xfrm>
          <a:noFill/>
        </p:spPr>
        <p:txBody>
          <a:bodyPr/>
          <a:lstStyle/>
          <a:p>
            <a:fld id="{D3C77620-0507-4444-850F-8F547E3F2F0A}" type="datetime4">
              <a:rPr lang="en-US" smtClean="0"/>
              <a:pPr/>
              <a:t>February 21, 2013</a:t>
            </a:fld>
            <a:endParaRPr lang="en-US" smtClean="0"/>
          </a:p>
        </p:txBody>
      </p:sp>
      <p:sp>
        <p:nvSpPr>
          <p:cNvPr id="43013" name="Slide Number Placeholder 5"/>
          <p:cNvSpPr>
            <a:spLocks noGrp="1"/>
          </p:cNvSpPr>
          <p:nvPr>
            <p:ph type="sldNum" sz="quarter" idx="4294967295"/>
          </p:nvPr>
        </p:nvSpPr>
        <p:spPr>
          <a:xfrm>
            <a:off x="8686800" y="6111875"/>
            <a:ext cx="457200" cy="365125"/>
          </a:xfrm>
          <a:noFill/>
        </p:spPr>
        <p:txBody>
          <a:bodyPr/>
          <a:lstStyle/>
          <a:p>
            <a:fld id="{57389DB1-202A-46EC-9FBD-4CF482807F90}" type="slidenum">
              <a:rPr lang="en-US" smtClean="0"/>
              <a:pPr/>
              <a:t>59</a:t>
            </a:fld>
            <a:endParaRPr lang="en-US" smtClean="0"/>
          </a:p>
        </p:txBody>
      </p:sp>
      <p:sp>
        <p:nvSpPr>
          <p:cNvPr id="6" name="TextBox 5"/>
          <p:cNvSpPr txBox="1"/>
          <p:nvPr/>
        </p:nvSpPr>
        <p:spPr>
          <a:xfrm>
            <a:off x="3200400" y="5867400"/>
            <a:ext cx="5943600" cy="307777"/>
          </a:xfrm>
          <a:prstGeom prst="rect">
            <a:avLst/>
          </a:prstGeom>
          <a:noFill/>
        </p:spPr>
        <p:txBody>
          <a:bodyPr wrap="square" rtlCol="0">
            <a:spAutoFit/>
          </a:bodyPr>
          <a:lstStyle/>
          <a:p>
            <a:r>
              <a:rPr lang="en-US" sz="1400" b="1" dirty="0" smtClean="0">
                <a:solidFill>
                  <a:srgbClr val="4D771F"/>
                </a:solidFill>
              </a:rPr>
              <a:t>Update on the Law of Public Revenues</a:t>
            </a:r>
            <a:endParaRPr lang="en-US" sz="1400" b="1" dirty="0">
              <a:solidFill>
                <a:srgbClr val="4D771F"/>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SFD</a:t>
            </a:r>
            <a:r>
              <a:rPr lang="en-US" dirty="0" smtClean="0"/>
              <a:t> Summary Table</a:t>
            </a:r>
            <a:endParaRPr lang="en-US" dirty="0"/>
          </a:p>
        </p:txBody>
      </p:sp>
      <p:graphicFrame>
        <p:nvGraphicFramePr>
          <p:cNvPr id="4" name="Group 27"/>
          <p:cNvGraphicFramePr>
            <a:graphicFrameLocks noGrp="1"/>
          </p:cNvGraphicFramePr>
          <p:nvPr>
            <p:extLst>
              <p:ext uri="{D42A27DB-BD31-4B8C-83A1-F6EECF244321}">
                <p14:modId xmlns:p14="http://schemas.microsoft.com/office/powerpoint/2010/main" val="537180807"/>
              </p:ext>
            </p:extLst>
          </p:nvPr>
        </p:nvGraphicFramePr>
        <p:xfrm>
          <a:off x="1219200" y="1143000"/>
          <a:ext cx="6858000" cy="4729873"/>
        </p:xfrm>
        <a:graphic>
          <a:graphicData uri="http://schemas.openxmlformats.org/drawingml/2006/table">
            <a:tbl>
              <a:tblPr/>
              <a:tblGrid>
                <a:gridCol w="3155033"/>
                <a:gridCol w="3702967"/>
              </a:tblGrid>
              <a:tr h="33939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FFFFFF"/>
                          </a:solidFill>
                          <a:effectLst/>
                          <a:latin typeface="Verdana" pitchFamily="34" charset="0"/>
                          <a:cs typeface="Arial" charset="0"/>
                        </a:rPr>
                        <a:t>MECHANISM</a:t>
                      </a:r>
                    </a:p>
                  </a:txBody>
                  <a:tcPr marL="85784" marR="85784" marT="42892" marB="428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D771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FFFFFF"/>
                          </a:solidFill>
                          <a:effectLst/>
                          <a:latin typeface="Verdana" pitchFamily="34" charset="0"/>
                          <a:cs typeface="Arial" charset="0"/>
                        </a:rPr>
                        <a:t>CAN FUND</a:t>
                      </a:r>
                    </a:p>
                  </a:txBody>
                  <a:tcPr marL="85784" marR="85784" marT="42892" marB="428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D771F"/>
                    </a:solidFill>
                  </a:tcPr>
                </a:tc>
              </a:tr>
              <a:tr h="82497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rgbClr val="000000"/>
                          </a:solidFill>
                          <a:effectLst/>
                          <a:latin typeface="Verdana" pitchFamily="34" charset="0"/>
                          <a:cs typeface="Arial" charset="0"/>
                        </a:rPr>
                        <a:t>1972 Act Landscaping and Lighting</a:t>
                      </a:r>
                    </a:p>
                  </a:txBody>
                  <a:tcPr marL="85784" marR="85784" marT="42892" marB="428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rgbClr val="000000"/>
                          </a:solidFill>
                          <a:effectLst/>
                          <a:latin typeface="Verdana" pitchFamily="34" charset="0"/>
                          <a:cs typeface="Arial" charset="0"/>
                        </a:rPr>
                        <a:t>Park maintenance, landscaping, street lighting</a:t>
                      </a:r>
                    </a:p>
                  </a:txBody>
                  <a:tcPr marL="85784" marR="85784" marT="42892" marB="428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10153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rgbClr val="000000"/>
                          </a:solidFill>
                          <a:effectLst/>
                          <a:latin typeface="Verdana" pitchFamily="34" charset="0"/>
                          <a:cs typeface="Arial" charset="0"/>
                        </a:rPr>
                        <a:t>1982 Act Benefit</a:t>
                      </a:r>
                      <a:br>
                        <a:rPr kumimoji="0" lang="en-US" sz="1700" b="0" i="0" u="none" strike="noStrike" cap="none" normalizeH="0" baseline="0" dirty="0" smtClean="0">
                          <a:ln>
                            <a:noFill/>
                          </a:ln>
                          <a:solidFill>
                            <a:srgbClr val="000000"/>
                          </a:solidFill>
                          <a:effectLst/>
                          <a:latin typeface="Verdana" pitchFamily="34" charset="0"/>
                          <a:cs typeface="Arial" charset="0"/>
                        </a:rPr>
                      </a:br>
                      <a:r>
                        <a:rPr kumimoji="0" lang="en-US" sz="1700" b="0" i="0" u="none" strike="noStrike" cap="none" normalizeH="0" baseline="0" dirty="0" smtClean="0">
                          <a:ln>
                            <a:noFill/>
                          </a:ln>
                          <a:solidFill>
                            <a:srgbClr val="000000"/>
                          </a:solidFill>
                          <a:effectLst/>
                          <a:latin typeface="Verdana" pitchFamily="34" charset="0"/>
                          <a:cs typeface="Arial" charset="0"/>
                        </a:rPr>
                        <a:t>Assessment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dirty="0" smtClean="0">
                        <a:ln>
                          <a:noFill/>
                        </a:ln>
                        <a:solidFill>
                          <a:srgbClr val="000000"/>
                        </a:solidFill>
                        <a:effectLst/>
                        <a:latin typeface="Verdana" pitchFamily="34" charset="0"/>
                        <a:cs typeface="Arial" charset="0"/>
                      </a:endParaRPr>
                    </a:p>
                  </a:txBody>
                  <a:tcPr marL="85784" marR="85784" marT="42892" marB="428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rgbClr val="000000"/>
                          </a:solidFill>
                          <a:effectLst/>
                          <a:latin typeface="Verdana" pitchFamily="34" charset="0"/>
                          <a:cs typeface="Arial" charset="0"/>
                        </a:rPr>
                        <a:t>Flood control / storm drainage, street lighting, street maintenance</a:t>
                      </a:r>
                    </a:p>
                  </a:txBody>
                  <a:tcPr marL="85784" marR="85784" marT="42892" marB="428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r>
              <a:tr h="82497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rgbClr val="000000"/>
                          </a:solidFill>
                          <a:effectLst/>
                          <a:latin typeface="Verdana" pitchFamily="34" charset="0"/>
                          <a:cs typeface="Arial" charset="0"/>
                        </a:rPr>
                        <a:t>1913 / 1915 Act</a:t>
                      </a:r>
                      <a:br>
                        <a:rPr kumimoji="0" lang="en-US" sz="1700" b="0" i="0" u="none" strike="noStrike" cap="none" normalizeH="0" baseline="0" dirty="0" smtClean="0">
                          <a:ln>
                            <a:noFill/>
                          </a:ln>
                          <a:solidFill>
                            <a:srgbClr val="000000"/>
                          </a:solidFill>
                          <a:effectLst/>
                          <a:latin typeface="Verdana" pitchFamily="34" charset="0"/>
                          <a:cs typeface="Arial" charset="0"/>
                        </a:rPr>
                      </a:br>
                      <a:r>
                        <a:rPr kumimoji="0" lang="en-US" sz="1700" b="0" i="0" u="none" strike="noStrike" cap="none" normalizeH="0" baseline="0" dirty="0" smtClean="0">
                          <a:ln>
                            <a:noFill/>
                          </a:ln>
                          <a:solidFill>
                            <a:srgbClr val="000000"/>
                          </a:solidFill>
                          <a:effectLst/>
                          <a:latin typeface="Verdana" pitchFamily="34" charset="0"/>
                          <a:cs typeface="Arial" charset="0"/>
                        </a:rPr>
                        <a:t>Assessment District</a:t>
                      </a:r>
                    </a:p>
                  </a:txBody>
                  <a:tcPr marL="85784" marR="85784" marT="42892" marB="428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1700" b="0" i="0" u="none" strike="noStrike" cap="none" normalizeH="0" baseline="0" dirty="0" smtClean="0">
                          <a:ln>
                            <a:noFill/>
                          </a:ln>
                          <a:solidFill>
                            <a:srgbClr val="000000"/>
                          </a:solidFill>
                          <a:effectLst/>
                          <a:latin typeface="Verdana" pitchFamily="34" charset="0"/>
                          <a:cs typeface="Arial" charset="0"/>
                        </a:rPr>
                        <a:t>Basic infrastructure; streets, sidewalks, utilities, etc.</a:t>
                      </a:r>
                    </a:p>
                  </a:txBody>
                  <a:tcPr marL="85784" marR="85784" marT="42892" marB="428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10153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rgbClr val="000000"/>
                          </a:solidFill>
                          <a:effectLst/>
                          <a:latin typeface="Verdana" pitchFamily="34" charset="0"/>
                          <a:cs typeface="Arial" charset="0"/>
                        </a:rPr>
                        <a:t>Community Facilities District (“CFD,” Mello-Roos)</a:t>
                      </a:r>
                    </a:p>
                  </a:txBody>
                  <a:tcPr marL="85784" marR="85784" marT="42892" marB="428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rgbClr val="000000"/>
                          </a:solidFill>
                          <a:effectLst/>
                          <a:latin typeface="Verdana" pitchFamily="34" charset="0"/>
                          <a:cs typeface="Arial" charset="0"/>
                        </a:rPr>
                        <a:t>Services (police, fire, park, library, schools, etc.) and/or infrastructure</a:t>
                      </a:r>
                    </a:p>
                  </a:txBody>
                  <a:tcPr marL="85784" marR="85784" marT="42892" marB="428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r>
              <a:tr h="7043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rgbClr val="000000"/>
                          </a:solidFill>
                          <a:effectLst/>
                          <a:latin typeface="Verdana" pitchFamily="34" charset="0"/>
                          <a:cs typeface="Arial" charset="0"/>
                        </a:rPr>
                        <a:t>Property-related fee</a:t>
                      </a:r>
                    </a:p>
                  </a:txBody>
                  <a:tcPr marL="85784" marR="85784" marT="42892" marB="428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rgbClr val="000000"/>
                          </a:solidFill>
                          <a:effectLst/>
                          <a:latin typeface="Verdana" pitchFamily="34" charset="0"/>
                          <a:cs typeface="Arial" charset="0"/>
                        </a:rPr>
                        <a:t>Water, sewer, trash, flood control, </a:t>
                      </a:r>
                      <a:r>
                        <a:rPr kumimoji="0" lang="en-US" sz="1700" b="0" i="0" u="none" strike="noStrike" cap="none" normalizeH="0" baseline="0" dirty="0" err="1" smtClean="0">
                          <a:ln>
                            <a:noFill/>
                          </a:ln>
                          <a:solidFill>
                            <a:srgbClr val="000000"/>
                          </a:solidFill>
                          <a:effectLst/>
                          <a:latin typeface="Verdana" pitchFamily="34" charset="0"/>
                          <a:cs typeface="Arial" charset="0"/>
                        </a:rPr>
                        <a:t>stormwater</a:t>
                      </a:r>
                      <a:r>
                        <a:rPr kumimoji="0" lang="en-US" sz="1700" b="0" i="0" u="none" strike="noStrike" cap="none" normalizeH="0" baseline="0" dirty="0" smtClean="0">
                          <a:ln>
                            <a:noFill/>
                          </a:ln>
                          <a:solidFill>
                            <a:srgbClr val="000000"/>
                          </a:solidFill>
                          <a:effectLst/>
                          <a:latin typeface="Verdana" pitchFamily="34" charset="0"/>
                          <a:cs typeface="Arial" charset="0"/>
                        </a:rPr>
                        <a:t>, CSA, etc. </a:t>
                      </a:r>
                    </a:p>
                  </a:txBody>
                  <a:tcPr marL="85784" marR="85784" marT="42892" marB="428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r>
            </a:tbl>
          </a:graphicData>
        </a:graphic>
      </p:graphicFrame>
      <p:sp>
        <p:nvSpPr>
          <p:cNvPr id="5" name="TextBox 4"/>
          <p:cNvSpPr txBox="1"/>
          <p:nvPr/>
        </p:nvSpPr>
        <p:spPr>
          <a:xfrm>
            <a:off x="3200400" y="5867400"/>
            <a:ext cx="5943600" cy="307777"/>
          </a:xfrm>
          <a:prstGeom prst="rect">
            <a:avLst/>
          </a:prstGeom>
          <a:noFill/>
        </p:spPr>
        <p:txBody>
          <a:bodyPr wrap="square" rtlCol="0">
            <a:spAutoFit/>
          </a:bodyPr>
          <a:lstStyle/>
          <a:p>
            <a:r>
              <a:rPr lang="en-US" sz="1400" b="1" dirty="0" smtClean="0">
                <a:solidFill>
                  <a:srgbClr val="4D771F"/>
                </a:solidFill>
              </a:rPr>
              <a:t>Special Financing Districts</a:t>
            </a:r>
            <a:endParaRPr lang="en-US" sz="1400" b="1" dirty="0">
              <a:solidFill>
                <a:srgbClr val="4D771F"/>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mtClean="0"/>
              <a:t>Solid Waste Fees</a:t>
            </a:r>
          </a:p>
        </p:txBody>
      </p:sp>
      <p:sp>
        <p:nvSpPr>
          <p:cNvPr id="44035" name="Content Placeholder 2"/>
          <p:cNvSpPr>
            <a:spLocks noGrp="1"/>
          </p:cNvSpPr>
          <p:nvPr>
            <p:ph idx="4294967295"/>
          </p:nvPr>
        </p:nvSpPr>
        <p:spPr>
          <a:xfrm>
            <a:off x="457200" y="1219200"/>
            <a:ext cx="8183562" cy="4187825"/>
          </a:xfrm>
        </p:spPr>
        <p:txBody>
          <a:bodyPr/>
          <a:lstStyle/>
          <a:p>
            <a:pPr>
              <a:buClr>
                <a:srgbClr val="4D771F"/>
              </a:buClr>
            </a:pPr>
            <a:r>
              <a:rPr lang="en-US" i="1" dirty="0" smtClean="0"/>
              <a:t>Torres v. </a:t>
            </a:r>
            <a:r>
              <a:rPr lang="en-US" i="1" dirty="0" err="1" smtClean="0"/>
              <a:t>Arakelian</a:t>
            </a:r>
            <a:r>
              <a:rPr lang="en-US" i="1" dirty="0" smtClean="0"/>
              <a:t> Enterprises</a:t>
            </a:r>
            <a:r>
              <a:rPr lang="en-US" dirty="0" smtClean="0"/>
              <a:t>, 2</a:t>
            </a:r>
            <a:r>
              <a:rPr lang="en-US" baseline="30000" dirty="0" smtClean="0"/>
              <a:t>nd</a:t>
            </a:r>
            <a:r>
              <a:rPr lang="en-US" dirty="0" smtClean="0"/>
              <a:t> </a:t>
            </a:r>
            <a:r>
              <a:rPr lang="en-US" dirty="0" err="1" smtClean="0"/>
              <a:t>DCA</a:t>
            </a:r>
            <a:r>
              <a:rPr lang="en-US" dirty="0" smtClean="0"/>
              <a:t> Case Nos. </a:t>
            </a:r>
            <a:r>
              <a:rPr lang="en-US" dirty="0" err="1" smtClean="0"/>
              <a:t>B246515</a:t>
            </a:r>
            <a:r>
              <a:rPr lang="en-US" dirty="0" smtClean="0"/>
              <a:t>, </a:t>
            </a:r>
            <a:r>
              <a:rPr lang="en-US" dirty="0" err="1" smtClean="0"/>
              <a:t>B246526</a:t>
            </a:r>
            <a:endParaRPr lang="en-US" dirty="0" smtClean="0"/>
          </a:p>
          <a:p>
            <a:pPr marL="857250" lvl="1" indent="-568325">
              <a:buClrTx/>
              <a:buSzPct val="80000"/>
              <a:buFont typeface="Verdana" pitchFamily="34" charset="0"/>
              <a:buChar char="√"/>
            </a:pPr>
            <a:r>
              <a:rPr lang="en-US" dirty="0" smtClean="0"/>
              <a:t>Trial court invalidated award of exclusive franchise for failure to comply with Prop. 218 in setting rates</a:t>
            </a:r>
          </a:p>
          <a:p>
            <a:pPr marL="857250" lvl="1" indent="-568325">
              <a:buClrTx/>
              <a:buSzPct val="80000"/>
              <a:buFont typeface="Verdana" pitchFamily="34" charset="0"/>
              <a:buChar char="√"/>
            </a:pPr>
            <a:r>
              <a:rPr lang="en-US" dirty="0" smtClean="0"/>
              <a:t>Residential fee collected by city</a:t>
            </a:r>
          </a:p>
          <a:p>
            <a:pPr marL="857250" lvl="1" indent="-568325">
              <a:buClrTx/>
              <a:buSzPct val="80000"/>
              <a:buFont typeface="Verdana" pitchFamily="34" charset="0"/>
              <a:buChar char="√"/>
            </a:pPr>
            <a:r>
              <a:rPr lang="en-US" dirty="0" smtClean="0"/>
              <a:t>Appeal in </a:t>
            </a:r>
            <a:r>
              <a:rPr lang="en-US" smtClean="0"/>
              <a:t>earliest stages </a:t>
            </a:r>
            <a:r>
              <a:rPr lang="en-US" dirty="0" smtClean="0"/>
              <a:t>in February 2013</a:t>
            </a:r>
          </a:p>
        </p:txBody>
      </p:sp>
      <p:sp>
        <p:nvSpPr>
          <p:cNvPr id="44036" name="Date Placeholder 3"/>
          <p:cNvSpPr>
            <a:spLocks noGrp="1"/>
          </p:cNvSpPr>
          <p:nvPr>
            <p:ph type="dt" sz="quarter" idx="4294967295"/>
          </p:nvPr>
        </p:nvSpPr>
        <p:spPr>
          <a:xfrm>
            <a:off x="6858000" y="6111875"/>
            <a:ext cx="2286000" cy="365125"/>
          </a:xfrm>
          <a:noFill/>
        </p:spPr>
        <p:txBody>
          <a:bodyPr/>
          <a:lstStyle/>
          <a:p>
            <a:fld id="{A12E1B7F-A061-4101-B18B-26E2895529AE}" type="datetime4">
              <a:rPr lang="en-US" smtClean="0"/>
              <a:pPr/>
              <a:t>February 21, 2013</a:t>
            </a:fld>
            <a:endParaRPr lang="en-US" smtClean="0"/>
          </a:p>
        </p:txBody>
      </p:sp>
      <p:sp>
        <p:nvSpPr>
          <p:cNvPr id="44037" name="Slide Number Placeholder 5"/>
          <p:cNvSpPr>
            <a:spLocks noGrp="1"/>
          </p:cNvSpPr>
          <p:nvPr>
            <p:ph type="sldNum" sz="quarter" idx="4294967295"/>
          </p:nvPr>
        </p:nvSpPr>
        <p:spPr>
          <a:xfrm>
            <a:off x="8686800" y="6111875"/>
            <a:ext cx="457200" cy="365125"/>
          </a:xfrm>
          <a:noFill/>
        </p:spPr>
        <p:txBody>
          <a:bodyPr/>
          <a:lstStyle/>
          <a:p>
            <a:fld id="{E9DFCCCD-B8B7-4015-9D5B-97179BCDCE8B}" type="slidenum">
              <a:rPr lang="en-US" smtClean="0"/>
              <a:pPr/>
              <a:t>60</a:t>
            </a:fld>
            <a:endParaRPr lang="en-US" smtClean="0"/>
          </a:p>
        </p:txBody>
      </p:sp>
      <p:sp>
        <p:nvSpPr>
          <p:cNvPr id="6" name="TextBox 5"/>
          <p:cNvSpPr txBox="1"/>
          <p:nvPr/>
        </p:nvSpPr>
        <p:spPr>
          <a:xfrm>
            <a:off x="3200400" y="5867400"/>
            <a:ext cx="5943600" cy="307777"/>
          </a:xfrm>
          <a:prstGeom prst="rect">
            <a:avLst/>
          </a:prstGeom>
          <a:noFill/>
        </p:spPr>
        <p:txBody>
          <a:bodyPr wrap="square" rtlCol="0">
            <a:spAutoFit/>
          </a:bodyPr>
          <a:lstStyle/>
          <a:p>
            <a:r>
              <a:rPr lang="en-US" sz="1400" b="1" dirty="0" smtClean="0">
                <a:solidFill>
                  <a:srgbClr val="4D771F"/>
                </a:solidFill>
              </a:rPr>
              <a:t>Update on the Law of Public Revenues</a:t>
            </a:r>
            <a:endParaRPr lang="en-US" sz="1400" b="1" dirty="0">
              <a:solidFill>
                <a:srgbClr val="4D771F"/>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Solid Waste Fees</a:t>
            </a:r>
          </a:p>
        </p:txBody>
      </p:sp>
      <p:sp>
        <p:nvSpPr>
          <p:cNvPr id="45059" name="Content Placeholder 2"/>
          <p:cNvSpPr>
            <a:spLocks noGrp="1"/>
          </p:cNvSpPr>
          <p:nvPr>
            <p:ph idx="4294967295"/>
          </p:nvPr>
        </p:nvSpPr>
        <p:spPr>
          <a:xfrm>
            <a:off x="457200" y="1295400"/>
            <a:ext cx="8183562" cy="4187825"/>
          </a:xfrm>
        </p:spPr>
        <p:txBody>
          <a:bodyPr/>
          <a:lstStyle/>
          <a:p>
            <a:pPr>
              <a:buClr>
                <a:srgbClr val="4D771F"/>
              </a:buClr>
            </a:pPr>
            <a:r>
              <a:rPr lang="en-US" dirty="0" smtClean="0"/>
              <a:t>SB 713 (</a:t>
            </a:r>
            <a:r>
              <a:rPr lang="en-US" dirty="0" err="1" smtClean="0"/>
              <a:t>Wolk</a:t>
            </a:r>
            <a:r>
              <a:rPr lang="en-US" dirty="0" smtClean="0"/>
              <a:t>, D-Davis)</a:t>
            </a:r>
          </a:p>
          <a:p>
            <a:pPr marL="911225" lvl="1" indent="-622300">
              <a:buClrTx/>
              <a:buSzPct val="80000"/>
              <a:buFont typeface="Verdana" pitchFamily="34" charset="0"/>
              <a:buChar char="√"/>
            </a:pPr>
            <a:r>
              <a:rPr lang="en-US" dirty="0" smtClean="0"/>
              <a:t>Prevents enforcement of solid waste franchise provisions requiring hauler to indemnify franchising city or county for violations of Prop. 218 with respect to rate-setting</a:t>
            </a:r>
          </a:p>
          <a:p>
            <a:pPr marL="911225" lvl="1" indent="-622300">
              <a:buClrTx/>
              <a:buSzPct val="80000"/>
              <a:buFont typeface="Verdana" pitchFamily="34" charset="0"/>
              <a:buChar char="√"/>
            </a:pPr>
            <a:r>
              <a:rPr lang="en-US" dirty="0" smtClean="0"/>
              <a:t>Adopts Pub. Res. C 40059.2</a:t>
            </a:r>
          </a:p>
          <a:p>
            <a:pPr marL="911225" lvl="1" indent="-622300">
              <a:buClrTx/>
              <a:buSzPct val="80000"/>
              <a:buFont typeface="Verdana" pitchFamily="34" charset="0"/>
              <a:buChar char="√"/>
            </a:pPr>
            <a:r>
              <a:rPr lang="en-US" dirty="0" smtClean="0"/>
              <a:t>Effective 7/1/12</a:t>
            </a:r>
          </a:p>
        </p:txBody>
      </p:sp>
      <p:sp>
        <p:nvSpPr>
          <p:cNvPr id="45060" name="Date Placeholder 3"/>
          <p:cNvSpPr>
            <a:spLocks noGrp="1"/>
          </p:cNvSpPr>
          <p:nvPr>
            <p:ph type="dt" sz="quarter" idx="4294967295"/>
          </p:nvPr>
        </p:nvSpPr>
        <p:spPr>
          <a:xfrm>
            <a:off x="6858000" y="6111875"/>
            <a:ext cx="2286000" cy="365125"/>
          </a:xfrm>
          <a:noFill/>
        </p:spPr>
        <p:txBody>
          <a:bodyPr/>
          <a:lstStyle/>
          <a:p>
            <a:fld id="{30A725CA-1CF6-426B-88F0-22D3A5169284}" type="datetime4">
              <a:rPr lang="en-US" smtClean="0"/>
              <a:pPr/>
              <a:t>February 21, 2013</a:t>
            </a:fld>
            <a:endParaRPr lang="en-US" smtClean="0"/>
          </a:p>
        </p:txBody>
      </p:sp>
      <p:sp>
        <p:nvSpPr>
          <p:cNvPr id="45061" name="Slide Number Placeholder 5"/>
          <p:cNvSpPr>
            <a:spLocks noGrp="1"/>
          </p:cNvSpPr>
          <p:nvPr>
            <p:ph type="sldNum" sz="quarter" idx="4294967295"/>
          </p:nvPr>
        </p:nvSpPr>
        <p:spPr>
          <a:xfrm>
            <a:off x="8686800" y="6111875"/>
            <a:ext cx="457200" cy="365125"/>
          </a:xfrm>
          <a:noFill/>
        </p:spPr>
        <p:txBody>
          <a:bodyPr/>
          <a:lstStyle/>
          <a:p>
            <a:fld id="{0579278B-ADCB-4BEA-9FC6-4ED7073EA680}" type="slidenum">
              <a:rPr lang="en-US" smtClean="0"/>
              <a:pPr/>
              <a:t>61</a:t>
            </a:fld>
            <a:endParaRPr lang="en-US" smtClean="0"/>
          </a:p>
        </p:txBody>
      </p:sp>
      <p:sp>
        <p:nvSpPr>
          <p:cNvPr id="6" name="TextBox 5"/>
          <p:cNvSpPr txBox="1"/>
          <p:nvPr/>
        </p:nvSpPr>
        <p:spPr>
          <a:xfrm>
            <a:off x="3200400" y="5867400"/>
            <a:ext cx="5943600" cy="307777"/>
          </a:xfrm>
          <a:prstGeom prst="rect">
            <a:avLst/>
          </a:prstGeom>
          <a:noFill/>
        </p:spPr>
        <p:txBody>
          <a:bodyPr wrap="square" rtlCol="0">
            <a:spAutoFit/>
          </a:bodyPr>
          <a:lstStyle/>
          <a:p>
            <a:r>
              <a:rPr lang="en-US" sz="1400" b="1" dirty="0" smtClean="0">
                <a:solidFill>
                  <a:srgbClr val="4D771F"/>
                </a:solidFill>
              </a:rPr>
              <a:t>Update on the Law of Public Revenues</a:t>
            </a:r>
            <a:endParaRPr lang="en-US" sz="1400" b="1" dirty="0">
              <a:solidFill>
                <a:srgbClr val="4D771F"/>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dirty="0" smtClean="0"/>
              <a:t>Development Impact Fees</a:t>
            </a:r>
          </a:p>
        </p:txBody>
      </p:sp>
      <p:sp>
        <p:nvSpPr>
          <p:cNvPr id="46083" name="Content Placeholder 2"/>
          <p:cNvSpPr>
            <a:spLocks noGrp="1"/>
          </p:cNvSpPr>
          <p:nvPr>
            <p:ph idx="4294967295"/>
          </p:nvPr>
        </p:nvSpPr>
        <p:spPr>
          <a:xfrm>
            <a:off x="533400" y="1219200"/>
            <a:ext cx="8183562" cy="4187825"/>
          </a:xfrm>
        </p:spPr>
        <p:txBody>
          <a:bodyPr/>
          <a:lstStyle/>
          <a:p>
            <a:pPr marL="342900" indent="-342900">
              <a:buClr>
                <a:srgbClr val="4D771F"/>
              </a:buClr>
              <a:buSzPct val="100000"/>
              <a:buFont typeface="Arial" pitchFamily="34" charset="0"/>
              <a:buChar char="•"/>
            </a:pPr>
            <a:r>
              <a:rPr lang="en-US" i="1" dirty="0" smtClean="0"/>
              <a:t>Trinity Park, LP v. City of Sunnyvale</a:t>
            </a:r>
          </a:p>
          <a:p>
            <a:pPr marL="342900" indent="-342900">
              <a:buFont typeface="Wingdings" pitchFamily="2" charset="2"/>
              <a:buNone/>
            </a:pPr>
            <a:r>
              <a:rPr lang="en-US" dirty="0" smtClean="0"/>
              <a:t>   (6</a:t>
            </a:r>
            <a:r>
              <a:rPr lang="en-US" baseline="30000" dirty="0" smtClean="0"/>
              <a:t>th</a:t>
            </a:r>
            <a:r>
              <a:rPr lang="en-US" dirty="0" smtClean="0"/>
              <a:t> </a:t>
            </a:r>
            <a:r>
              <a:rPr lang="en-US" dirty="0" err="1" smtClean="0"/>
              <a:t>DCA</a:t>
            </a:r>
            <a:r>
              <a:rPr lang="en-US" dirty="0" smtClean="0"/>
              <a:t> 2011)</a:t>
            </a:r>
          </a:p>
          <a:p>
            <a:pPr marL="863600" lvl="1" indent="-465138">
              <a:buClr>
                <a:srgbClr val="000000"/>
              </a:buClr>
              <a:buSzPct val="80000"/>
              <a:buFont typeface="Verdana" pitchFamily="34" charset="0"/>
              <a:buChar char="√"/>
            </a:pPr>
            <a:r>
              <a:rPr lang="en-US" dirty="0" smtClean="0"/>
              <a:t>Developer challenge to inclusionary housing condition of approval time-barred</a:t>
            </a:r>
          </a:p>
          <a:p>
            <a:pPr marL="863600" lvl="1" indent="-465138">
              <a:buClr>
                <a:srgbClr val="000000"/>
              </a:buClr>
              <a:buSzPct val="80000"/>
              <a:buFont typeface="Verdana" pitchFamily="34" charset="0"/>
              <a:buChar char="√"/>
            </a:pPr>
            <a:r>
              <a:rPr lang="en-US" dirty="0" smtClean="0"/>
              <a:t>90-day period for challenges to development permits applied rather than 180-day limit of Mitigation Fee Act</a:t>
            </a:r>
          </a:p>
        </p:txBody>
      </p:sp>
      <p:sp>
        <p:nvSpPr>
          <p:cNvPr id="46084" name="Date Placeholder 3"/>
          <p:cNvSpPr>
            <a:spLocks noGrp="1"/>
          </p:cNvSpPr>
          <p:nvPr>
            <p:ph type="dt" sz="quarter" idx="4294967295"/>
          </p:nvPr>
        </p:nvSpPr>
        <p:spPr>
          <a:xfrm>
            <a:off x="6858000" y="6111875"/>
            <a:ext cx="2286000" cy="365125"/>
          </a:xfrm>
          <a:noFill/>
        </p:spPr>
        <p:txBody>
          <a:bodyPr/>
          <a:lstStyle/>
          <a:p>
            <a:fld id="{50A56850-DB6B-4F04-A4EE-9D2E6FBB58A1}" type="datetime4">
              <a:rPr lang="en-US" smtClean="0"/>
              <a:pPr/>
              <a:t>February 21, 2013</a:t>
            </a:fld>
            <a:endParaRPr lang="en-US" smtClean="0"/>
          </a:p>
        </p:txBody>
      </p:sp>
      <p:sp>
        <p:nvSpPr>
          <p:cNvPr id="46085" name="Slide Number Placeholder 4"/>
          <p:cNvSpPr>
            <a:spLocks noGrp="1"/>
          </p:cNvSpPr>
          <p:nvPr>
            <p:ph type="sldNum" sz="quarter" idx="4294967295"/>
          </p:nvPr>
        </p:nvSpPr>
        <p:spPr>
          <a:xfrm>
            <a:off x="8686800" y="6111875"/>
            <a:ext cx="457200" cy="365125"/>
          </a:xfrm>
          <a:noFill/>
        </p:spPr>
        <p:txBody>
          <a:bodyPr/>
          <a:lstStyle/>
          <a:p>
            <a:fld id="{E918CA6D-E1F2-435C-886B-97C09BBC4688}" type="slidenum">
              <a:rPr lang="en-US" smtClean="0"/>
              <a:pPr/>
              <a:t>62</a:t>
            </a:fld>
            <a:endParaRPr lang="en-US"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smtClean="0"/>
              <a:t>Green Building Permit Fees</a:t>
            </a:r>
          </a:p>
        </p:txBody>
      </p:sp>
      <p:sp>
        <p:nvSpPr>
          <p:cNvPr id="47107" name="Content Placeholder 2"/>
          <p:cNvSpPr>
            <a:spLocks noGrp="1"/>
          </p:cNvSpPr>
          <p:nvPr>
            <p:ph idx="4294967295"/>
          </p:nvPr>
        </p:nvSpPr>
        <p:spPr>
          <a:xfrm>
            <a:off x="457200" y="1143000"/>
            <a:ext cx="8183562" cy="4187825"/>
          </a:xfrm>
        </p:spPr>
        <p:txBody>
          <a:bodyPr/>
          <a:lstStyle/>
          <a:p>
            <a:pPr>
              <a:buClr>
                <a:srgbClr val="4D771F"/>
              </a:buClr>
            </a:pPr>
            <a:r>
              <a:rPr lang="en-US" dirty="0" smtClean="0"/>
              <a:t>A.G. Op. No. 09-903 (12/27/2011)</a:t>
            </a:r>
          </a:p>
          <a:p>
            <a:pPr marL="863600" lvl="1" indent="-574675">
              <a:buClrTx/>
              <a:buSzPct val="80000"/>
              <a:buFont typeface="Verdana" pitchFamily="34" charset="0"/>
              <a:buChar char="√"/>
            </a:pPr>
            <a:r>
              <a:rPr lang="en-US" dirty="0" err="1" smtClean="0"/>
              <a:t>HSC</a:t>
            </a:r>
            <a:r>
              <a:rPr lang="en-US" dirty="0" smtClean="0"/>
              <a:t> 18931.6 requires building departments to collect $4 / $</a:t>
            </a:r>
            <a:r>
              <a:rPr lang="en-US" dirty="0" err="1" smtClean="0"/>
              <a:t>100k</a:t>
            </a:r>
            <a:r>
              <a:rPr lang="en-US" dirty="0" smtClean="0"/>
              <a:t> in project value to fund the State Bldg. </a:t>
            </a:r>
            <a:r>
              <a:rPr lang="en-US" dirty="0" err="1" smtClean="0"/>
              <a:t>Stds</a:t>
            </a:r>
            <a:r>
              <a:rPr lang="en-US" dirty="0" smtClean="0"/>
              <a:t>. Comm.’s green building standards</a:t>
            </a:r>
          </a:p>
          <a:p>
            <a:pPr marL="863600" lvl="1" indent="-574675">
              <a:buClrTx/>
              <a:buSzPct val="80000"/>
              <a:buFont typeface="Verdana" pitchFamily="34" charset="0"/>
              <a:buChar char="√"/>
            </a:pPr>
            <a:r>
              <a:rPr lang="en-US" dirty="0" smtClean="0"/>
              <a:t>AG opined these were proper fees and not taxes</a:t>
            </a:r>
          </a:p>
          <a:p>
            <a:pPr marL="863600" lvl="1" indent="-574675">
              <a:buClrTx/>
              <a:buSzPct val="80000"/>
              <a:buFont typeface="Verdana" pitchFamily="34" charset="0"/>
              <a:buChar char="√"/>
            </a:pPr>
            <a:r>
              <a:rPr lang="en-US" dirty="0" smtClean="0"/>
              <a:t>Does not consider Prop. 26 b/c statutes dates from 2009 – before Prop. </a:t>
            </a:r>
            <a:r>
              <a:rPr lang="en-US" dirty="0" err="1" smtClean="0"/>
              <a:t>26’s</a:t>
            </a:r>
            <a:r>
              <a:rPr lang="en-US" dirty="0" smtClean="0"/>
              <a:t> retroactive date for the state</a:t>
            </a:r>
          </a:p>
        </p:txBody>
      </p:sp>
      <p:sp>
        <p:nvSpPr>
          <p:cNvPr id="47108" name="Date Placeholder 3"/>
          <p:cNvSpPr>
            <a:spLocks noGrp="1"/>
          </p:cNvSpPr>
          <p:nvPr>
            <p:ph type="dt" sz="quarter" idx="4294967295"/>
          </p:nvPr>
        </p:nvSpPr>
        <p:spPr>
          <a:xfrm>
            <a:off x="6858000" y="6111875"/>
            <a:ext cx="2286000" cy="365125"/>
          </a:xfrm>
          <a:noFill/>
        </p:spPr>
        <p:txBody>
          <a:bodyPr/>
          <a:lstStyle/>
          <a:p>
            <a:fld id="{1F579017-C6A8-4E0A-BF54-C3E3948AAEE4}" type="datetime4">
              <a:rPr lang="en-US" smtClean="0"/>
              <a:pPr/>
              <a:t>February 21, 2013</a:t>
            </a:fld>
            <a:endParaRPr lang="en-US" smtClean="0"/>
          </a:p>
        </p:txBody>
      </p:sp>
      <p:sp>
        <p:nvSpPr>
          <p:cNvPr id="47109" name="Slide Number Placeholder 5"/>
          <p:cNvSpPr>
            <a:spLocks noGrp="1"/>
          </p:cNvSpPr>
          <p:nvPr>
            <p:ph type="sldNum" sz="quarter" idx="4294967295"/>
          </p:nvPr>
        </p:nvSpPr>
        <p:spPr>
          <a:xfrm>
            <a:off x="8686800" y="6111875"/>
            <a:ext cx="457200" cy="365125"/>
          </a:xfrm>
          <a:noFill/>
        </p:spPr>
        <p:txBody>
          <a:bodyPr/>
          <a:lstStyle/>
          <a:p>
            <a:fld id="{84E181C1-B58A-48AA-8B17-DDE409D3E835}" type="slidenum">
              <a:rPr lang="en-US" smtClean="0"/>
              <a:pPr/>
              <a:t>63</a:t>
            </a:fld>
            <a:endParaRPr lang="en-US"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t>Vehicle License Fees</a:t>
            </a:r>
          </a:p>
        </p:txBody>
      </p:sp>
      <p:sp>
        <p:nvSpPr>
          <p:cNvPr id="49155" name="Content Placeholder 2"/>
          <p:cNvSpPr>
            <a:spLocks noGrp="1"/>
          </p:cNvSpPr>
          <p:nvPr>
            <p:ph idx="4294967295"/>
          </p:nvPr>
        </p:nvSpPr>
        <p:spPr>
          <a:xfrm>
            <a:off x="381000" y="1295400"/>
            <a:ext cx="8183562" cy="4187825"/>
          </a:xfrm>
        </p:spPr>
        <p:txBody>
          <a:bodyPr/>
          <a:lstStyle/>
          <a:p>
            <a:pPr>
              <a:buClr>
                <a:srgbClr val="4D771F"/>
              </a:buClr>
            </a:pPr>
            <a:r>
              <a:rPr lang="en-US" i="1" dirty="0" smtClean="0"/>
              <a:t>California Department of Finance v. Grimes</a:t>
            </a:r>
            <a:r>
              <a:rPr lang="en-US" dirty="0" smtClean="0"/>
              <a:t>, Orange Co. Sup. Ct. Case. No. 30-2012-00559592</a:t>
            </a:r>
          </a:p>
          <a:p>
            <a:pPr marL="793750" lvl="1" indent="-504825">
              <a:buClrTx/>
              <a:buSzPct val="80000"/>
              <a:buFont typeface="Verdana" pitchFamily="34" charset="0"/>
              <a:buChar char="√"/>
            </a:pPr>
            <a:r>
              <a:rPr lang="en-US" dirty="0" smtClean="0"/>
              <a:t>State challenge to </a:t>
            </a:r>
            <a:r>
              <a:rPr lang="en-US" dirty="0" err="1" smtClean="0"/>
              <a:t>O.C.</a:t>
            </a:r>
            <a:r>
              <a:rPr lang="en-US" dirty="0" smtClean="0"/>
              <a:t> withholding property taxes based on challenge to SB 89</a:t>
            </a:r>
          </a:p>
          <a:p>
            <a:pPr marL="793750" lvl="1" indent="-504825">
              <a:buClrTx/>
              <a:buSzPct val="80000"/>
              <a:buFont typeface="Verdana" pitchFamily="34" charset="0"/>
              <a:buChar char="√"/>
            </a:pPr>
            <a:r>
              <a:rPr lang="en-US" dirty="0" smtClean="0"/>
              <a:t>Trial set for 1/28/13</a:t>
            </a:r>
          </a:p>
        </p:txBody>
      </p:sp>
      <p:sp>
        <p:nvSpPr>
          <p:cNvPr id="49156" name="Date Placeholder 3"/>
          <p:cNvSpPr>
            <a:spLocks noGrp="1"/>
          </p:cNvSpPr>
          <p:nvPr>
            <p:ph type="dt" sz="quarter" idx="4294967295"/>
          </p:nvPr>
        </p:nvSpPr>
        <p:spPr>
          <a:xfrm>
            <a:off x="6858000" y="6111875"/>
            <a:ext cx="2286000" cy="365125"/>
          </a:xfrm>
          <a:noFill/>
        </p:spPr>
        <p:txBody>
          <a:bodyPr/>
          <a:lstStyle/>
          <a:p>
            <a:fld id="{AE1A3A5B-4AA0-4407-B8EA-334E593262B7}" type="datetime4">
              <a:rPr lang="en-US" smtClean="0"/>
              <a:pPr/>
              <a:t>February 21, 2013</a:t>
            </a:fld>
            <a:endParaRPr lang="en-US" smtClean="0"/>
          </a:p>
        </p:txBody>
      </p:sp>
      <p:sp>
        <p:nvSpPr>
          <p:cNvPr id="49157" name="Slide Number Placeholder 5"/>
          <p:cNvSpPr>
            <a:spLocks noGrp="1"/>
          </p:cNvSpPr>
          <p:nvPr>
            <p:ph type="sldNum" sz="quarter" idx="4294967295"/>
          </p:nvPr>
        </p:nvSpPr>
        <p:spPr>
          <a:xfrm>
            <a:off x="8686800" y="6111875"/>
            <a:ext cx="457200" cy="365125"/>
          </a:xfrm>
          <a:noFill/>
        </p:spPr>
        <p:txBody>
          <a:bodyPr/>
          <a:lstStyle/>
          <a:p>
            <a:fld id="{94FBA1A8-B9BF-4A52-8756-28BD53B4BB67}" type="slidenum">
              <a:rPr lang="en-US" smtClean="0"/>
              <a:pPr/>
              <a:t>64</a:t>
            </a:fld>
            <a:endParaRPr lang="en-US" smtClean="0"/>
          </a:p>
        </p:txBody>
      </p:sp>
      <p:sp>
        <p:nvSpPr>
          <p:cNvPr id="6" name="TextBox 5"/>
          <p:cNvSpPr txBox="1"/>
          <p:nvPr/>
        </p:nvSpPr>
        <p:spPr>
          <a:xfrm>
            <a:off x="3200400" y="5867400"/>
            <a:ext cx="5943600" cy="307777"/>
          </a:xfrm>
          <a:prstGeom prst="rect">
            <a:avLst/>
          </a:prstGeom>
          <a:noFill/>
        </p:spPr>
        <p:txBody>
          <a:bodyPr wrap="square" rtlCol="0">
            <a:spAutoFit/>
          </a:bodyPr>
          <a:lstStyle/>
          <a:p>
            <a:r>
              <a:rPr lang="en-US" sz="1400" b="1" dirty="0" smtClean="0">
                <a:solidFill>
                  <a:srgbClr val="4D771F"/>
                </a:solidFill>
              </a:rPr>
              <a:t>Update on the Law of Public Revenues</a:t>
            </a:r>
            <a:endParaRPr lang="en-US" sz="1400" b="1" dirty="0">
              <a:solidFill>
                <a:srgbClr val="4D771F"/>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smtClean="0"/>
              <a:t>Business License Fees</a:t>
            </a:r>
          </a:p>
        </p:txBody>
      </p:sp>
      <p:sp>
        <p:nvSpPr>
          <p:cNvPr id="50179" name="Content Placeholder 2"/>
          <p:cNvSpPr>
            <a:spLocks noGrp="1"/>
          </p:cNvSpPr>
          <p:nvPr>
            <p:ph idx="4294967295"/>
          </p:nvPr>
        </p:nvSpPr>
        <p:spPr>
          <a:xfrm>
            <a:off x="427038" y="1143000"/>
            <a:ext cx="8183562" cy="4187825"/>
          </a:xfrm>
        </p:spPr>
        <p:txBody>
          <a:bodyPr/>
          <a:lstStyle/>
          <a:p>
            <a:pPr>
              <a:buClr>
                <a:srgbClr val="4D771F"/>
              </a:buClr>
            </a:pPr>
            <a:r>
              <a:rPr lang="en-US" dirty="0" smtClean="0"/>
              <a:t>AB 619 (</a:t>
            </a:r>
            <a:r>
              <a:rPr lang="en-US" dirty="0" err="1" smtClean="0"/>
              <a:t>Halderman</a:t>
            </a:r>
            <a:r>
              <a:rPr lang="en-US" dirty="0" smtClean="0"/>
              <a:t>, R-Fresno)</a:t>
            </a:r>
          </a:p>
          <a:p>
            <a:pPr marL="793750" lvl="1" indent="-504825">
              <a:buClrTx/>
              <a:buSzPct val="80000"/>
              <a:buFont typeface="Verdana" pitchFamily="34" charset="0"/>
              <a:buChar char="√"/>
            </a:pPr>
            <a:r>
              <a:rPr lang="en-US" dirty="0" smtClean="0"/>
              <a:t>Limits business license regulatory fees (not taxes) on massage businesses to the amount of the fee imposed on other “professional services” businesses</a:t>
            </a:r>
          </a:p>
          <a:p>
            <a:pPr marL="793750" lvl="1" indent="-504825">
              <a:buClrTx/>
              <a:buSzPct val="80000"/>
              <a:buFont typeface="Verdana" pitchFamily="34" charset="0"/>
              <a:buChar char="√"/>
            </a:pPr>
            <a:r>
              <a:rPr lang="en-US" dirty="0" smtClean="0"/>
              <a:t>Effective 1/1/12</a:t>
            </a:r>
          </a:p>
        </p:txBody>
      </p:sp>
      <p:sp>
        <p:nvSpPr>
          <p:cNvPr id="50180" name="Date Placeholder 3"/>
          <p:cNvSpPr>
            <a:spLocks noGrp="1"/>
          </p:cNvSpPr>
          <p:nvPr>
            <p:ph type="dt" sz="quarter" idx="4294967295"/>
          </p:nvPr>
        </p:nvSpPr>
        <p:spPr>
          <a:xfrm>
            <a:off x="6858000" y="6111875"/>
            <a:ext cx="2286000" cy="365125"/>
          </a:xfrm>
          <a:noFill/>
        </p:spPr>
        <p:txBody>
          <a:bodyPr/>
          <a:lstStyle/>
          <a:p>
            <a:fld id="{E93C155B-BB92-4A0F-BC1B-5C6AEBD45B35}" type="datetime4">
              <a:rPr lang="en-US" smtClean="0"/>
              <a:pPr/>
              <a:t>February 21, 2013</a:t>
            </a:fld>
            <a:endParaRPr lang="en-US" smtClean="0"/>
          </a:p>
        </p:txBody>
      </p:sp>
      <p:sp>
        <p:nvSpPr>
          <p:cNvPr id="50181" name="Slide Number Placeholder 5"/>
          <p:cNvSpPr>
            <a:spLocks noGrp="1"/>
          </p:cNvSpPr>
          <p:nvPr>
            <p:ph type="sldNum" sz="quarter" idx="4294967295"/>
          </p:nvPr>
        </p:nvSpPr>
        <p:spPr>
          <a:xfrm>
            <a:off x="8686800" y="6111875"/>
            <a:ext cx="457200" cy="365125"/>
          </a:xfrm>
          <a:noFill/>
        </p:spPr>
        <p:txBody>
          <a:bodyPr/>
          <a:lstStyle/>
          <a:p>
            <a:fld id="{344F8966-E28D-45DE-ABCA-E6E1F6273722}" type="slidenum">
              <a:rPr lang="en-US" smtClean="0"/>
              <a:pPr/>
              <a:t>65</a:t>
            </a:fld>
            <a:endParaRPr lang="en-US" smtClean="0"/>
          </a:p>
        </p:txBody>
      </p:sp>
      <p:sp>
        <p:nvSpPr>
          <p:cNvPr id="6" name="TextBox 5"/>
          <p:cNvSpPr txBox="1"/>
          <p:nvPr/>
        </p:nvSpPr>
        <p:spPr>
          <a:xfrm>
            <a:off x="3200400" y="5867400"/>
            <a:ext cx="5943600" cy="307777"/>
          </a:xfrm>
          <a:prstGeom prst="rect">
            <a:avLst/>
          </a:prstGeom>
          <a:noFill/>
        </p:spPr>
        <p:txBody>
          <a:bodyPr wrap="square" rtlCol="0">
            <a:spAutoFit/>
          </a:bodyPr>
          <a:lstStyle/>
          <a:p>
            <a:r>
              <a:rPr lang="en-US" sz="1400" b="1" dirty="0" smtClean="0">
                <a:solidFill>
                  <a:srgbClr val="4D771F"/>
                </a:solidFill>
              </a:rPr>
              <a:t>Update on the Law of Public Revenues</a:t>
            </a:r>
            <a:endParaRPr lang="en-US" sz="1400" b="1" dirty="0">
              <a:solidFill>
                <a:srgbClr val="4D771F"/>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smtClean="0"/>
              <a:t>Prop. 26</a:t>
            </a:r>
          </a:p>
        </p:txBody>
      </p:sp>
      <p:sp>
        <p:nvSpPr>
          <p:cNvPr id="51203" name="Content Placeholder 2"/>
          <p:cNvSpPr>
            <a:spLocks noGrp="1"/>
          </p:cNvSpPr>
          <p:nvPr>
            <p:ph idx="4294967295"/>
          </p:nvPr>
        </p:nvSpPr>
        <p:spPr>
          <a:xfrm>
            <a:off x="457200" y="1143000"/>
            <a:ext cx="8183562" cy="4187825"/>
          </a:xfrm>
        </p:spPr>
        <p:txBody>
          <a:bodyPr/>
          <a:lstStyle/>
          <a:p>
            <a:pPr>
              <a:buClr>
                <a:srgbClr val="4D771F"/>
              </a:buClr>
            </a:pPr>
            <a:r>
              <a:rPr lang="en-US" i="1" dirty="0" smtClean="0"/>
              <a:t>Griffith v. City of Santa Cruz</a:t>
            </a:r>
            <a:r>
              <a:rPr lang="en-US" dirty="0" smtClean="0"/>
              <a:t> (6</a:t>
            </a:r>
            <a:r>
              <a:rPr lang="en-US" baseline="30000" dirty="0" smtClean="0"/>
              <a:t>th</a:t>
            </a:r>
            <a:r>
              <a:rPr lang="en-US" dirty="0" smtClean="0"/>
              <a:t> </a:t>
            </a:r>
            <a:r>
              <a:rPr lang="en-US" dirty="0" err="1" smtClean="0"/>
              <a:t>DCA</a:t>
            </a:r>
            <a:r>
              <a:rPr lang="en-US" dirty="0" smtClean="0"/>
              <a:t> 2012) Challenge to fee on landlords for housing code enforcement</a:t>
            </a:r>
          </a:p>
          <a:p>
            <a:pPr marL="800100" lvl="1" indent="-455613">
              <a:buClrTx/>
              <a:buSzPct val="80000"/>
              <a:buFont typeface="Verdana" pitchFamily="34" charset="0"/>
              <a:buChar char="√"/>
            </a:pPr>
            <a:r>
              <a:rPr lang="en-US" dirty="0" smtClean="0"/>
              <a:t>Court found no violation of equal protection, 218 or 13</a:t>
            </a:r>
          </a:p>
          <a:p>
            <a:pPr marL="800100" lvl="1" indent="-455613">
              <a:buClrTx/>
              <a:buSzPct val="80000"/>
              <a:buFont typeface="Verdana" pitchFamily="34" charset="0"/>
              <a:buChar char="√"/>
            </a:pPr>
            <a:r>
              <a:rPr lang="en-US" dirty="0" smtClean="0"/>
              <a:t>Helpful discussion of burden of proof under 26, practical application of licensing exception, applies pre-26 regulatory fee case law</a:t>
            </a:r>
          </a:p>
        </p:txBody>
      </p:sp>
      <p:sp>
        <p:nvSpPr>
          <p:cNvPr id="51204" name="Date Placeholder 3"/>
          <p:cNvSpPr>
            <a:spLocks noGrp="1"/>
          </p:cNvSpPr>
          <p:nvPr>
            <p:ph type="dt" sz="quarter" idx="4294967295"/>
          </p:nvPr>
        </p:nvSpPr>
        <p:spPr>
          <a:xfrm>
            <a:off x="6858000" y="6111875"/>
            <a:ext cx="2286000" cy="365125"/>
          </a:xfrm>
          <a:noFill/>
        </p:spPr>
        <p:txBody>
          <a:bodyPr/>
          <a:lstStyle/>
          <a:p>
            <a:fld id="{19F940E6-D0D8-4B2A-A23C-80FCEB1C5621}" type="datetime4">
              <a:rPr lang="en-US" smtClean="0"/>
              <a:pPr/>
              <a:t>February 21, 2013</a:t>
            </a:fld>
            <a:endParaRPr lang="en-US" smtClean="0"/>
          </a:p>
        </p:txBody>
      </p:sp>
      <p:sp>
        <p:nvSpPr>
          <p:cNvPr id="51205" name="Slide Number Placeholder 4"/>
          <p:cNvSpPr>
            <a:spLocks noGrp="1"/>
          </p:cNvSpPr>
          <p:nvPr>
            <p:ph type="sldNum" sz="quarter" idx="4294967295"/>
          </p:nvPr>
        </p:nvSpPr>
        <p:spPr>
          <a:xfrm>
            <a:off x="8686800" y="6111875"/>
            <a:ext cx="457200" cy="365125"/>
          </a:xfrm>
          <a:noFill/>
        </p:spPr>
        <p:txBody>
          <a:bodyPr/>
          <a:lstStyle/>
          <a:p>
            <a:fld id="{312BABFB-8C7B-434C-9343-B9FC94A8BDFC}" type="slidenum">
              <a:rPr lang="en-US" smtClean="0"/>
              <a:pPr/>
              <a:t>66</a:t>
            </a:fld>
            <a:endParaRPr lang="en-US" smtClean="0"/>
          </a:p>
        </p:txBody>
      </p:sp>
      <p:sp>
        <p:nvSpPr>
          <p:cNvPr id="6" name="TextBox 5"/>
          <p:cNvSpPr txBox="1"/>
          <p:nvPr/>
        </p:nvSpPr>
        <p:spPr>
          <a:xfrm>
            <a:off x="3200400" y="5867400"/>
            <a:ext cx="5943600" cy="307777"/>
          </a:xfrm>
          <a:prstGeom prst="rect">
            <a:avLst/>
          </a:prstGeom>
          <a:noFill/>
        </p:spPr>
        <p:txBody>
          <a:bodyPr wrap="square" rtlCol="0">
            <a:spAutoFit/>
          </a:bodyPr>
          <a:lstStyle/>
          <a:p>
            <a:r>
              <a:rPr lang="en-US" sz="1400" b="1" dirty="0" smtClean="0">
                <a:solidFill>
                  <a:srgbClr val="4D771F"/>
                </a:solidFill>
              </a:rPr>
              <a:t>Update on the Law of Public Revenues</a:t>
            </a:r>
            <a:endParaRPr lang="en-US" sz="1400" b="1" dirty="0">
              <a:solidFill>
                <a:srgbClr val="4D771F"/>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smtClean="0"/>
              <a:t>Prop. 26 Litigation</a:t>
            </a:r>
          </a:p>
        </p:txBody>
      </p:sp>
      <p:sp>
        <p:nvSpPr>
          <p:cNvPr id="52227" name="Content Placeholder 2"/>
          <p:cNvSpPr>
            <a:spLocks noGrp="1"/>
          </p:cNvSpPr>
          <p:nvPr>
            <p:ph idx="4294967295"/>
          </p:nvPr>
        </p:nvSpPr>
        <p:spPr>
          <a:xfrm>
            <a:off x="533400" y="1219200"/>
            <a:ext cx="8183562" cy="4187825"/>
          </a:xfrm>
        </p:spPr>
        <p:txBody>
          <a:bodyPr>
            <a:normAutofit lnSpcReduction="10000"/>
          </a:bodyPr>
          <a:lstStyle/>
          <a:p>
            <a:pPr>
              <a:buClr>
                <a:srgbClr val="4D771F"/>
              </a:buClr>
            </a:pPr>
            <a:r>
              <a:rPr lang="en-US" i="1" dirty="0" smtClean="0"/>
              <a:t>Citizens for Fair </a:t>
            </a:r>
            <a:r>
              <a:rPr lang="en-US" i="1" dirty="0" err="1" smtClean="0"/>
              <a:t>REU</a:t>
            </a:r>
            <a:r>
              <a:rPr lang="en-US" i="1" dirty="0" smtClean="0"/>
              <a:t> Rates v. City of Redding </a:t>
            </a:r>
            <a:r>
              <a:rPr lang="en-US" dirty="0" smtClean="0"/>
              <a:t>(</a:t>
            </a:r>
            <a:r>
              <a:rPr lang="en-US" dirty="0" err="1" smtClean="0"/>
              <a:t>3d</a:t>
            </a:r>
            <a:r>
              <a:rPr lang="en-US" dirty="0" smtClean="0"/>
              <a:t> </a:t>
            </a:r>
            <a:r>
              <a:rPr lang="en-US" dirty="0" err="1" smtClean="0"/>
              <a:t>DCA</a:t>
            </a:r>
            <a:r>
              <a:rPr lang="en-US" dirty="0" smtClean="0"/>
              <a:t> Case No. </a:t>
            </a:r>
            <a:r>
              <a:rPr lang="en-US" dirty="0" err="1" smtClean="0"/>
              <a:t>C071906</a:t>
            </a:r>
            <a:r>
              <a:rPr lang="en-US" dirty="0" smtClean="0"/>
              <a:t>)</a:t>
            </a:r>
          </a:p>
          <a:p>
            <a:pPr marL="746125" lvl="1" indent="-457200">
              <a:buClrTx/>
              <a:buSzPct val="80000"/>
              <a:buFont typeface="Verdana" pitchFamily="34" charset="0"/>
              <a:buChar char="√"/>
            </a:pPr>
            <a:r>
              <a:rPr lang="en-US" dirty="0" smtClean="0"/>
              <a:t>Challenge to electric utility PILOT</a:t>
            </a:r>
          </a:p>
          <a:p>
            <a:pPr marL="746125" lvl="1" indent="-457200">
              <a:buClrTx/>
              <a:buSzPct val="80000"/>
              <a:buFont typeface="Verdana" pitchFamily="34" charset="0"/>
              <a:buChar char="√"/>
            </a:pPr>
            <a:r>
              <a:rPr lang="en-US" dirty="0" smtClean="0"/>
              <a:t>City won on ground that 26 not retroactive; appeal pending</a:t>
            </a:r>
          </a:p>
          <a:p>
            <a:pPr>
              <a:buClr>
                <a:srgbClr val="4D771F"/>
              </a:buClr>
            </a:pPr>
            <a:r>
              <a:rPr lang="en-US" i="1" dirty="0" smtClean="0"/>
              <a:t>Bauer v. Harris </a:t>
            </a:r>
            <a:r>
              <a:rPr lang="en-US" dirty="0" smtClean="0"/>
              <a:t>(</a:t>
            </a:r>
            <a:r>
              <a:rPr lang="en-US" dirty="0" err="1" smtClean="0"/>
              <a:t>E.D.</a:t>
            </a:r>
            <a:r>
              <a:rPr lang="en-US" dirty="0" smtClean="0"/>
              <a:t> CA No. 11 CV 01440)</a:t>
            </a:r>
          </a:p>
          <a:p>
            <a:pPr marL="793750" lvl="1" indent="-504825">
              <a:buClrTx/>
              <a:buSzPct val="80000"/>
              <a:buFont typeface="Verdana" pitchFamily="34" charset="0"/>
              <a:buChar char="√"/>
            </a:pPr>
            <a:r>
              <a:rPr lang="en-US" dirty="0" smtClean="0"/>
              <a:t>Challenge to gun registration fees under 2</a:t>
            </a:r>
            <a:r>
              <a:rPr lang="en-US" baseline="30000" dirty="0" smtClean="0"/>
              <a:t>nd</a:t>
            </a:r>
            <a:r>
              <a:rPr lang="en-US" dirty="0" smtClean="0"/>
              <a:t> Amendment and Prop. 26; to be tried 1/28/14</a:t>
            </a:r>
          </a:p>
        </p:txBody>
      </p:sp>
      <p:sp>
        <p:nvSpPr>
          <p:cNvPr id="52228" name="Date Placeholder 3"/>
          <p:cNvSpPr>
            <a:spLocks noGrp="1"/>
          </p:cNvSpPr>
          <p:nvPr>
            <p:ph type="dt" sz="quarter" idx="4294967295"/>
          </p:nvPr>
        </p:nvSpPr>
        <p:spPr>
          <a:xfrm>
            <a:off x="6858000" y="6111875"/>
            <a:ext cx="2286000" cy="365125"/>
          </a:xfrm>
          <a:noFill/>
        </p:spPr>
        <p:txBody>
          <a:bodyPr/>
          <a:lstStyle/>
          <a:p>
            <a:fld id="{76C8C3E5-D841-4295-8C93-089703CA1CE1}" type="datetime4">
              <a:rPr lang="en-US" smtClean="0"/>
              <a:pPr/>
              <a:t>February 21, 2013</a:t>
            </a:fld>
            <a:endParaRPr lang="en-US" smtClean="0"/>
          </a:p>
        </p:txBody>
      </p:sp>
      <p:sp>
        <p:nvSpPr>
          <p:cNvPr id="52229" name="Slide Number Placeholder 4"/>
          <p:cNvSpPr>
            <a:spLocks noGrp="1"/>
          </p:cNvSpPr>
          <p:nvPr>
            <p:ph type="sldNum" sz="quarter" idx="4294967295"/>
          </p:nvPr>
        </p:nvSpPr>
        <p:spPr>
          <a:xfrm>
            <a:off x="8686800" y="6111875"/>
            <a:ext cx="457200" cy="365125"/>
          </a:xfrm>
          <a:noFill/>
        </p:spPr>
        <p:txBody>
          <a:bodyPr/>
          <a:lstStyle/>
          <a:p>
            <a:fld id="{62C0C508-B221-4EB8-8628-5F4E20B1583E}" type="slidenum">
              <a:rPr lang="en-US" smtClean="0"/>
              <a:pPr/>
              <a:t>67</a:t>
            </a:fld>
            <a:endParaRPr lang="en-US" smtClean="0"/>
          </a:p>
        </p:txBody>
      </p:sp>
      <p:sp>
        <p:nvSpPr>
          <p:cNvPr id="6" name="TextBox 5"/>
          <p:cNvSpPr txBox="1"/>
          <p:nvPr/>
        </p:nvSpPr>
        <p:spPr>
          <a:xfrm>
            <a:off x="3200400" y="5867400"/>
            <a:ext cx="5943600" cy="307777"/>
          </a:xfrm>
          <a:prstGeom prst="rect">
            <a:avLst/>
          </a:prstGeom>
          <a:noFill/>
        </p:spPr>
        <p:txBody>
          <a:bodyPr wrap="square" rtlCol="0">
            <a:spAutoFit/>
          </a:bodyPr>
          <a:lstStyle/>
          <a:p>
            <a:r>
              <a:rPr lang="en-US" sz="1400" b="1" dirty="0" smtClean="0">
                <a:solidFill>
                  <a:srgbClr val="4D771F"/>
                </a:solidFill>
              </a:rPr>
              <a:t>Update on the Law of Public Revenues</a:t>
            </a:r>
            <a:endParaRPr lang="en-US" sz="1400" b="1" dirty="0">
              <a:solidFill>
                <a:srgbClr val="4D771F"/>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smtClean="0"/>
              <a:t>Prop. 26 Litigation (cont.)</a:t>
            </a:r>
          </a:p>
        </p:txBody>
      </p:sp>
      <p:sp>
        <p:nvSpPr>
          <p:cNvPr id="53251" name="Content Placeholder 2"/>
          <p:cNvSpPr>
            <a:spLocks noGrp="1"/>
          </p:cNvSpPr>
          <p:nvPr>
            <p:ph idx="4294967295"/>
          </p:nvPr>
        </p:nvSpPr>
        <p:spPr>
          <a:xfrm>
            <a:off x="381000" y="1222375"/>
            <a:ext cx="8183562" cy="4187825"/>
          </a:xfrm>
        </p:spPr>
        <p:txBody>
          <a:bodyPr>
            <a:normAutofit lnSpcReduction="10000"/>
          </a:bodyPr>
          <a:lstStyle/>
          <a:p>
            <a:pPr>
              <a:buClr>
                <a:srgbClr val="4D771F"/>
              </a:buClr>
            </a:pPr>
            <a:r>
              <a:rPr lang="en-US" i="1" dirty="0" err="1" smtClean="0"/>
              <a:t>Schmeer</a:t>
            </a:r>
            <a:r>
              <a:rPr lang="en-US" i="1" dirty="0" smtClean="0"/>
              <a:t> v. County of Los Angeles </a:t>
            </a:r>
            <a:r>
              <a:rPr lang="en-US" dirty="0" smtClean="0"/>
              <a:t>2</a:t>
            </a:r>
            <a:r>
              <a:rPr lang="en-US" baseline="30000" dirty="0" smtClean="0"/>
              <a:t>nd</a:t>
            </a:r>
            <a:r>
              <a:rPr lang="en-US" dirty="0" smtClean="0"/>
              <a:t> </a:t>
            </a:r>
            <a:r>
              <a:rPr lang="en-US" dirty="0" err="1" smtClean="0"/>
              <a:t>DCA</a:t>
            </a:r>
            <a:r>
              <a:rPr lang="en-US" dirty="0" smtClean="0"/>
              <a:t> Case No. </a:t>
            </a:r>
            <a:r>
              <a:rPr lang="en-US" dirty="0" err="1" smtClean="0"/>
              <a:t>B240592</a:t>
            </a:r>
            <a:endParaRPr lang="en-US" dirty="0" smtClean="0"/>
          </a:p>
          <a:p>
            <a:pPr marL="917575" lvl="1" indent="-628650">
              <a:buClrTx/>
              <a:buSzPct val="80000"/>
              <a:buFont typeface="Verdana" pitchFamily="34" charset="0"/>
              <a:buChar char="√"/>
            </a:pPr>
            <a:r>
              <a:rPr lang="en-US" dirty="0" smtClean="0"/>
              <a:t>Challenge to provision of plastic bag ban requiring retailers to charge $0.10 for paper bags</a:t>
            </a:r>
          </a:p>
          <a:p>
            <a:pPr marL="917575" lvl="1" indent="-628650">
              <a:buClrTx/>
              <a:buSzPct val="80000"/>
              <a:buFont typeface="Verdana" pitchFamily="34" charset="0"/>
              <a:buChar char="√"/>
            </a:pPr>
            <a:r>
              <a:rPr lang="en-US" dirty="0" smtClean="0"/>
              <a:t>Trial court concluded this was not a government fee subject to Prop. 26</a:t>
            </a:r>
          </a:p>
          <a:p>
            <a:pPr marL="917575" lvl="1" indent="-628650">
              <a:buClrTx/>
              <a:buSzPct val="80000"/>
              <a:buFont typeface="Verdana" pitchFamily="34" charset="0"/>
              <a:buChar char="√"/>
            </a:pPr>
            <a:r>
              <a:rPr lang="en-US" dirty="0" smtClean="0"/>
              <a:t>Argued 2/5 and looks like County victory</a:t>
            </a:r>
          </a:p>
          <a:p>
            <a:pPr>
              <a:buClr>
                <a:srgbClr val="4D771F"/>
              </a:buClr>
            </a:pPr>
            <a:r>
              <a:rPr lang="en-US" dirty="0" smtClean="0"/>
              <a:t>Other challenges pending in San Luis Obispo &amp; San Francisco</a:t>
            </a:r>
          </a:p>
        </p:txBody>
      </p:sp>
      <p:sp>
        <p:nvSpPr>
          <p:cNvPr id="53252" name="Date Placeholder 3"/>
          <p:cNvSpPr>
            <a:spLocks noGrp="1"/>
          </p:cNvSpPr>
          <p:nvPr>
            <p:ph type="dt" sz="quarter" idx="4294967295"/>
          </p:nvPr>
        </p:nvSpPr>
        <p:spPr>
          <a:xfrm>
            <a:off x="6858000" y="6111875"/>
            <a:ext cx="2286000" cy="365125"/>
          </a:xfrm>
          <a:noFill/>
        </p:spPr>
        <p:txBody>
          <a:bodyPr/>
          <a:lstStyle/>
          <a:p>
            <a:fld id="{184B7908-43A6-4D80-985E-3C8BDB2807AE}" type="datetime4">
              <a:rPr lang="en-US" smtClean="0"/>
              <a:pPr/>
              <a:t>February 21, 2013</a:t>
            </a:fld>
            <a:endParaRPr lang="en-US" smtClean="0"/>
          </a:p>
        </p:txBody>
      </p:sp>
      <p:sp>
        <p:nvSpPr>
          <p:cNvPr id="53253" name="Slide Number Placeholder 4"/>
          <p:cNvSpPr>
            <a:spLocks noGrp="1"/>
          </p:cNvSpPr>
          <p:nvPr>
            <p:ph type="sldNum" sz="quarter" idx="4294967295"/>
          </p:nvPr>
        </p:nvSpPr>
        <p:spPr>
          <a:xfrm>
            <a:off x="8686800" y="6111875"/>
            <a:ext cx="457200" cy="365125"/>
          </a:xfrm>
          <a:noFill/>
        </p:spPr>
        <p:txBody>
          <a:bodyPr/>
          <a:lstStyle/>
          <a:p>
            <a:fld id="{DE751737-B308-4A92-A84E-A43FDAF0927D}" type="slidenum">
              <a:rPr lang="en-US" smtClean="0"/>
              <a:pPr/>
              <a:t>68</a:t>
            </a:fld>
            <a:endParaRPr lang="en-US" smtClean="0"/>
          </a:p>
        </p:txBody>
      </p:sp>
      <p:sp>
        <p:nvSpPr>
          <p:cNvPr id="6" name="TextBox 5"/>
          <p:cNvSpPr txBox="1"/>
          <p:nvPr/>
        </p:nvSpPr>
        <p:spPr>
          <a:xfrm>
            <a:off x="3200400" y="5867400"/>
            <a:ext cx="5943600" cy="307777"/>
          </a:xfrm>
          <a:prstGeom prst="rect">
            <a:avLst/>
          </a:prstGeom>
          <a:noFill/>
        </p:spPr>
        <p:txBody>
          <a:bodyPr wrap="square" rtlCol="0">
            <a:spAutoFit/>
          </a:bodyPr>
          <a:lstStyle/>
          <a:p>
            <a:r>
              <a:rPr lang="en-US" sz="1400" b="1" dirty="0" smtClean="0">
                <a:solidFill>
                  <a:srgbClr val="4D771F"/>
                </a:solidFill>
              </a:rPr>
              <a:t>Update on the Law of Public Revenues</a:t>
            </a:r>
            <a:endParaRPr lang="en-US" sz="1400" b="1" dirty="0">
              <a:solidFill>
                <a:srgbClr val="4D771F"/>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smtClean="0"/>
              <a:t>Assessments</a:t>
            </a:r>
          </a:p>
        </p:txBody>
      </p:sp>
      <p:sp>
        <p:nvSpPr>
          <p:cNvPr id="54275" name="Content Placeholder 2"/>
          <p:cNvSpPr>
            <a:spLocks noGrp="1"/>
          </p:cNvSpPr>
          <p:nvPr>
            <p:ph idx="4294967295"/>
          </p:nvPr>
        </p:nvSpPr>
        <p:spPr>
          <a:xfrm>
            <a:off x="457200" y="1219200"/>
            <a:ext cx="8183562" cy="4187825"/>
          </a:xfrm>
        </p:spPr>
        <p:txBody>
          <a:bodyPr/>
          <a:lstStyle/>
          <a:p>
            <a:pPr marL="227013" indent="-227013">
              <a:buClr>
                <a:srgbClr val="4D771F"/>
              </a:buClr>
              <a:buFont typeface="Arial" pitchFamily="34" charset="0"/>
              <a:buChar char="•"/>
            </a:pPr>
            <a:r>
              <a:rPr lang="en-US" i="1" dirty="0" smtClean="0"/>
              <a:t>Silicon Valley Taxpayer’s </a:t>
            </a:r>
            <a:r>
              <a:rPr lang="en-US" i="1" dirty="0" err="1" smtClean="0"/>
              <a:t>Ass’n</a:t>
            </a:r>
            <a:r>
              <a:rPr lang="en-US" i="1" dirty="0" smtClean="0"/>
              <a:t> v. Sta. Clara Co. Open Space Auth. </a:t>
            </a:r>
            <a:r>
              <a:rPr lang="en-US" dirty="0" smtClean="0"/>
              <a:t>(Cal. S. Ct. 2008)</a:t>
            </a:r>
            <a:endParaRPr lang="en-US" i="1" dirty="0" smtClean="0"/>
          </a:p>
          <a:p>
            <a:pPr marL="793750" lvl="1" indent="-566738">
              <a:buClrTx/>
              <a:buSzPct val="80000"/>
              <a:buFont typeface="Verdana" pitchFamily="34" charset="0"/>
              <a:buChar char="√"/>
            </a:pPr>
            <a:r>
              <a:rPr lang="en-US" dirty="0" smtClean="0"/>
              <a:t>Independent judicial review of assessments</a:t>
            </a:r>
          </a:p>
          <a:p>
            <a:pPr marL="793750" lvl="1" indent="-566738">
              <a:buClrTx/>
              <a:buSzPct val="80000"/>
              <a:buFont typeface="Verdana" pitchFamily="34" charset="0"/>
              <a:buChar char="√"/>
            </a:pPr>
            <a:r>
              <a:rPr lang="en-US" dirty="0" smtClean="0"/>
              <a:t>Tighter definition of special benefit</a:t>
            </a:r>
          </a:p>
          <a:p>
            <a:pPr marL="793750" lvl="1" indent="-566738">
              <a:buClrTx/>
              <a:buSzPct val="80000"/>
              <a:buFont typeface="Verdana" pitchFamily="34" charset="0"/>
              <a:buChar char="√"/>
            </a:pPr>
            <a:r>
              <a:rPr lang="en-US" dirty="0" smtClean="0"/>
              <a:t>Open space and other services that benefit public broadly harder to justify</a:t>
            </a:r>
          </a:p>
          <a:p>
            <a:pPr marL="793750" lvl="1" indent="-566738">
              <a:buClrTx/>
              <a:buSzPct val="80000"/>
              <a:buFont typeface="Verdana" pitchFamily="34" charset="0"/>
              <a:buChar char="√"/>
            </a:pPr>
            <a:r>
              <a:rPr lang="en-US" dirty="0" smtClean="0"/>
              <a:t>Proportionality requirement unclear</a:t>
            </a:r>
          </a:p>
        </p:txBody>
      </p:sp>
      <p:sp>
        <p:nvSpPr>
          <p:cNvPr id="54276" name="Date Placeholder 3"/>
          <p:cNvSpPr>
            <a:spLocks noGrp="1"/>
          </p:cNvSpPr>
          <p:nvPr>
            <p:ph type="dt" sz="quarter" idx="4294967295"/>
          </p:nvPr>
        </p:nvSpPr>
        <p:spPr>
          <a:xfrm>
            <a:off x="6858000" y="6111875"/>
            <a:ext cx="2286000" cy="365125"/>
          </a:xfrm>
          <a:noFill/>
        </p:spPr>
        <p:txBody>
          <a:bodyPr/>
          <a:lstStyle/>
          <a:p>
            <a:fld id="{13B1B83C-5984-47DC-BC38-9354A1EFC7B0}" type="datetime4">
              <a:rPr lang="en-US" smtClean="0"/>
              <a:pPr/>
              <a:t>February 21, 2013</a:t>
            </a:fld>
            <a:endParaRPr lang="en-US" smtClean="0"/>
          </a:p>
        </p:txBody>
      </p:sp>
      <p:sp>
        <p:nvSpPr>
          <p:cNvPr id="54277" name="Slide Number Placeholder 4"/>
          <p:cNvSpPr>
            <a:spLocks noGrp="1"/>
          </p:cNvSpPr>
          <p:nvPr>
            <p:ph type="sldNum" sz="quarter" idx="4294967295"/>
          </p:nvPr>
        </p:nvSpPr>
        <p:spPr>
          <a:xfrm>
            <a:off x="8686800" y="6111875"/>
            <a:ext cx="457200" cy="365125"/>
          </a:xfrm>
          <a:noFill/>
        </p:spPr>
        <p:txBody>
          <a:bodyPr/>
          <a:lstStyle/>
          <a:p>
            <a:fld id="{D5CE0527-5563-4C4A-9D6A-5FFE7B5E9E30}" type="slidenum">
              <a:rPr lang="en-US" smtClean="0"/>
              <a:pPr/>
              <a:t>69</a:t>
            </a:fld>
            <a:endParaRPr lang="en-US" smtClean="0"/>
          </a:p>
        </p:txBody>
      </p:sp>
      <p:sp>
        <p:nvSpPr>
          <p:cNvPr id="6" name="TextBox 5"/>
          <p:cNvSpPr txBox="1"/>
          <p:nvPr/>
        </p:nvSpPr>
        <p:spPr>
          <a:xfrm>
            <a:off x="3200400" y="5867400"/>
            <a:ext cx="5943600" cy="307777"/>
          </a:xfrm>
          <a:prstGeom prst="rect">
            <a:avLst/>
          </a:prstGeom>
          <a:noFill/>
        </p:spPr>
        <p:txBody>
          <a:bodyPr wrap="square" rtlCol="0">
            <a:spAutoFit/>
          </a:bodyPr>
          <a:lstStyle/>
          <a:p>
            <a:r>
              <a:rPr lang="en-US" sz="1400" b="1" dirty="0" smtClean="0">
                <a:solidFill>
                  <a:srgbClr val="4D771F"/>
                </a:solidFill>
              </a:rPr>
              <a:t>Update on the Law of Public Revenues</a:t>
            </a:r>
            <a:endParaRPr lang="en-US" sz="1400" b="1" dirty="0">
              <a:solidFill>
                <a:srgbClr val="4D771F"/>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City of Burlingame</a:t>
            </a:r>
            <a:endParaRPr lang="en-US" dirty="0"/>
          </a:p>
        </p:txBody>
      </p:sp>
      <p:sp>
        <p:nvSpPr>
          <p:cNvPr id="3" name="TextBox 2"/>
          <p:cNvSpPr txBox="1"/>
          <p:nvPr/>
        </p:nvSpPr>
        <p:spPr>
          <a:xfrm>
            <a:off x="533400" y="1219200"/>
            <a:ext cx="7924800" cy="3816429"/>
          </a:xfrm>
          <a:prstGeom prst="rect">
            <a:avLst/>
          </a:prstGeom>
          <a:noFill/>
        </p:spPr>
        <p:txBody>
          <a:bodyPr wrap="square" rtlCol="0">
            <a:spAutoFit/>
          </a:bodyPr>
          <a:lstStyle/>
          <a:p>
            <a:pPr>
              <a:buClr>
                <a:srgbClr val="1C3F94"/>
              </a:buClr>
            </a:pPr>
            <a:r>
              <a:rPr lang="en-US" sz="2800" dirty="0" smtClean="0">
                <a:latin typeface="Arial" pitchFamily="34" charset="0"/>
                <a:cs typeface="Arial" pitchFamily="34" charset="0"/>
              </a:rPr>
              <a:t>The Need: Makeover of                                 Burlingame Ave</a:t>
            </a:r>
          </a:p>
          <a:p>
            <a:pPr>
              <a:buClr>
                <a:srgbClr val="1C3F94"/>
              </a:buClr>
            </a:pPr>
            <a:endParaRPr lang="en-US" sz="2800" dirty="0" smtClean="0">
              <a:latin typeface="Arial" pitchFamily="34" charset="0"/>
              <a:cs typeface="Arial" pitchFamily="34" charset="0"/>
            </a:endParaRPr>
          </a:p>
          <a:p>
            <a:pPr>
              <a:buClr>
                <a:srgbClr val="1C3F94"/>
              </a:buClr>
            </a:pPr>
            <a:r>
              <a:rPr lang="en-US" sz="2800" dirty="0" smtClean="0">
                <a:latin typeface="Arial" pitchFamily="34" charset="0"/>
                <a:cs typeface="Arial" pitchFamily="34" charset="0"/>
              </a:rPr>
              <a:t>Funding options: </a:t>
            </a:r>
          </a:p>
          <a:p>
            <a:pPr marL="457200" indent="-457200">
              <a:buClr>
                <a:srgbClr val="4D771F"/>
              </a:buClr>
              <a:buFont typeface="Arial" pitchFamily="34" charset="0"/>
              <a:buChar char="•"/>
            </a:pPr>
            <a:r>
              <a:rPr lang="en-US" sz="2800" dirty="0" smtClean="0">
                <a:latin typeface="Arial" pitchFamily="34" charset="0"/>
                <a:cs typeface="Arial" pitchFamily="34" charset="0"/>
              </a:rPr>
              <a:t>General Funds</a:t>
            </a:r>
          </a:p>
          <a:p>
            <a:pPr marL="457200" indent="-457200">
              <a:buClr>
                <a:srgbClr val="4D771F"/>
              </a:buClr>
              <a:buFont typeface="Arial" pitchFamily="34" charset="0"/>
              <a:buChar char="•"/>
            </a:pPr>
            <a:r>
              <a:rPr lang="en-US" sz="2800" dirty="0" smtClean="0">
                <a:latin typeface="Arial" pitchFamily="34" charset="0"/>
                <a:cs typeface="Arial" pitchFamily="34" charset="0"/>
              </a:rPr>
              <a:t>Utility Funds</a:t>
            </a:r>
          </a:p>
          <a:p>
            <a:pPr marL="457200" indent="-457200">
              <a:buClr>
                <a:srgbClr val="4D771F"/>
              </a:buClr>
              <a:buFont typeface="Arial" pitchFamily="34" charset="0"/>
              <a:buChar char="•"/>
            </a:pPr>
            <a:r>
              <a:rPr lang="en-US" sz="2800" dirty="0" smtClean="0">
                <a:latin typeface="Arial" pitchFamily="34" charset="0"/>
                <a:cs typeface="Arial" pitchFamily="34" charset="0"/>
              </a:rPr>
              <a:t>Street Funds</a:t>
            </a:r>
          </a:p>
          <a:p>
            <a:pPr marL="457200" indent="-457200">
              <a:buClr>
                <a:srgbClr val="4D771F"/>
              </a:buClr>
              <a:buFont typeface="Arial" pitchFamily="34" charset="0"/>
              <a:buChar char="•"/>
            </a:pPr>
            <a:r>
              <a:rPr lang="en-US" sz="2800" dirty="0" smtClean="0">
                <a:latin typeface="Arial" pitchFamily="34" charset="0"/>
                <a:cs typeface="Arial" pitchFamily="34" charset="0"/>
              </a:rPr>
              <a:t>Special Financing District</a:t>
            </a:r>
          </a:p>
          <a:p>
            <a:endParaRPr lang="en-US" dirty="0"/>
          </a:p>
        </p:txBody>
      </p:sp>
      <p:pic>
        <p:nvPicPr>
          <p:cNvPr id="4" name="Picture 3" descr="ShowDocument-1.jpg"/>
          <p:cNvPicPr>
            <a:picLocks noChangeAspect="1"/>
          </p:cNvPicPr>
          <p:nvPr/>
        </p:nvPicPr>
        <p:blipFill>
          <a:blip r:embed="rId2" cstate="print"/>
          <a:srcRect l="2378" t="2867" r="50069" b="-344"/>
          <a:stretch>
            <a:fillRect/>
          </a:stretch>
        </p:blipFill>
        <p:spPr>
          <a:xfrm>
            <a:off x="5334000" y="1143000"/>
            <a:ext cx="2743200" cy="23317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ShowDocument-1.jpg"/>
          <p:cNvPicPr>
            <a:picLocks noChangeAspect="1"/>
          </p:cNvPicPr>
          <p:nvPr/>
        </p:nvPicPr>
        <p:blipFill>
          <a:blip r:embed="rId2" cstate="print"/>
          <a:srcRect l="52309" t="2867" r="138"/>
          <a:stretch>
            <a:fillRect/>
          </a:stretch>
        </p:blipFill>
        <p:spPr>
          <a:xfrm>
            <a:off x="5334000" y="3505200"/>
            <a:ext cx="2743200" cy="23234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3200400" y="5867400"/>
            <a:ext cx="5943600" cy="307777"/>
          </a:xfrm>
          <a:prstGeom prst="rect">
            <a:avLst/>
          </a:prstGeom>
          <a:noFill/>
        </p:spPr>
        <p:txBody>
          <a:bodyPr wrap="square" rtlCol="0">
            <a:spAutoFit/>
          </a:bodyPr>
          <a:lstStyle/>
          <a:p>
            <a:r>
              <a:rPr lang="en-US" sz="1400" b="1" dirty="0" smtClean="0">
                <a:solidFill>
                  <a:srgbClr val="4D771F"/>
                </a:solidFill>
              </a:rPr>
              <a:t>Special Financing Districts</a:t>
            </a:r>
            <a:endParaRPr lang="en-US" sz="1400" b="1" dirty="0">
              <a:solidFill>
                <a:srgbClr val="4D771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smtClean="0"/>
              <a:t>BID Assessments</a:t>
            </a:r>
          </a:p>
        </p:txBody>
      </p:sp>
      <p:sp>
        <p:nvSpPr>
          <p:cNvPr id="55299" name="Content Placeholder 2"/>
          <p:cNvSpPr>
            <a:spLocks noGrp="1"/>
          </p:cNvSpPr>
          <p:nvPr>
            <p:ph idx="4294967295"/>
          </p:nvPr>
        </p:nvSpPr>
        <p:spPr>
          <a:xfrm>
            <a:off x="457200" y="1295400"/>
            <a:ext cx="8183562" cy="4187825"/>
          </a:xfrm>
        </p:spPr>
        <p:txBody>
          <a:bodyPr/>
          <a:lstStyle/>
          <a:p>
            <a:pPr marL="400050" indent="-400050">
              <a:buClr>
                <a:srgbClr val="4D771F"/>
              </a:buClr>
              <a:buSzPct val="100000"/>
              <a:buFont typeface="Arial" pitchFamily="34" charset="0"/>
              <a:buChar char="•"/>
            </a:pPr>
            <a:r>
              <a:rPr lang="en-US" i="1" dirty="0" err="1" smtClean="0"/>
              <a:t>Dahms</a:t>
            </a:r>
            <a:r>
              <a:rPr lang="en-US" i="1" dirty="0" smtClean="0"/>
              <a:t> v. Downtown Pomona </a:t>
            </a:r>
            <a:r>
              <a:rPr lang="en-US" i="1" dirty="0" err="1" smtClean="0"/>
              <a:t>PBID</a:t>
            </a:r>
            <a:endParaRPr lang="en-US" i="1" dirty="0" smtClean="0"/>
          </a:p>
          <a:p>
            <a:pPr marL="0" indent="0">
              <a:buFont typeface="Wingdings" pitchFamily="2" charset="2"/>
              <a:buNone/>
            </a:pPr>
            <a:r>
              <a:rPr lang="en-US" dirty="0" smtClean="0"/>
              <a:t>   (2</a:t>
            </a:r>
            <a:r>
              <a:rPr lang="en-US" baseline="30000" dirty="0" smtClean="0"/>
              <a:t>nd</a:t>
            </a:r>
            <a:r>
              <a:rPr lang="en-US" dirty="0" smtClean="0"/>
              <a:t> </a:t>
            </a:r>
            <a:r>
              <a:rPr lang="en-US" dirty="0" err="1" smtClean="0"/>
              <a:t>DCA</a:t>
            </a:r>
            <a:r>
              <a:rPr lang="en-US" dirty="0" smtClean="0"/>
              <a:t> 2009), allows:</a:t>
            </a:r>
            <a:endParaRPr lang="en-US" i="1" dirty="0" smtClean="0"/>
          </a:p>
          <a:p>
            <a:pPr marL="911225" lvl="1" indent="-512763">
              <a:buClrTx/>
              <a:buSzPct val="80000"/>
              <a:buFont typeface="Verdana" pitchFamily="34" charset="0"/>
              <a:buChar char="√"/>
            </a:pPr>
            <a:r>
              <a:rPr lang="en-US" dirty="0" smtClean="0"/>
              <a:t>exemption of residential </a:t>
            </a:r>
            <a:r>
              <a:rPr lang="en-US" dirty="0" err="1" smtClean="0"/>
              <a:t>pty</a:t>
            </a:r>
            <a:r>
              <a:rPr lang="en-US" dirty="0" smtClean="0"/>
              <a:t> from assessment for security, streetscape maintenance &amp; marketing</a:t>
            </a:r>
            <a:endParaRPr lang="en-US" i="1" dirty="0" smtClean="0"/>
          </a:p>
          <a:p>
            <a:pPr marL="911225" lvl="1" indent="-512763">
              <a:buClrTx/>
              <a:buSzPct val="80000"/>
              <a:buFont typeface="Verdana" pitchFamily="34" charset="0"/>
              <a:buChar char="√"/>
            </a:pPr>
            <a:r>
              <a:rPr lang="en-US" dirty="0" smtClean="0"/>
              <a:t>discounted assessments for non-profits</a:t>
            </a:r>
          </a:p>
          <a:p>
            <a:pPr marL="911225" lvl="1" indent="-512763">
              <a:buClrTx/>
              <a:buSzPct val="80000"/>
              <a:buFont typeface="Verdana" pitchFamily="34" charset="0"/>
              <a:buChar char="√"/>
            </a:pPr>
            <a:r>
              <a:rPr lang="en-US" dirty="0" smtClean="0"/>
              <a:t>use of front-street frontage for apportionment, along with lot &amp; building size</a:t>
            </a:r>
          </a:p>
          <a:p>
            <a:pPr marL="911225" lvl="1" indent="-512763">
              <a:buClrTx/>
              <a:buSzPct val="80000"/>
              <a:buFont typeface="Verdana" pitchFamily="34" charset="0"/>
              <a:buChar char="√"/>
            </a:pPr>
            <a:r>
              <a:rPr lang="en-US" dirty="0" smtClean="0"/>
              <a:t>Very generous to agency; later cases less so</a:t>
            </a:r>
          </a:p>
        </p:txBody>
      </p:sp>
      <p:sp>
        <p:nvSpPr>
          <p:cNvPr id="55300" name="Date Placeholder 3"/>
          <p:cNvSpPr>
            <a:spLocks noGrp="1"/>
          </p:cNvSpPr>
          <p:nvPr>
            <p:ph type="dt" sz="quarter" idx="4294967295"/>
          </p:nvPr>
        </p:nvSpPr>
        <p:spPr>
          <a:xfrm>
            <a:off x="6858000" y="6111875"/>
            <a:ext cx="2286000" cy="365125"/>
          </a:xfrm>
          <a:noFill/>
        </p:spPr>
        <p:txBody>
          <a:bodyPr/>
          <a:lstStyle/>
          <a:p>
            <a:fld id="{45776FBD-8E91-46A8-903E-92B90E63082F}" type="datetime4">
              <a:rPr lang="en-US" smtClean="0"/>
              <a:pPr/>
              <a:t>February 21, 2013</a:t>
            </a:fld>
            <a:endParaRPr lang="en-US" smtClean="0"/>
          </a:p>
        </p:txBody>
      </p:sp>
      <p:sp>
        <p:nvSpPr>
          <p:cNvPr id="55301" name="Slide Number Placeholder 4"/>
          <p:cNvSpPr>
            <a:spLocks noGrp="1"/>
          </p:cNvSpPr>
          <p:nvPr>
            <p:ph type="sldNum" sz="quarter" idx="4294967295"/>
          </p:nvPr>
        </p:nvSpPr>
        <p:spPr>
          <a:xfrm>
            <a:off x="8686800" y="6111875"/>
            <a:ext cx="457200" cy="365125"/>
          </a:xfrm>
          <a:noFill/>
        </p:spPr>
        <p:txBody>
          <a:bodyPr/>
          <a:lstStyle/>
          <a:p>
            <a:fld id="{8764E4E6-7A29-47BD-84CD-7BFC99546327}" type="slidenum">
              <a:rPr lang="en-US" smtClean="0"/>
              <a:pPr/>
              <a:t>70</a:t>
            </a:fld>
            <a:endParaRPr lang="en-US" smtClean="0"/>
          </a:p>
        </p:txBody>
      </p:sp>
      <p:sp>
        <p:nvSpPr>
          <p:cNvPr id="6" name="TextBox 5"/>
          <p:cNvSpPr txBox="1"/>
          <p:nvPr/>
        </p:nvSpPr>
        <p:spPr>
          <a:xfrm>
            <a:off x="3200400" y="5867400"/>
            <a:ext cx="5943600" cy="307777"/>
          </a:xfrm>
          <a:prstGeom prst="rect">
            <a:avLst/>
          </a:prstGeom>
          <a:noFill/>
        </p:spPr>
        <p:txBody>
          <a:bodyPr wrap="square" rtlCol="0">
            <a:spAutoFit/>
          </a:bodyPr>
          <a:lstStyle/>
          <a:p>
            <a:r>
              <a:rPr lang="en-US" sz="1400" b="1" dirty="0" smtClean="0">
                <a:solidFill>
                  <a:srgbClr val="4D771F"/>
                </a:solidFill>
              </a:rPr>
              <a:t>Update on the Law of Public Revenues</a:t>
            </a:r>
            <a:endParaRPr lang="en-US" sz="1400" b="1" dirty="0">
              <a:solidFill>
                <a:srgbClr val="4D771F"/>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normAutofit/>
          </a:bodyPr>
          <a:lstStyle/>
          <a:p>
            <a:r>
              <a:rPr lang="en-US" smtClean="0"/>
              <a:t>Utility Undergrounding Assessments</a:t>
            </a:r>
          </a:p>
        </p:txBody>
      </p:sp>
      <p:sp>
        <p:nvSpPr>
          <p:cNvPr id="29699" name="Content Placeholder 2"/>
          <p:cNvSpPr>
            <a:spLocks noGrp="1"/>
          </p:cNvSpPr>
          <p:nvPr>
            <p:ph idx="4294967295"/>
          </p:nvPr>
        </p:nvSpPr>
        <p:spPr>
          <a:xfrm>
            <a:off x="609600" y="1143000"/>
            <a:ext cx="8183562" cy="4187825"/>
          </a:xfrm>
        </p:spPr>
        <p:txBody>
          <a:bodyPr/>
          <a:lstStyle/>
          <a:p>
            <a:pPr marL="0" indent="0">
              <a:buClr>
                <a:srgbClr val="4D771F"/>
              </a:buClr>
              <a:buSzPct val="100000"/>
              <a:buFont typeface="Arial" pitchFamily="34" charset="0"/>
              <a:buChar char="•"/>
              <a:defRPr/>
            </a:pPr>
            <a:r>
              <a:rPr lang="en-US" i="1" dirty="0" smtClean="0"/>
              <a:t> Tiburon v. Bonander </a:t>
            </a:r>
            <a:r>
              <a:rPr lang="en-US" dirty="0" smtClean="0"/>
              <a:t>(1</a:t>
            </a:r>
            <a:r>
              <a:rPr lang="en-US" baseline="30000" dirty="0" smtClean="0"/>
              <a:t>st</a:t>
            </a:r>
            <a:r>
              <a:rPr lang="en-US" dirty="0" smtClean="0"/>
              <a:t> DCA 2010)</a:t>
            </a:r>
          </a:p>
          <a:p>
            <a:pPr marL="746125" indent="-457200">
              <a:buClrTx/>
              <a:buFont typeface="Verdana" pitchFamily="34" charset="0"/>
              <a:buChar char="√"/>
              <a:defRPr/>
            </a:pPr>
            <a:r>
              <a:rPr lang="en-US" dirty="0" smtClean="0"/>
              <a:t>No general benefit for utility undergrounding</a:t>
            </a:r>
          </a:p>
          <a:p>
            <a:pPr marL="746125" indent="-457200">
              <a:buClrTx/>
              <a:buFont typeface="Verdana" pitchFamily="34" charset="0"/>
              <a:buChar char="√"/>
              <a:defRPr/>
            </a:pPr>
            <a:r>
              <a:rPr lang="en-US" dirty="0" smtClean="0"/>
              <a:t>Court can look outside agency’s own record</a:t>
            </a:r>
          </a:p>
          <a:p>
            <a:pPr marL="746125" indent="-457200">
              <a:buClrTx/>
              <a:buFont typeface="Verdana" pitchFamily="34" charset="0"/>
              <a:buChar char="√"/>
              <a:defRPr/>
            </a:pPr>
            <a:r>
              <a:rPr lang="en-US" dirty="0" smtClean="0"/>
              <a:t>Invalidated allocation of assessment and establishment of zones of benefit</a:t>
            </a:r>
            <a:endParaRPr lang="en-US" i="1" dirty="0" smtClean="0"/>
          </a:p>
        </p:txBody>
      </p:sp>
      <p:sp>
        <p:nvSpPr>
          <p:cNvPr id="56324" name="Date Placeholder 3"/>
          <p:cNvSpPr>
            <a:spLocks noGrp="1"/>
          </p:cNvSpPr>
          <p:nvPr>
            <p:ph type="dt" sz="quarter" idx="4294967295"/>
          </p:nvPr>
        </p:nvSpPr>
        <p:spPr>
          <a:xfrm>
            <a:off x="6858000" y="6111875"/>
            <a:ext cx="2286000" cy="365125"/>
          </a:xfrm>
          <a:noFill/>
        </p:spPr>
        <p:txBody>
          <a:bodyPr/>
          <a:lstStyle/>
          <a:p>
            <a:fld id="{9C05F807-1260-4EFD-9DA1-080E9E3D0092}" type="datetime4">
              <a:rPr lang="en-US" smtClean="0"/>
              <a:pPr/>
              <a:t>February 21, 2013</a:t>
            </a:fld>
            <a:endParaRPr lang="en-US" smtClean="0"/>
          </a:p>
        </p:txBody>
      </p:sp>
      <p:sp>
        <p:nvSpPr>
          <p:cNvPr id="56325" name="Slide Number Placeholder 4"/>
          <p:cNvSpPr>
            <a:spLocks noGrp="1"/>
          </p:cNvSpPr>
          <p:nvPr>
            <p:ph type="sldNum" sz="quarter" idx="4294967295"/>
          </p:nvPr>
        </p:nvSpPr>
        <p:spPr>
          <a:xfrm>
            <a:off x="8686800" y="6111875"/>
            <a:ext cx="457200" cy="365125"/>
          </a:xfrm>
          <a:noFill/>
        </p:spPr>
        <p:txBody>
          <a:bodyPr/>
          <a:lstStyle/>
          <a:p>
            <a:fld id="{4D05BC0A-1F91-4DF3-BC5D-70A7A7331CD3}" type="slidenum">
              <a:rPr lang="en-US" smtClean="0"/>
              <a:pPr/>
              <a:t>71</a:t>
            </a:fld>
            <a:endParaRPr lang="en-US" smtClean="0"/>
          </a:p>
        </p:txBody>
      </p:sp>
      <p:sp>
        <p:nvSpPr>
          <p:cNvPr id="6" name="TextBox 5"/>
          <p:cNvSpPr txBox="1"/>
          <p:nvPr/>
        </p:nvSpPr>
        <p:spPr>
          <a:xfrm>
            <a:off x="3200400" y="5867400"/>
            <a:ext cx="5943600" cy="307777"/>
          </a:xfrm>
          <a:prstGeom prst="rect">
            <a:avLst/>
          </a:prstGeom>
          <a:noFill/>
        </p:spPr>
        <p:txBody>
          <a:bodyPr wrap="square" rtlCol="0">
            <a:spAutoFit/>
          </a:bodyPr>
          <a:lstStyle/>
          <a:p>
            <a:r>
              <a:rPr lang="en-US" sz="1400" b="1" dirty="0" smtClean="0">
                <a:solidFill>
                  <a:srgbClr val="4D771F"/>
                </a:solidFill>
              </a:rPr>
              <a:t>Update on the Law of Public Revenues</a:t>
            </a:r>
            <a:endParaRPr lang="en-US" sz="1400" b="1" dirty="0">
              <a:solidFill>
                <a:srgbClr val="4D771F"/>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smtClean="0"/>
              <a:t>Park Assessments</a:t>
            </a:r>
          </a:p>
        </p:txBody>
      </p:sp>
      <p:sp>
        <p:nvSpPr>
          <p:cNvPr id="30723" name="Content Placeholder 2"/>
          <p:cNvSpPr>
            <a:spLocks noGrp="1"/>
          </p:cNvSpPr>
          <p:nvPr>
            <p:ph idx="4294967295"/>
          </p:nvPr>
        </p:nvSpPr>
        <p:spPr>
          <a:xfrm>
            <a:off x="533400" y="1219200"/>
            <a:ext cx="8183562" cy="4187825"/>
          </a:xfrm>
        </p:spPr>
        <p:txBody>
          <a:bodyPr>
            <a:normAutofit lnSpcReduction="10000"/>
          </a:bodyPr>
          <a:lstStyle/>
          <a:p>
            <a:pPr marL="0" indent="0">
              <a:buClr>
                <a:srgbClr val="4D771F"/>
              </a:buClr>
              <a:buSzPct val="100000"/>
              <a:buFont typeface="Arial" pitchFamily="34" charset="0"/>
              <a:buChar char="•"/>
              <a:defRPr/>
            </a:pPr>
            <a:r>
              <a:rPr lang="en-US" i="1" dirty="0" smtClean="0"/>
              <a:t>  </a:t>
            </a:r>
            <a:r>
              <a:rPr lang="en-US" i="1" dirty="0" err="1" smtClean="0"/>
              <a:t>Beutz</a:t>
            </a:r>
            <a:r>
              <a:rPr lang="en-US" i="1" dirty="0" smtClean="0"/>
              <a:t> v. Riverside Co. </a:t>
            </a:r>
            <a:r>
              <a:rPr lang="en-US" dirty="0" smtClean="0"/>
              <a:t>(4</a:t>
            </a:r>
            <a:r>
              <a:rPr lang="en-US" baseline="30000" dirty="0" smtClean="0"/>
              <a:t>th</a:t>
            </a:r>
            <a:r>
              <a:rPr lang="en-US" dirty="0" smtClean="0"/>
              <a:t> DCA 2010)</a:t>
            </a:r>
          </a:p>
          <a:p>
            <a:pPr marL="863600" indent="-519113">
              <a:buClrTx/>
              <a:buFont typeface="Verdana" pitchFamily="34" charset="0"/>
              <a:buChar char="√"/>
              <a:defRPr/>
            </a:pPr>
            <a:r>
              <a:rPr lang="en-US" dirty="0" smtClean="0"/>
              <a:t>Park M&amp;O can be 100% assessment financed b/c capital provided with other $</a:t>
            </a:r>
          </a:p>
          <a:p>
            <a:pPr marL="863600" indent="-519113">
              <a:buClrTx/>
              <a:buFont typeface="Verdana" pitchFamily="34" charset="0"/>
              <a:buChar char="√"/>
              <a:defRPr/>
            </a:pPr>
            <a:r>
              <a:rPr lang="en-US" dirty="0" smtClean="0"/>
              <a:t>Agency must always prove special benefit and proportional allocation even if challenger doesn’t raise these points</a:t>
            </a:r>
          </a:p>
          <a:p>
            <a:pPr marL="863600" indent="-519113">
              <a:buClrTx/>
              <a:buFont typeface="Verdana" pitchFamily="34" charset="0"/>
              <a:buChar char="√"/>
              <a:defRPr/>
            </a:pPr>
            <a:r>
              <a:rPr lang="en-US" dirty="0" smtClean="0"/>
              <a:t>Questions use of cost to allocate benefit</a:t>
            </a:r>
          </a:p>
        </p:txBody>
      </p:sp>
      <p:sp>
        <p:nvSpPr>
          <p:cNvPr id="57348" name="Date Placeholder 3"/>
          <p:cNvSpPr>
            <a:spLocks noGrp="1"/>
          </p:cNvSpPr>
          <p:nvPr>
            <p:ph type="dt" sz="quarter" idx="4294967295"/>
          </p:nvPr>
        </p:nvSpPr>
        <p:spPr>
          <a:xfrm>
            <a:off x="6858000" y="6111875"/>
            <a:ext cx="2286000" cy="365125"/>
          </a:xfrm>
          <a:noFill/>
        </p:spPr>
        <p:txBody>
          <a:bodyPr/>
          <a:lstStyle/>
          <a:p>
            <a:fld id="{67E9EB16-014D-4BA4-9CF5-D7F31801D1FA}" type="datetime4">
              <a:rPr lang="en-US" smtClean="0"/>
              <a:pPr/>
              <a:t>February 21, 2013</a:t>
            </a:fld>
            <a:endParaRPr lang="en-US" smtClean="0"/>
          </a:p>
        </p:txBody>
      </p:sp>
      <p:sp>
        <p:nvSpPr>
          <p:cNvPr id="57349" name="Slide Number Placeholder 4"/>
          <p:cNvSpPr>
            <a:spLocks noGrp="1"/>
          </p:cNvSpPr>
          <p:nvPr>
            <p:ph type="sldNum" sz="quarter" idx="4294967295"/>
          </p:nvPr>
        </p:nvSpPr>
        <p:spPr>
          <a:xfrm>
            <a:off x="8686800" y="6111875"/>
            <a:ext cx="457200" cy="365125"/>
          </a:xfrm>
          <a:noFill/>
        </p:spPr>
        <p:txBody>
          <a:bodyPr/>
          <a:lstStyle/>
          <a:p>
            <a:fld id="{DD8283F5-20AE-420A-BC11-9680BD571A0B}" type="slidenum">
              <a:rPr lang="en-US" smtClean="0"/>
              <a:pPr/>
              <a:t>72</a:t>
            </a:fld>
            <a:endParaRPr lang="en-US" smtClean="0"/>
          </a:p>
        </p:txBody>
      </p:sp>
      <p:sp>
        <p:nvSpPr>
          <p:cNvPr id="6" name="TextBox 5"/>
          <p:cNvSpPr txBox="1"/>
          <p:nvPr/>
        </p:nvSpPr>
        <p:spPr>
          <a:xfrm>
            <a:off x="3200400" y="5867400"/>
            <a:ext cx="5943600" cy="307777"/>
          </a:xfrm>
          <a:prstGeom prst="rect">
            <a:avLst/>
          </a:prstGeom>
          <a:noFill/>
        </p:spPr>
        <p:txBody>
          <a:bodyPr wrap="square" rtlCol="0">
            <a:spAutoFit/>
          </a:bodyPr>
          <a:lstStyle/>
          <a:p>
            <a:r>
              <a:rPr lang="en-US" sz="1400" b="1" dirty="0" smtClean="0">
                <a:solidFill>
                  <a:srgbClr val="4D771F"/>
                </a:solidFill>
              </a:rPr>
              <a:t>Update on the Law of Public Revenues</a:t>
            </a:r>
            <a:endParaRPr lang="en-US" sz="1400" b="1" dirty="0">
              <a:solidFill>
                <a:srgbClr val="4D771F"/>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smtClean="0"/>
              <a:t>Fire Suppression Assessments</a:t>
            </a:r>
          </a:p>
        </p:txBody>
      </p:sp>
      <p:sp>
        <p:nvSpPr>
          <p:cNvPr id="31747" name="Content Placeholder 2"/>
          <p:cNvSpPr>
            <a:spLocks noGrp="1"/>
          </p:cNvSpPr>
          <p:nvPr>
            <p:ph idx="4294967295"/>
          </p:nvPr>
        </p:nvSpPr>
        <p:spPr>
          <a:xfrm>
            <a:off x="381000" y="1146175"/>
            <a:ext cx="8183562" cy="4187825"/>
          </a:xfrm>
        </p:spPr>
        <p:txBody>
          <a:bodyPr/>
          <a:lstStyle/>
          <a:p>
            <a:pPr marL="227013" indent="-227013">
              <a:buClr>
                <a:srgbClr val="4D771F"/>
              </a:buClr>
              <a:buSzPct val="100000"/>
              <a:buFont typeface="Arial" pitchFamily="34" charset="0"/>
              <a:buChar char="•"/>
              <a:defRPr/>
            </a:pPr>
            <a:r>
              <a:rPr lang="en-US" i="1" dirty="0" smtClean="0"/>
              <a:t> Concerned Citizens v. West Point FPD</a:t>
            </a:r>
          </a:p>
          <a:p>
            <a:pPr marL="0" indent="0">
              <a:buFont typeface="Wingdings" pitchFamily="2" charset="2"/>
              <a:buNone/>
              <a:defRPr/>
            </a:pPr>
            <a:r>
              <a:rPr lang="en-US" i="1" dirty="0" smtClean="0"/>
              <a:t>   </a:t>
            </a:r>
            <a:r>
              <a:rPr lang="en-US" dirty="0" smtClean="0"/>
              <a:t>Cal. S. Ct. Case No. S195152</a:t>
            </a:r>
          </a:p>
          <a:p>
            <a:pPr marL="917575" indent="-519113">
              <a:buClrTx/>
              <a:buFont typeface="Verdana" pitchFamily="34" charset="0"/>
              <a:buChar char="√"/>
              <a:defRPr/>
            </a:pPr>
            <a:r>
              <a:rPr lang="en-US" dirty="0" smtClean="0"/>
              <a:t>Sufficiency of engineer’s report to show special benefit or proportionality</a:t>
            </a:r>
          </a:p>
          <a:p>
            <a:pPr marL="917575" indent="-519113">
              <a:buClrTx/>
              <a:buFont typeface="Verdana" pitchFamily="34" charset="0"/>
              <a:buChar char="√"/>
              <a:defRPr/>
            </a:pPr>
            <a:r>
              <a:rPr lang="en-US" dirty="0" smtClean="0"/>
              <a:t>Use of cost to allocate benefit</a:t>
            </a:r>
          </a:p>
          <a:p>
            <a:pPr marL="917575" indent="-519113">
              <a:buClrTx/>
              <a:buFont typeface="Verdana" pitchFamily="34" charset="0"/>
              <a:buChar char="√"/>
              <a:defRPr/>
            </a:pPr>
            <a:r>
              <a:rPr lang="en-US" dirty="0" smtClean="0"/>
              <a:t>Dismissed as moot and DCA opinion not republished</a:t>
            </a:r>
          </a:p>
        </p:txBody>
      </p:sp>
      <p:sp>
        <p:nvSpPr>
          <p:cNvPr id="58372" name="Date Placeholder 3"/>
          <p:cNvSpPr>
            <a:spLocks noGrp="1"/>
          </p:cNvSpPr>
          <p:nvPr>
            <p:ph type="dt" sz="quarter" idx="4294967295"/>
          </p:nvPr>
        </p:nvSpPr>
        <p:spPr>
          <a:xfrm>
            <a:off x="6858000" y="6111875"/>
            <a:ext cx="2286000" cy="365125"/>
          </a:xfrm>
          <a:noFill/>
        </p:spPr>
        <p:txBody>
          <a:bodyPr/>
          <a:lstStyle/>
          <a:p>
            <a:fld id="{6A1163A3-60F4-4855-AC60-62D0849076D6}" type="datetime4">
              <a:rPr lang="en-US" smtClean="0"/>
              <a:pPr/>
              <a:t>February 21, 2013</a:t>
            </a:fld>
            <a:endParaRPr lang="en-US" smtClean="0"/>
          </a:p>
        </p:txBody>
      </p:sp>
      <p:sp>
        <p:nvSpPr>
          <p:cNvPr id="58373" name="Slide Number Placeholder 4"/>
          <p:cNvSpPr>
            <a:spLocks noGrp="1"/>
          </p:cNvSpPr>
          <p:nvPr>
            <p:ph type="sldNum" sz="quarter" idx="4294967295"/>
          </p:nvPr>
        </p:nvSpPr>
        <p:spPr>
          <a:xfrm>
            <a:off x="8686800" y="6111875"/>
            <a:ext cx="457200" cy="365125"/>
          </a:xfrm>
          <a:noFill/>
        </p:spPr>
        <p:txBody>
          <a:bodyPr/>
          <a:lstStyle/>
          <a:p>
            <a:fld id="{FCA5E7B3-0865-40A3-AB48-6DA8548CBA22}" type="slidenum">
              <a:rPr lang="en-US" smtClean="0"/>
              <a:pPr/>
              <a:t>73</a:t>
            </a:fld>
            <a:endParaRPr lang="en-US" smtClean="0"/>
          </a:p>
        </p:txBody>
      </p:sp>
      <p:sp>
        <p:nvSpPr>
          <p:cNvPr id="6" name="TextBox 5"/>
          <p:cNvSpPr txBox="1"/>
          <p:nvPr/>
        </p:nvSpPr>
        <p:spPr>
          <a:xfrm>
            <a:off x="3200400" y="5867400"/>
            <a:ext cx="5943600" cy="307777"/>
          </a:xfrm>
          <a:prstGeom prst="rect">
            <a:avLst/>
          </a:prstGeom>
          <a:noFill/>
        </p:spPr>
        <p:txBody>
          <a:bodyPr wrap="square" rtlCol="0">
            <a:spAutoFit/>
          </a:bodyPr>
          <a:lstStyle/>
          <a:p>
            <a:r>
              <a:rPr lang="en-US" sz="1400" b="1" dirty="0" smtClean="0">
                <a:solidFill>
                  <a:srgbClr val="4D771F"/>
                </a:solidFill>
              </a:rPr>
              <a:t>Update on the Law of Public Revenues</a:t>
            </a:r>
            <a:endParaRPr lang="en-US" sz="1400" b="1" dirty="0">
              <a:solidFill>
                <a:srgbClr val="4D771F"/>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smtClean="0"/>
              <a:t>Maintenance Assessments</a:t>
            </a:r>
          </a:p>
        </p:txBody>
      </p:sp>
      <p:sp>
        <p:nvSpPr>
          <p:cNvPr id="59395" name="Content Placeholder 2"/>
          <p:cNvSpPr>
            <a:spLocks noGrp="1"/>
          </p:cNvSpPr>
          <p:nvPr>
            <p:ph idx="4294967295"/>
          </p:nvPr>
        </p:nvSpPr>
        <p:spPr>
          <a:xfrm>
            <a:off x="533400" y="1295400"/>
            <a:ext cx="8183562" cy="4187825"/>
          </a:xfrm>
        </p:spPr>
        <p:txBody>
          <a:bodyPr/>
          <a:lstStyle/>
          <a:p>
            <a:pPr>
              <a:buClr>
                <a:srgbClr val="4D771F"/>
              </a:buClr>
            </a:pPr>
            <a:r>
              <a:rPr lang="en-US" i="1" dirty="0" smtClean="0"/>
              <a:t>Golden Hill Neighborhood </a:t>
            </a:r>
            <a:r>
              <a:rPr lang="en-US" i="1" dirty="0" err="1" smtClean="0"/>
              <a:t>Ass’n</a:t>
            </a:r>
            <a:r>
              <a:rPr lang="en-US" i="1" dirty="0" smtClean="0"/>
              <a:t> v. City of San Diego</a:t>
            </a:r>
            <a:r>
              <a:rPr lang="en-US" dirty="0" smtClean="0"/>
              <a:t> (4</a:t>
            </a:r>
            <a:r>
              <a:rPr lang="en-US" baseline="30000" dirty="0" smtClean="0"/>
              <a:t>th</a:t>
            </a:r>
            <a:r>
              <a:rPr lang="en-US" dirty="0" smtClean="0"/>
              <a:t> </a:t>
            </a:r>
            <a:r>
              <a:rPr lang="en-US" dirty="0" err="1" smtClean="0"/>
              <a:t>DCA</a:t>
            </a:r>
            <a:r>
              <a:rPr lang="en-US" dirty="0" smtClean="0"/>
              <a:t> 2011)</a:t>
            </a:r>
          </a:p>
          <a:p>
            <a:pPr marL="739775" lvl="1" indent="-450850">
              <a:buClrTx/>
              <a:buSzPct val="80000"/>
              <a:buFont typeface="Verdana" pitchFamily="34" charset="0"/>
              <a:buChar char="√"/>
            </a:pPr>
            <a:r>
              <a:rPr lang="en-US" dirty="0" smtClean="0"/>
              <a:t>Invalidated maintenance district under 1972 Lighting &amp; Landscaping Act for inadequate engineer’s report (no basis for allocation of votes to City property)</a:t>
            </a:r>
          </a:p>
          <a:p>
            <a:pPr marL="739775" lvl="1" indent="-450850">
              <a:buClrTx/>
              <a:buSzPct val="80000"/>
              <a:buFont typeface="Verdana" pitchFamily="34" charset="0"/>
              <a:buChar char="√"/>
            </a:pPr>
            <a:r>
              <a:rPr lang="en-US" dirty="0" smtClean="0"/>
              <a:t>Helpfully limited </a:t>
            </a:r>
            <a:r>
              <a:rPr lang="en-US" dirty="0" err="1" smtClean="0"/>
              <a:t>DCA’s</a:t>
            </a:r>
            <a:r>
              <a:rPr lang="en-US" dirty="0" smtClean="0"/>
              <a:t> </a:t>
            </a:r>
            <a:r>
              <a:rPr lang="en-US" i="1" dirty="0" smtClean="0"/>
              <a:t>West Point </a:t>
            </a:r>
            <a:r>
              <a:rPr lang="en-US" dirty="0" smtClean="0"/>
              <a:t>decision and provides guidance for engineers’ reports</a:t>
            </a:r>
          </a:p>
          <a:p>
            <a:pPr lvl="1"/>
            <a:endParaRPr lang="en-US" dirty="0" smtClean="0"/>
          </a:p>
        </p:txBody>
      </p:sp>
      <p:sp>
        <p:nvSpPr>
          <p:cNvPr id="59396" name="Date Placeholder 3"/>
          <p:cNvSpPr>
            <a:spLocks noGrp="1"/>
          </p:cNvSpPr>
          <p:nvPr>
            <p:ph type="dt" sz="quarter" idx="4294967295"/>
          </p:nvPr>
        </p:nvSpPr>
        <p:spPr>
          <a:xfrm>
            <a:off x="6858000" y="6111875"/>
            <a:ext cx="2286000" cy="365125"/>
          </a:xfrm>
          <a:noFill/>
        </p:spPr>
        <p:txBody>
          <a:bodyPr/>
          <a:lstStyle/>
          <a:p>
            <a:fld id="{1615AC24-8F1F-406A-B330-9D508E9F43BE}" type="datetime4">
              <a:rPr lang="en-US" smtClean="0"/>
              <a:pPr/>
              <a:t>February 21, 2013</a:t>
            </a:fld>
            <a:endParaRPr lang="en-US" smtClean="0"/>
          </a:p>
        </p:txBody>
      </p:sp>
      <p:sp>
        <p:nvSpPr>
          <p:cNvPr id="59397" name="Slide Number Placeholder 4"/>
          <p:cNvSpPr>
            <a:spLocks noGrp="1"/>
          </p:cNvSpPr>
          <p:nvPr>
            <p:ph type="sldNum" sz="quarter" idx="4294967295"/>
          </p:nvPr>
        </p:nvSpPr>
        <p:spPr>
          <a:xfrm>
            <a:off x="8686800" y="6111875"/>
            <a:ext cx="457200" cy="365125"/>
          </a:xfrm>
          <a:noFill/>
        </p:spPr>
        <p:txBody>
          <a:bodyPr/>
          <a:lstStyle/>
          <a:p>
            <a:fld id="{2AA16A85-0FDA-4100-8FBB-EB4ED94250FF}" type="slidenum">
              <a:rPr lang="en-US" smtClean="0"/>
              <a:pPr/>
              <a:t>74</a:t>
            </a:fld>
            <a:endParaRPr lang="en-US" smtClean="0"/>
          </a:p>
        </p:txBody>
      </p:sp>
      <p:sp>
        <p:nvSpPr>
          <p:cNvPr id="6" name="TextBox 5"/>
          <p:cNvSpPr txBox="1"/>
          <p:nvPr/>
        </p:nvSpPr>
        <p:spPr>
          <a:xfrm>
            <a:off x="3200400" y="5867400"/>
            <a:ext cx="5943600" cy="307777"/>
          </a:xfrm>
          <a:prstGeom prst="rect">
            <a:avLst/>
          </a:prstGeom>
          <a:noFill/>
        </p:spPr>
        <p:txBody>
          <a:bodyPr wrap="square" rtlCol="0">
            <a:spAutoFit/>
          </a:bodyPr>
          <a:lstStyle/>
          <a:p>
            <a:r>
              <a:rPr lang="en-US" sz="1400" b="1" dirty="0" smtClean="0">
                <a:solidFill>
                  <a:srgbClr val="4D771F"/>
                </a:solidFill>
              </a:rPr>
              <a:t>Update on the Law of Public Revenues</a:t>
            </a:r>
            <a:endParaRPr lang="en-US" sz="1400" b="1" dirty="0">
              <a:solidFill>
                <a:srgbClr val="4D771F"/>
              </a:solidFil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smtClean="0"/>
              <a:t>Advice re Assessments</a:t>
            </a:r>
          </a:p>
        </p:txBody>
      </p:sp>
      <p:sp>
        <p:nvSpPr>
          <p:cNvPr id="60419" name="Content Placeholder 2"/>
          <p:cNvSpPr>
            <a:spLocks noGrp="1"/>
          </p:cNvSpPr>
          <p:nvPr>
            <p:ph idx="4294967295"/>
          </p:nvPr>
        </p:nvSpPr>
        <p:spPr>
          <a:xfrm>
            <a:off x="457200" y="1143000"/>
            <a:ext cx="8183562" cy="4187825"/>
          </a:xfrm>
        </p:spPr>
        <p:txBody>
          <a:bodyPr/>
          <a:lstStyle/>
          <a:p>
            <a:pPr>
              <a:buClr>
                <a:srgbClr val="4D771F"/>
              </a:buClr>
            </a:pPr>
            <a:r>
              <a:rPr lang="en-US" dirty="0" smtClean="0"/>
              <a:t>Use a strong, current engineer’s report</a:t>
            </a:r>
          </a:p>
          <a:p>
            <a:pPr>
              <a:buClr>
                <a:srgbClr val="4D771F"/>
              </a:buClr>
            </a:pPr>
            <a:r>
              <a:rPr lang="en-US" dirty="0" smtClean="0"/>
              <a:t>Get legal review of reports at least until assessment law stabilizes</a:t>
            </a:r>
          </a:p>
          <a:p>
            <a:pPr>
              <a:buClr>
                <a:srgbClr val="4D771F"/>
              </a:buClr>
            </a:pPr>
            <a:r>
              <a:rPr lang="en-US" dirty="0" smtClean="0"/>
              <a:t>Watch for current developments</a:t>
            </a:r>
          </a:p>
        </p:txBody>
      </p:sp>
      <p:sp>
        <p:nvSpPr>
          <p:cNvPr id="60420" name="Date Placeholder 3"/>
          <p:cNvSpPr>
            <a:spLocks noGrp="1"/>
          </p:cNvSpPr>
          <p:nvPr>
            <p:ph type="dt" sz="quarter" idx="4294967295"/>
          </p:nvPr>
        </p:nvSpPr>
        <p:spPr>
          <a:xfrm>
            <a:off x="6858000" y="6111875"/>
            <a:ext cx="2286000" cy="365125"/>
          </a:xfrm>
          <a:noFill/>
        </p:spPr>
        <p:txBody>
          <a:bodyPr/>
          <a:lstStyle/>
          <a:p>
            <a:fld id="{8D9DAB5F-1019-44B4-B492-5226DD61437C}" type="datetime4">
              <a:rPr lang="en-US" smtClean="0"/>
              <a:pPr/>
              <a:t>February 21, 2013</a:t>
            </a:fld>
            <a:endParaRPr lang="en-US" smtClean="0"/>
          </a:p>
        </p:txBody>
      </p:sp>
      <p:sp>
        <p:nvSpPr>
          <p:cNvPr id="60421" name="Slide Number Placeholder 4"/>
          <p:cNvSpPr>
            <a:spLocks noGrp="1"/>
          </p:cNvSpPr>
          <p:nvPr>
            <p:ph type="sldNum" sz="quarter" idx="4294967295"/>
          </p:nvPr>
        </p:nvSpPr>
        <p:spPr>
          <a:xfrm>
            <a:off x="8686800" y="6111875"/>
            <a:ext cx="457200" cy="365125"/>
          </a:xfrm>
          <a:noFill/>
        </p:spPr>
        <p:txBody>
          <a:bodyPr/>
          <a:lstStyle/>
          <a:p>
            <a:fld id="{8CA9AC54-B176-4990-B6AF-B57DAA7E0FD8}" type="slidenum">
              <a:rPr lang="en-US" smtClean="0"/>
              <a:pPr/>
              <a:t>75</a:t>
            </a:fld>
            <a:endParaRPr lang="en-US"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AutoShape 2"/>
          <p:cNvSpPr>
            <a:spLocks noGrp="1" noChangeArrowheads="1"/>
          </p:cNvSpPr>
          <p:nvPr>
            <p:ph type="title"/>
          </p:nvPr>
        </p:nvSpPr>
        <p:spPr/>
        <p:txBody>
          <a:bodyPr/>
          <a:lstStyle/>
          <a:p>
            <a:pPr eaLnBrk="1" hangingPunct="1"/>
            <a:r>
              <a:rPr lang="en-US" smtClean="0"/>
              <a:t>Questions?</a:t>
            </a:r>
          </a:p>
        </p:txBody>
      </p:sp>
      <p:sp>
        <p:nvSpPr>
          <p:cNvPr id="70658" name="Date Placeholder 3"/>
          <p:cNvSpPr>
            <a:spLocks noGrp="1"/>
          </p:cNvSpPr>
          <p:nvPr>
            <p:ph type="dt" sz="quarter" idx="4294967295"/>
          </p:nvPr>
        </p:nvSpPr>
        <p:spPr>
          <a:xfrm>
            <a:off x="6858000" y="6111875"/>
            <a:ext cx="2286000" cy="365125"/>
          </a:xfrm>
          <a:noFill/>
        </p:spPr>
        <p:txBody>
          <a:bodyPr/>
          <a:lstStyle/>
          <a:p>
            <a:fld id="{E70C54C8-9029-4289-9AE5-F428E14E5AFE}" type="datetime4">
              <a:rPr lang="en-US" smtClean="0"/>
              <a:pPr/>
              <a:t>February 21, 2013</a:t>
            </a:fld>
            <a:endParaRPr lang="en-US" smtClean="0"/>
          </a:p>
        </p:txBody>
      </p:sp>
      <p:sp>
        <p:nvSpPr>
          <p:cNvPr id="70659" name="Slide Number Placeholder 5"/>
          <p:cNvSpPr>
            <a:spLocks noGrp="1"/>
          </p:cNvSpPr>
          <p:nvPr>
            <p:ph type="sldNum" sz="quarter" idx="4294967295"/>
          </p:nvPr>
        </p:nvSpPr>
        <p:spPr>
          <a:xfrm>
            <a:off x="8686800" y="6111875"/>
            <a:ext cx="457200" cy="365125"/>
          </a:xfrm>
          <a:noFill/>
        </p:spPr>
        <p:txBody>
          <a:bodyPr/>
          <a:lstStyle/>
          <a:p>
            <a:fld id="{91E72D35-BD1E-4E06-8534-7A0BD58D7B2C}" type="slidenum">
              <a:rPr lang="en-US" smtClean="0"/>
              <a:pPr/>
              <a:t>76</a:t>
            </a:fld>
            <a:endParaRPr lang="en-US" smtClean="0"/>
          </a:p>
        </p:txBody>
      </p:sp>
      <p:sp>
        <p:nvSpPr>
          <p:cNvPr id="6" name="TextBox 5"/>
          <p:cNvSpPr txBox="1"/>
          <p:nvPr/>
        </p:nvSpPr>
        <p:spPr>
          <a:xfrm>
            <a:off x="3200400" y="5867400"/>
            <a:ext cx="5943600" cy="307777"/>
          </a:xfrm>
          <a:prstGeom prst="rect">
            <a:avLst/>
          </a:prstGeom>
          <a:noFill/>
        </p:spPr>
        <p:txBody>
          <a:bodyPr wrap="square" rtlCol="0">
            <a:spAutoFit/>
          </a:bodyPr>
          <a:lstStyle/>
          <a:p>
            <a:r>
              <a:rPr lang="en-US" sz="1400" b="1" dirty="0" smtClean="0">
                <a:solidFill>
                  <a:srgbClr val="4D771F"/>
                </a:solidFill>
              </a:rPr>
              <a:t>Update on the Law of Public Revenues</a:t>
            </a:r>
            <a:endParaRPr lang="en-US" sz="1400" b="1" dirty="0">
              <a:solidFill>
                <a:srgbClr val="4D771F"/>
              </a:solidFil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Subtitle 2"/>
          <p:cNvSpPr>
            <a:spLocks noGrp="1"/>
          </p:cNvSpPr>
          <p:nvPr>
            <p:ph type="subTitle" idx="4294967295"/>
          </p:nvPr>
        </p:nvSpPr>
        <p:spPr>
          <a:xfrm>
            <a:off x="381000" y="1447800"/>
            <a:ext cx="5715000" cy="4114800"/>
          </a:xfrm>
        </p:spPr>
        <p:txBody>
          <a:bodyPr>
            <a:normAutofit/>
          </a:bodyPr>
          <a:lstStyle/>
          <a:p>
            <a:r>
              <a:rPr lang="en-US" sz="1600" dirty="0" smtClean="0">
                <a:solidFill>
                  <a:schemeClr val="tx1">
                    <a:lumMod val="75000"/>
                    <a:lumOff val="25000"/>
                  </a:schemeClr>
                </a:solidFill>
              </a:rPr>
              <a:t>Greg Clumpner, NBS</a:t>
            </a:r>
          </a:p>
          <a:p>
            <a:pPr>
              <a:buNone/>
            </a:pPr>
            <a:endParaRPr lang="en-US" sz="1600" dirty="0" smtClean="0">
              <a:solidFill>
                <a:schemeClr val="tx1">
                  <a:lumMod val="75000"/>
                  <a:lumOff val="25000"/>
                </a:schemeClr>
              </a:solidFill>
            </a:endParaRPr>
          </a:p>
          <a:p>
            <a:pPr>
              <a:buNone/>
            </a:pPr>
            <a:endParaRPr lang="en-US" sz="1600" dirty="0" smtClean="0">
              <a:solidFill>
                <a:schemeClr val="tx1">
                  <a:lumMod val="75000"/>
                  <a:lumOff val="25000"/>
                </a:schemeClr>
              </a:solidFill>
            </a:endParaRPr>
          </a:p>
          <a:p>
            <a:r>
              <a:rPr lang="en-US" sz="1600" dirty="0" smtClean="0">
                <a:solidFill>
                  <a:schemeClr val="tx1">
                    <a:lumMod val="75000"/>
                    <a:lumOff val="25000"/>
                  </a:schemeClr>
                </a:solidFill>
              </a:rPr>
              <a:t>Michael Colantuono, Colantuono &amp; Levin</a:t>
            </a:r>
          </a:p>
          <a:p>
            <a:pPr>
              <a:buNone/>
            </a:pPr>
            <a:r>
              <a:rPr lang="en-US" sz="1600" dirty="0" smtClean="0">
                <a:solidFill>
                  <a:schemeClr val="tx1">
                    <a:lumMod val="75000"/>
                    <a:lumOff val="25000"/>
                  </a:schemeClr>
                </a:solidFill>
              </a:rPr>
              <a:t>  </a:t>
            </a:r>
          </a:p>
          <a:p>
            <a:endParaRPr lang="en-US" sz="1600" dirty="0" smtClean="0">
              <a:solidFill>
                <a:schemeClr val="tx1">
                  <a:lumMod val="75000"/>
                  <a:lumOff val="25000"/>
                </a:schemeClr>
              </a:solidFill>
            </a:endParaRPr>
          </a:p>
          <a:p>
            <a:r>
              <a:rPr lang="en-US" sz="1600" dirty="0" smtClean="0">
                <a:solidFill>
                  <a:schemeClr val="tx1">
                    <a:lumMod val="75000"/>
                    <a:lumOff val="25000"/>
                  </a:schemeClr>
                </a:solidFill>
              </a:rPr>
              <a:t>Doug Jensen, </a:t>
            </a:r>
            <a:r>
              <a:rPr lang="en-US" sz="1600" dirty="0" err="1" smtClean="0">
                <a:solidFill>
                  <a:schemeClr val="tx1">
                    <a:lumMod val="75000"/>
                    <a:lumOff val="25000"/>
                  </a:schemeClr>
                </a:solidFill>
              </a:rPr>
              <a:t>MuniServices</a:t>
            </a:r>
            <a:endParaRPr lang="en-US" sz="1600" dirty="0" smtClean="0">
              <a:solidFill>
                <a:schemeClr val="tx1">
                  <a:lumMod val="75000"/>
                  <a:lumOff val="25000"/>
                </a:schemeClr>
              </a:solidFill>
            </a:endParaRPr>
          </a:p>
          <a:p>
            <a:pPr>
              <a:buNone/>
            </a:pPr>
            <a:r>
              <a:rPr lang="en-US" sz="1600" dirty="0" smtClean="0">
                <a:solidFill>
                  <a:schemeClr val="tx1">
                    <a:lumMod val="75000"/>
                    <a:lumOff val="25000"/>
                  </a:schemeClr>
                </a:solidFill>
              </a:rPr>
              <a:t>  </a:t>
            </a:r>
          </a:p>
          <a:p>
            <a:pPr>
              <a:buNone/>
            </a:pPr>
            <a:endParaRPr lang="en-US" sz="1600" dirty="0" smtClean="0">
              <a:solidFill>
                <a:schemeClr val="tx1">
                  <a:lumMod val="75000"/>
                  <a:lumOff val="25000"/>
                </a:schemeClr>
              </a:solidFill>
            </a:endParaRPr>
          </a:p>
          <a:p>
            <a:r>
              <a:rPr lang="en-US" sz="1600" dirty="0" smtClean="0">
                <a:solidFill>
                  <a:schemeClr val="tx1">
                    <a:lumMod val="75000"/>
                    <a:lumOff val="25000"/>
                  </a:schemeClr>
                </a:solidFill>
              </a:rPr>
              <a:t>Nicole Kissam, NBS</a:t>
            </a:r>
          </a:p>
          <a:p>
            <a:pPr>
              <a:buNone/>
            </a:pPr>
            <a:endParaRPr lang="en-US" sz="1600" dirty="0" smtClean="0">
              <a:solidFill>
                <a:schemeClr val="tx1">
                  <a:lumMod val="75000"/>
                  <a:lumOff val="25000"/>
                </a:schemeClr>
              </a:solidFill>
            </a:endParaRPr>
          </a:p>
          <a:p>
            <a:pPr>
              <a:buNone/>
            </a:pPr>
            <a:endParaRPr lang="en-US" sz="1600" dirty="0" smtClean="0">
              <a:solidFill>
                <a:schemeClr val="tx1">
                  <a:lumMod val="75000"/>
                  <a:lumOff val="25000"/>
                </a:schemeClr>
              </a:solidFill>
            </a:endParaRPr>
          </a:p>
          <a:p>
            <a:r>
              <a:rPr lang="en-US" sz="1600" dirty="0" smtClean="0">
                <a:solidFill>
                  <a:schemeClr val="tx1">
                    <a:lumMod val="75000"/>
                    <a:lumOff val="25000"/>
                  </a:schemeClr>
                </a:solidFill>
              </a:rPr>
              <a:t>Tim Seufert, NBS</a:t>
            </a:r>
            <a:endParaRPr lang="en-US" sz="1600" dirty="0">
              <a:solidFill>
                <a:schemeClr val="tx1">
                  <a:lumMod val="75000"/>
                  <a:lumOff val="25000"/>
                </a:schemeClr>
              </a:solidFill>
            </a:endParaRPr>
          </a:p>
        </p:txBody>
      </p:sp>
      <p:sp>
        <p:nvSpPr>
          <p:cNvPr id="4" name="Subtitle 2"/>
          <p:cNvSpPr txBox="1">
            <a:spLocks/>
          </p:cNvSpPr>
          <p:nvPr/>
        </p:nvSpPr>
        <p:spPr>
          <a:xfrm>
            <a:off x="4953000" y="1447800"/>
            <a:ext cx="3886200" cy="4114800"/>
          </a:xfrm>
          <a:prstGeom prst="rect">
            <a:avLst/>
          </a:prstGeom>
        </p:spPr>
        <p:txBody>
          <a:bodyPr vert="horz" lIns="182880" tIns="91440">
            <a:normAutofit/>
          </a:bodyPr>
          <a:lstStyle/>
          <a:p>
            <a:pPr marL="265176" marR="0" lvl="0" indent="-265176" algn="l" defTabSz="914400" rtl="0" eaLnBrk="1" fontAlgn="auto" latinLnBrk="0" hangingPunct="1">
              <a:lnSpc>
                <a:spcPct val="100000"/>
              </a:lnSpc>
              <a:spcBef>
                <a:spcPts val="250"/>
              </a:spcBef>
              <a:spcAft>
                <a:spcPts val="0"/>
              </a:spcAft>
              <a:buClr>
                <a:schemeClr val="accent1"/>
              </a:buClr>
              <a:buSzPct val="80000"/>
              <a:tabLst/>
              <a:defRPr/>
            </a:pPr>
            <a:r>
              <a:rPr kumimoji="0" lang="en-US" sz="16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(P) 800.676.7516  </a:t>
            </a:r>
          </a:p>
          <a:p>
            <a:pPr marL="265176" marR="0" lvl="0" indent="-265176" algn="l" defTabSz="914400" rtl="0" eaLnBrk="1" fontAlgn="auto" latinLnBrk="0" hangingPunct="1">
              <a:lnSpc>
                <a:spcPct val="100000"/>
              </a:lnSpc>
              <a:spcBef>
                <a:spcPts val="250"/>
              </a:spcBef>
              <a:spcAft>
                <a:spcPts val="0"/>
              </a:spcAft>
              <a:buClr>
                <a:schemeClr val="accent1"/>
              </a:buClr>
              <a:buSzPct val="80000"/>
              <a:tabLst/>
              <a:defRPr/>
            </a:pPr>
            <a:r>
              <a:rPr kumimoji="0" lang="en-US" sz="16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(E) </a:t>
            </a:r>
            <a:r>
              <a:rPr kumimoji="0" lang="en-US" sz="1600" b="0"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gclumpner@nbsgov.com</a:t>
            </a:r>
            <a:r>
              <a:rPr lang="en-US" sz="1600" dirty="0" smtClean="0">
                <a:solidFill>
                  <a:schemeClr val="tx1">
                    <a:lumMod val="75000"/>
                    <a:lumOff val="25000"/>
                  </a:schemeClr>
                </a:solidFill>
              </a:rPr>
              <a:t/>
            </a:r>
            <a:br>
              <a:rPr lang="en-US" sz="1600" dirty="0" smtClean="0">
                <a:solidFill>
                  <a:schemeClr val="tx1">
                    <a:lumMod val="75000"/>
                    <a:lumOff val="25000"/>
                  </a:schemeClr>
                </a:solidFill>
              </a:rPr>
            </a:br>
            <a:endParaRPr lang="en-US" sz="1600" dirty="0" smtClean="0">
              <a:solidFill>
                <a:schemeClr val="tx1">
                  <a:lumMod val="75000"/>
                  <a:lumOff val="25000"/>
                </a:schemeClr>
              </a:solidFill>
            </a:endParaRPr>
          </a:p>
          <a:p>
            <a:pPr marL="265176" marR="0" lvl="0" indent="-265176" algn="l" defTabSz="914400" rtl="0" eaLnBrk="1" fontAlgn="auto" latinLnBrk="0" hangingPunct="1">
              <a:lnSpc>
                <a:spcPct val="100000"/>
              </a:lnSpc>
              <a:spcBef>
                <a:spcPts val="250"/>
              </a:spcBef>
              <a:spcAft>
                <a:spcPts val="0"/>
              </a:spcAft>
              <a:buClr>
                <a:schemeClr val="accent1"/>
              </a:buClr>
              <a:buSzPct val="80000"/>
              <a:tabLst/>
              <a:defRPr/>
            </a:pPr>
            <a:r>
              <a:rPr kumimoji="0" lang="en-US" sz="16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(P) 530.432.7357      </a:t>
            </a:r>
          </a:p>
          <a:p>
            <a:pPr marL="265176" marR="0" lvl="0" indent="-265176" algn="l" defTabSz="914400" rtl="0" eaLnBrk="1" fontAlgn="auto" latinLnBrk="0" hangingPunct="1">
              <a:lnSpc>
                <a:spcPct val="100000"/>
              </a:lnSpc>
              <a:spcBef>
                <a:spcPts val="250"/>
              </a:spcBef>
              <a:spcAft>
                <a:spcPts val="0"/>
              </a:spcAft>
              <a:buClr>
                <a:schemeClr val="accent1"/>
              </a:buClr>
              <a:buSzPct val="80000"/>
              <a:tabLst/>
              <a:defRPr/>
            </a:pPr>
            <a:r>
              <a:rPr kumimoji="0" lang="en-US" sz="16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(E) mcolantuono@cllaw.us</a:t>
            </a:r>
          </a:p>
          <a:p>
            <a:pPr marL="265176" marR="0" lvl="0" indent="-265176" algn="l" defTabSz="914400" rtl="0" eaLnBrk="1" fontAlgn="auto" latinLnBrk="0" hangingPunct="1">
              <a:lnSpc>
                <a:spcPct val="100000"/>
              </a:lnSpc>
              <a:spcBef>
                <a:spcPts val="250"/>
              </a:spcBef>
              <a:spcAft>
                <a:spcPts val="0"/>
              </a:spcAft>
              <a:buClr>
                <a:schemeClr val="accent1"/>
              </a:buClr>
              <a:buSzPct val="80000"/>
              <a:tabLst/>
              <a:defRPr/>
            </a:pPr>
            <a:endParaRPr kumimoji="0" lang="en-US" sz="16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265176" indent="-265176">
              <a:spcBef>
                <a:spcPts val="250"/>
              </a:spcBef>
              <a:buClr>
                <a:schemeClr val="accent1"/>
              </a:buClr>
              <a:buSzPct val="80000"/>
            </a:pPr>
            <a:r>
              <a:rPr lang="en-US" sz="1600" dirty="0" smtClean="0">
                <a:solidFill>
                  <a:schemeClr val="tx1">
                    <a:lumMod val="75000"/>
                    <a:lumOff val="25000"/>
                  </a:schemeClr>
                </a:solidFill>
              </a:rPr>
              <a:t>(P) 800.800.8181        </a:t>
            </a:r>
          </a:p>
          <a:p>
            <a:pPr marL="265176" indent="-265176">
              <a:spcBef>
                <a:spcPts val="250"/>
              </a:spcBef>
              <a:buClr>
                <a:schemeClr val="accent1"/>
              </a:buClr>
              <a:buSzPct val="80000"/>
            </a:pPr>
            <a:r>
              <a:rPr lang="en-US" sz="1600" dirty="0" smtClean="0">
                <a:solidFill>
                  <a:schemeClr val="tx1">
                    <a:lumMod val="75000"/>
                    <a:lumOff val="25000"/>
                  </a:schemeClr>
                </a:solidFill>
              </a:rPr>
              <a:t>(E)doug.jensen@muniservices.com</a:t>
            </a:r>
          </a:p>
          <a:p>
            <a:pPr marL="265176" marR="0" lvl="0" indent="-265176" algn="l" defTabSz="914400" rtl="0" eaLnBrk="1" fontAlgn="auto" latinLnBrk="0" hangingPunct="1">
              <a:lnSpc>
                <a:spcPct val="100000"/>
              </a:lnSpc>
              <a:spcBef>
                <a:spcPts val="250"/>
              </a:spcBef>
              <a:spcAft>
                <a:spcPts val="0"/>
              </a:spcAft>
              <a:buClr>
                <a:schemeClr val="accent1"/>
              </a:buClr>
              <a:buSzPct val="80000"/>
              <a:tabLst/>
              <a:defRPr/>
            </a:pPr>
            <a:r>
              <a:rPr kumimoji="0" lang="en-US" sz="16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p>
          <a:p>
            <a:pPr marL="265176" marR="0" lvl="0" indent="-265176" algn="l" defTabSz="914400" rtl="0" eaLnBrk="1" fontAlgn="auto" latinLnBrk="0" hangingPunct="1">
              <a:lnSpc>
                <a:spcPct val="100000"/>
              </a:lnSpc>
              <a:spcBef>
                <a:spcPts val="250"/>
              </a:spcBef>
              <a:spcAft>
                <a:spcPts val="0"/>
              </a:spcAft>
              <a:buClr>
                <a:schemeClr val="accent1"/>
              </a:buClr>
              <a:buSzPct val="80000"/>
              <a:tabLst/>
              <a:defRPr/>
            </a:pPr>
            <a:r>
              <a:rPr kumimoji="0" lang="en-US" sz="16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(P)</a:t>
            </a:r>
            <a:r>
              <a:rPr kumimoji="0" lang="en-US" sz="1600" b="0" i="0" u="none" strike="noStrike" kern="1200" cap="none" spc="0" normalizeH="0" noProof="0" dirty="0" smtClean="0">
                <a:ln>
                  <a:noFill/>
                </a:ln>
                <a:solidFill>
                  <a:schemeClr val="tx1">
                    <a:lumMod val="75000"/>
                    <a:lumOff val="25000"/>
                  </a:schemeClr>
                </a:solidFill>
                <a:effectLst/>
                <a:uLnTx/>
                <a:uFillTx/>
                <a:latin typeface="+mn-lt"/>
                <a:ea typeface="+mn-ea"/>
                <a:cs typeface="+mn-cs"/>
              </a:rPr>
              <a:t> </a:t>
            </a:r>
            <a:r>
              <a:rPr kumimoji="0" lang="en-US" sz="16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800.676.7516  </a:t>
            </a:r>
          </a:p>
          <a:p>
            <a:pPr marL="265176" marR="0" lvl="0" indent="-265176" algn="l" defTabSz="914400" rtl="0" eaLnBrk="1" fontAlgn="auto" latinLnBrk="0" hangingPunct="1">
              <a:lnSpc>
                <a:spcPct val="100000"/>
              </a:lnSpc>
              <a:spcBef>
                <a:spcPts val="250"/>
              </a:spcBef>
              <a:spcAft>
                <a:spcPts val="0"/>
              </a:spcAft>
              <a:buClr>
                <a:schemeClr val="accent1"/>
              </a:buClr>
              <a:buSzPct val="80000"/>
              <a:tabLst/>
              <a:defRPr/>
            </a:pPr>
            <a:r>
              <a:rPr kumimoji="0" lang="en-US" sz="16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(E) </a:t>
            </a:r>
            <a:r>
              <a:rPr kumimoji="0" lang="en-US" sz="1600" b="0"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nkissam@nbsgov.com</a:t>
            </a:r>
            <a:endParaRPr kumimoji="0" lang="en-US" sz="16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endParaRPr kumimoji="0" lang="en-US" sz="16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265176" marR="0" lvl="0" indent="-265176" algn="l" defTabSz="914400" rtl="0" eaLnBrk="1" fontAlgn="auto" latinLnBrk="0" hangingPunct="1">
              <a:lnSpc>
                <a:spcPct val="100000"/>
              </a:lnSpc>
              <a:spcBef>
                <a:spcPts val="250"/>
              </a:spcBef>
              <a:spcAft>
                <a:spcPts val="0"/>
              </a:spcAft>
              <a:buClr>
                <a:schemeClr val="accent1"/>
              </a:buClr>
              <a:buSzPct val="80000"/>
              <a:tabLst/>
              <a:defRPr/>
            </a:pPr>
            <a:r>
              <a:rPr lang="en-US" sz="1600" dirty="0" smtClean="0">
                <a:solidFill>
                  <a:schemeClr val="tx1">
                    <a:lumMod val="75000"/>
                    <a:lumOff val="25000"/>
                  </a:schemeClr>
                </a:solidFill>
              </a:rPr>
              <a:t>(P) </a:t>
            </a:r>
            <a:r>
              <a:rPr kumimoji="0" lang="en-US" sz="16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800.434.8349</a:t>
            </a:r>
          </a:p>
          <a:p>
            <a:pPr marL="265176" marR="0" lvl="0" indent="-265176" algn="l" defTabSz="914400" rtl="0" eaLnBrk="1" fontAlgn="auto" latinLnBrk="0" hangingPunct="1">
              <a:lnSpc>
                <a:spcPct val="100000"/>
              </a:lnSpc>
              <a:spcBef>
                <a:spcPts val="250"/>
              </a:spcBef>
              <a:spcAft>
                <a:spcPts val="0"/>
              </a:spcAft>
              <a:buClr>
                <a:schemeClr val="accent1"/>
              </a:buClr>
              <a:buSzPct val="80000"/>
              <a:tabLst/>
              <a:defRPr/>
            </a:pPr>
            <a:r>
              <a:rPr lang="en-US" sz="1600" dirty="0" smtClean="0">
                <a:solidFill>
                  <a:schemeClr val="tx1">
                    <a:lumMod val="75000"/>
                    <a:lumOff val="25000"/>
                  </a:schemeClr>
                </a:solidFill>
              </a:rPr>
              <a:t>(E) </a:t>
            </a:r>
            <a:r>
              <a:rPr kumimoji="0" lang="en-US" sz="1600" b="0"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tseufert@nbsgov.com</a:t>
            </a:r>
            <a:endParaRPr kumimoji="0" lang="en-US" sz="1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cxnSp>
        <p:nvCxnSpPr>
          <p:cNvPr id="6" name="Straight Connector 5"/>
          <p:cNvCxnSpPr/>
          <p:nvPr/>
        </p:nvCxnSpPr>
        <p:spPr>
          <a:xfrm>
            <a:off x="2971800" y="1752600"/>
            <a:ext cx="2133600" cy="0"/>
          </a:xfrm>
          <a:prstGeom prst="line">
            <a:avLst/>
          </a:prstGeom>
          <a:ln w="12700">
            <a:solidFill>
              <a:srgbClr val="BEE395"/>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953000" y="2590800"/>
            <a:ext cx="152400" cy="0"/>
          </a:xfrm>
          <a:prstGeom prst="line">
            <a:avLst/>
          </a:prstGeom>
          <a:ln w="12700">
            <a:solidFill>
              <a:srgbClr val="BEE395"/>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657600" y="3429000"/>
            <a:ext cx="1447800" cy="0"/>
          </a:xfrm>
          <a:prstGeom prst="line">
            <a:avLst/>
          </a:prstGeom>
          <a:ln w="12700">
            <a:solidFill>
              <a:srgbClr val="BEE395"/>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819400" y="4267200"/>
            <a:ext cx="2286000" cy="0"/>
          </a:xfrm>
          <a:prstGeom prst="line">
            <a:avLst/>
          </a:prstGeom>
          <a:ln w="12700">
            <a:solidFill>
              <a:srgbClr val="BEE395"/>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667000" y="5105400"/>
            <a:ext cx="2438400" cy="0"/>
          </a:xfrm>
          <a:prstGeom prst="line">
            <a:avLst/>
          </a:prstGeom>
          <a:ln w="12700">
            <a:solidFill>
              <a:srgbClr val="BEE395"/>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295400"/>
            <a:ext cx="8001000" cy="2133600"/>
          </a:xfrm>
        </p:spPr>
        <p:txBody>
          <a:bodyPr>
            <a:normAutofit fontScale="90000"/>
          </a:bodyPr>
          <a:lstStyle/>
          <a:p>
            <a:r>
              <a:rPr lang="en-US" dirty="0" smtClean="0"/>
              <a:t>MAXIMIZING GENERAL FUND REIMBURSEMENTS</a:t>
            </a:r>
            <a:br>
              <a:rPr lang="en-US" dirty="0" smtClean="0"/>
            </a:br>
            <a:r>
              <a:rPr lang="en-US" sz="3100" dirty="0" smtClean="0">
                <a:solidFill>
                  <a:srgbClr val="4D771F"/>
                </a:solidFill>
                <a:effectLst/>
              </a:rPr>
              <a:t>through Cost Allocation Plans </a:t>
            </a:r>
            <a:br>
              <a:rPr lang="en-US" sz="3100" dirty="0" smtClean="0">
                <a:solidFill>
                  <a:srgbClr val="4D771F"/>
                </a:solidFill>
                <a:effectLst/>
              </a:rPr>
            </a:br>
            <a:r>
              <a:rPr lang="en-US" sz="3100" dirty="0" smtClean="0">
                <a:solidFill>
                  <a:srgbClr val="4D771F"/>
                </a:solidFill>
                <a:effectLst/>
              </a:rPr>
              <a:t>and User Fee Analysis</a:t>
            </a:r>
            <a:endParaRPr lang="en-US" sz="3100" dirty="0">
              <a:solidFill>
                <a:srgbClr val="4D771F"/>
              </a:solidFill>
              <a:effectLst/>
            </a:endParaRPr>
          </a:p>
        </p:txBody>
      </p:sp>
      <p:sp>
        <p:nvSpPr>
          <p:cNvPr id="3" name="Subtitle 2"/>
          <p:cNvSpPr>
            <a:spLocks noGrp="1"/>
          </p:cNvSpPr>
          <p:nvPr>
            <p:ph type="subTitle" idx="1"/>
          </p:nvPr>
        </p:nvSpPr>
        <p:spPr/>
        <p:txBody>
          <a:bodyPr/>
          <a:lstStyle/>
          <a:p>
            <a:r>
              <a:rPr lang="en-US" dirty="0" smtClean="0"/>
              <a:t>Nicole Kissam, NBS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371600"/>
            <a:ext cx="8229600" cy="2246769"/>
          </a:xfrm>
          <a:prstGeom prst="rect">
            <a:avLst/>
          </a:prstGeom>
          <a:noFill/>
        </p:spPr>
        <p:txBody>
          <a:bodyPr wrap="square" rtlCol="0">
            <a:spAutoFit/>
          </a:bodyPr>
          <a:lstStyle/>
          <a:p>
            <a:pPr marL="396875" indent="-396875">
              <a:buClr>
                <a:srgbClr val="4D771F"/>
              </a:buClr>
              <a:buFont typeface="Arial" pitchFamily="34" charset="0"/>
              <a:buChar char="•"/>
            </a:pPr>
            <a:r>
              <a:rPr lang="en-US" sz="2800" dirty="0" smtClean="0">
                <a:latin typeface="Arial" pitchFamily="34" charset="0"/>
                <a:cs typeface="Arial" pitchFamily="34" charset="0"/>
              </a:rPr>
              <a:t>Benefits of enhancing cost recovery through two common revenue tools</a:t>
            </a:r>
          </a:p>
          <a:p>
            <a:pPr marL="396875" indent="-396875">
              <a:buClr>
                <a:srgbClr val="1C3F94"/>
              </a:buClr>
              <a:buFont typeface="Arial" pitchFamily="34" charset="0"/>
              <a:buChar char="•"/>
            </a:pPr>
            <a:endParaRPr lang="en-US" sz="2800" dirty="0" smtClean="0">
              <a:latin typeface="Arial" pitchFamily="34" charset="0"/>
              <a:cs typeface="Arial" pitchFamily="34" charset="0"/>
            </a:endParaRPr>
          </a:p>
          <a:p>
            <a:pPr marL="971550" lvl="1" indent="-514350">
              <a:buClr>
                <a:srgbClr val="000000"/>
              </a:buClr>
              <a:buAutoNum type="arabicPeriod"/>
            </a:pPr>
            <a:r>
              <a:rPr lang="en-US" sz="2800" dirty="0" smtClean="0">
                <a:latin typeface="Arial" pitchFamily="34" charset="0"/>
                <a:cs typeface="Arial" pitchFamily="34" charset="0"/>
              </a:rPr>
              <a:t>Overhead Cost Allocation</a:t>
            </a:r>
          </a:p>
          <a:p>
            <a:pPr marL="971550" lvl="1" indent="-514350">
              <a:buClr>
                <a:srgbClr val="000000"/>
              </a:buClr>
              <a:buAutoNum type="arabicPeriod"/>
            </a:pPr>
            <a:r>
              <a:rPr lang="en-US" sz="2800" dirty="0" smtClean="0">
                <a:latin typeface="Arial" pitchFamily="34" charset="0"/>
                <a:cs typeface="Arial" pitchFamily="34" charset="0"/>
              </a:rPr>
              <a:t>User and Regulatory Fees</a:t>
            </a:r>
            <a:endParaRPr lang="en-US" dirty="0"/>
          </a:p>
        </p:txBody>
      </p:sp>
      <p:sp>
        <p:nvSpPr>
          <p:cNvPr id="4" name="Title 3"/>
          <p:cNvSpPr>
            <a:spLocks noGrp="1"/>
          </p:cNvSpPr>
          <p:nvPr>
            <p:ph type="title"/>
          </p:nvPr>
        </p:nvSpPr>
        <p:spPr/>
        <p:txBody>
          <a:bodyPr/>
          <a:lstStyle/>
          <a:p>
            <a:r>
              <a:rPr lang="en-US" dirty="0" smtClean="0"/>
              <a:t>PRESENTATION GOALS</a:t>
            </a:r>
            <a:endParaRPr lang="en-US" dirty="0"/>
          </a:p>
        </p:txBody>
      </p:sp>
      <p:sp>
        <p:nvSpPr>
          <p:cNvPr id="5" name="TextBox 4"/>
          <p:cNvSpPr txBox="1"/>
          <p:nvPr/>
        </p:nvSpPr>
        <p:spPr>
          <a:xfrm>
            <a:off x="3200400" y="5867400"/>
            <a:ext cx="5943600" cy="307777"/>
          </a:xfrm>
          <a:prstGeom prst="rect">
            <a:avLst/>
          </a:prstGeom>
          <a:noFill/>
        </p:spPr>
        <p:txBody>
          <a:bodyPr wrap="square" rtlCol="0">
            <a:spAutoFit/>
          </a:bodyPr>
          <a:lstStyle/>
          <a:p>
            <a:r>
              <a:rPr lang="en-US" sz="1400" b="1" dirty="0" smtClean="0">
                <a:solidFill>
                  <a:srgbClr val="4D771F"/>
                </a:solidFill>
              </a:rPr>
              <a:t>Maximizing General Fund Reimbursements</a:t>
            </a:r>
            <a:endParaRPr lang="en-US" sz="1400" b="1" dirty="0">
              <a:solidFill>
                <a:srgbClr val="4D771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711</TotalTime>
  <Words>4234</Words>
  <Application>Microsoft Office PowerPoint</Application>
  <PresentationFormat>On-screen Show (4:3)</PresentationFormat>
  <Paragraphs>669</Paragraphs>
  <Slides>77</Slides>
  <Notes>38</Notes>
  <HiddenSlides>0</HiddenSlides>
  <MMClips>0</MMClips>
  <ScaleCrop>false</ScaleCrop>
  <HeadingPairs>
    <vt:vector size="4" baseType="variant">
      <vt:variant>
        <vt:lpstr>Theme</vt:lpstr>
      </vt:variant>
      <vt:variant>
        <vt:i4>1</vt:i4>
      </vt:variant>
      <vt:variant>
        <vt:lpstr>Slide Titles</vt:lpstr>
      </vt:variant>
      <vt:variant>
        <vt:i4>77</vt:i4>
      </vt:variant>
    </vt:vector>
  </HeadingPairs>
  <TitlesOfParts>
    <vt:vector size="78" baseType="lpstr">
      <vt:lpstr>Aspect</vt:lpstr>
      <vt:lpstr>PowerPoint Presentation</vt:lpstr>
      <vt:lpstr>Revenue Remedies</vt:lpstr>
      <vt:lpstr>Special Financing Districts</vt:lpstr>
      <vt:lpstr>Special Financing Districts/SFD’s</vt:lpstr>
      <vt:lpstr>Special Financing Districts/SFD’s</vt:lpstr>
      <vt:lpstr>SFD Summary Table</vt:lpstr>
      <vt:lpstr>Case Study: City of Burlingame</vt:lpstr>
      <vt:lpstr>MAXIMIZING GENERAL FUND REIMBURSEMENTS through Cost Allocation Plans  and User Fee Analysis</vt:lpstr>
      <vt:lpstr>PRESENTATION GOALS</vt:lpstr>
      <vt:lpstr>INDIRECT COST ALLOCATION PLAN</vt:lpstr>
      <vt:lpstr>EXAMPLE: DEFINING INDIRECT COSTS</vt:lpstr>
      <vt:lpstr>EXAMPLE: RESULTS OF ALLOCATED COSTS</vt:lpstr>
      <vt:lpstr>EXAMPLE – RESULTS OF  ALLOCATED COSTS</vt:lpstr>
      <vt:lpstr>USER AND REGULATORY FEES</vt:lpstr>
      <vt:lpstr>FEE SETTING GUIDANCE</vt:lpstr>
      <vt:lpstr>BENEFITS OF REALIGNING FEES</vt:lpstr>
      <vt:lpstr>STUDY YOUR FEES</vt:lpstr>
      <vt:lpstr>ROAD MAP OF A FEE STUDY </vt:lpstr>
      <vt:lpstr>COST OF SERVICE ANALYSIS</vt:lpstr>
      <vt:lpstr>FEE SCHEDULE DESIGN</vt:lpstr>
      <vt:lpstr>Adding Up Subsidies</vt:lpstr>
      <vt:lpstr>Summary Results for Fee Related Services</vt:lpstr>
      <vt:lpstr>COST RECOVERY POLICY AND FINANCIAL STABILITY</vt:lpstr>
      <vt:lpstr>COST RECOVERY POLICY AND FEE SETTING - 1</vt:lpstr>
      <vt:lpstr>COST RECOVERY DECISION MATRIX</vt:lpstr>
      <vt:lpstr>New Revenue  Opportunities</vt:lpstr>
      <vt:lpstr>Local Governments’ Fiscal  Self-Reliance</vt:lpstr>
      <vt:lpstr>STATE LOCAL/FISCAL RELATIONSHIP</vt:lpstr>
      <vt:lpstr>EVALUATION OF REVENUE OPTION FOR YOUR AGENCY</vt:lpstr>
      <vt:lpstr>FOUR COMMON OPTIONS</vt:lpstr>
      <vt:lpstr>BACKGROUND MATERIALS (deeper dive into 4 options)</vt:lpstr>
      <vt:lpstr>NEW REVENUE FROM SOLID WASTE</vt:lpstr>
      <vt:lpstr>GENERAL COHORTS’ IMPACTS ON SALES TAX</vt:lpstr>
      <vt:lpstr>CONSUMER SPENDING – GOODS VS. SERVICES</vt:lpstr>
      <vt:lpstr>TAX STRUCTURE ALTERNATIVES</vt:lpstr>
      <vt:lpstr>RESULTS ON SALES &amp; USE TAX</vt:lpstr>
      <vt:lpstr>POTENTIAL WATER/SEWER UTILITY REVENUE REMEDIES</vt:lpstr>
      <vt:lpstr>1.  ACCOUNT VERIFICATION/ RECLASSIFICATION</vt:lpstr>
      <vt:lpstr>2.  METER REPLACEMENT PROGRAMS</vt:lpstr>
      <vt:lpstr>3. RATE DESIGN AND REDUCTIONS TO PEAK WATER DEMANDS</vt:lpstr>
      <vt:lpstr>4.  UPDATE OF CUWCC BMP #1.4</vt:lpstr>
      <vt:lpstr>4.  UPDATE OF CUWCC BMP #1.4</vt:lpstr>
      <vt:lpstr>5. CONSIDER RESTRUCTURING  FACILITY OWNERSHIP</vt:lpstr>
      <vt:lpstr>UPDATE ON THE LAW OF PUBLIC REVENUES</vt:lpstr>
      <vt:lpstr>TAXES</vt:lpstr>
      <vt:lpstr>UTILITY USERS TAXES</vt:lpstr>
      <vt:lpstr>UTILITY USERS TAXES (cont.)</vt:lpstr>
      <vt:lpstr>UTILITY USERS TAXES (cont.)</vt:lpstr>
      <vt:lpstr>UTILITY USERS TAXES (cont.)</vt:lpstr>
      <vt:lpstr>UTILITY USERS TAXES (cont.)</vt:lpstr>
      <vt:lpstr>Sales &amp; Use Taxes</vt:lpstr>
      <vt:lpstr>Transaction &amp; Use Taxes</vt:lpstr>
      <vt:lpstr>Prop. 218 &amp; Annexation</vt:lpstr>
      <vt:lpstr>Fines are not Taxes</vt:lpstr>
      <vt:lpstr>Flood Control &amp; Water Quality Fees</vt:lpstr>
      <vt:lpstr>Water Fees</vt:lpstr>
      <vt:lpstr>Prop. 218 &amp; Water Rates</vt:lpstr>
      <vt:lpstr>Initiatives &amp; Water Rates</vt:lpstr>
      <vt:lpstr>Sewer Fees</vt:lpstr>
      <vt:lpstr>Solid Waste Fees</vt:lpstr>
      <vt:lpstr>Solid Waste Fees</vt:lpstr>
      <vt:lpstr>Development Impact Fees</vt:lpstr>
      <vt:lpstr>Green Building Permit Fees</vt:lpstr>
      <vt:lpstr>Vehicle License Fees</vt:lpstr>
      <vt:lpstr>Business License Fees</vt:lpstr>
      <vt:lpstr>Prop. 26</vt:lpstr>
      <vt:lpstr>Prop. 26 Litigation</vt:lpstr>
      <vt:lpstr>Prop. 26 Litigation (cont.)</vt:lpstr>
      <vt:lpstr>Assessments</vt:lpstr>
      <vt:lpstr>BID Assessments</vt:lpstr>
      <vt:lpstr>Utility Undergrounding Assessments</vt:lpstr>
      <vt:lpstr>Park Assessments</vt:lpstr>
      <vt:lpstr>Fire Suppression Assessments</vt:lpstr>
      <vt:lpstr>Maintenance Assessments</vt:lpstr>
      <vt:lpstr>Advice re Assessments</vt:lpstr>
      <vt:lpstr>Questions?</vt:lpstr>
      <vt:lpstr>Contact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Geralin Reyes</dc:creator>
  <cp:lastModifiedBy>Janet</cp:lastModifiedBy>
  <cp:revision>50</cp:revision>
  <dcterms:created xsi:type="dcterms:W3CDTF">2013-01-28T17:24:08Z</dcterms:created>
  <dcterms:modified xsi:type="dcterms:W3CDTF">2013-02-21T17:51:49Z</dcterms:modified>
</cp:coreProperties>
</file>