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B0CAF2-7908-4870-A480-29EFF3D59B46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27176F-DE2B-4618-8FA9-DF8D2AE04D5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98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Zane H. Johnston</a:t>
            </a:r>
          </a:p>
          <a:p>
            <a:r>
              <a:rPr lang="en-US" sz="2800" dirty="0" smtClean="0"/>
              <a:t>City of Tracy (retired)</a:t>
            </a:r>
          </a:p>
          <a:p>
            <a:r>
              <a:rPr lang="en-US" sz="2800" dirty="0" smtClean="0"/>
              <a:t>2003 </a:t>
            </a:r>
            <a:r>
              <a:rPr lang="en-US" sz="2800" dirty="0" err="1" smtClean="0"/>
              <a:t>CSMFO</a:t>
            </a:r>
            <a:r>
              <a:rPr lang="en-US" sz="2800" dirty="0" smtClean="0"/>
              <a:t> President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Top 10 Budget Cutting Challenges Cities/Districts Can Pursue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1371601"/>
            <a:ext cx="4040188" cy="990600"/>
          </a:xfrm>
        </p:spPr>
        <p:txBody>
          <a:bodyPr>
            <a:normAutofit fontScale="92500" lnSpcReduction="10000"/>
          </a:bodyPr>
          <a:lstStyle/>
          <a:p>
            <a:r>
              <a:rPr lang="en-US" sz="1600" u="sng" dirty="0" smtClean="0"/>
              <a:t>Only 25% said yes:</a:t>
            </a:r>
          </a:p>
          <a:p>
            <a:r>
              <a:rPr lang="en-US" sz="1600" dirty="0" smtClean="0"/>
              <a:t>Does your organization have a regular process to measure the effectiveness of various programs it provides or funds?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1371601"/>
            <a:ext cx="4346575" cy="990600"/>
          </a:xfrm>
        </p:spPr>
        <p:txBody>
          <a:bodyPr>
            <a:normAutofit fontScale="85000" lnSpcReduction="10000"/>
          </a:bodyPr>
          <a:lstStyle/>
          <a:p>
            <a:r>
              <a:rPr lang="en-US" sz="1600" u="sng" dirty="0" smtClean="0"/>
              <a:t>84% answered true:</a:t>
            </a:r>
          </a:p>
          <a:p>
            <a:r>
              <a:rPr lang="en-US" sz="1600" dirty="0" smtClean="0"/>
              <a:t>The only programs eliminated by my agency during the past 4 years were primarily due to budget cutting and not for other reasons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04800" y="2667000"/>
            <a:ext cx="3962400" cy="3459163"/>
          </a:xfrm>
        </p:spPr>
        <p:txBody>
          <a:bodyPr>
            <a:normAutofit/>
          </a:bodyPr>
          <a:lstStyle/>
          <a:p>
            <a:r>
              <a:rPr lang="en-US" sz="2100" dirty="0" smtClean="0"/>
              <a:t>A whopping 75% of us never evaluate programs</a:t>
            </a:r>
          </a:p>
          <a:p>
            <a:r>
              <a:rPr lang="en-US" sz="2100" dirty="0" smtClean="0"/>
              <a:t>Need to ask critical questions</a:t>
            </a:r>
          </a:p>
          <a:p>
            <a:r>
              <a:rPr lang="en-US" sz="2100" dirty="0" smtClean="0"/>
              <a:t>Develop program-specific criteria, scores, etc. before applying to specific program</a:t>
            </a:r>
          </a:p>
          <a:p>
            <a:r>
              <a:rPr lang="en-US" sz="2100" dirty="0" smtClean="0"/>
              <a:t>Be flexible in how to bring a program to a close</a:t>
            </a:r>
            <a:endParaRPr lang="en-US" sz="21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194175" cy="3459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Why is a lack of money the only reason to examine programs?</a:t>
            </a:r>
          </a:p>
          <a:p>
            <a:r>
              <a:rPr lang="en-US" dirty="0" smtClean="0"/>
              <a:t>Do stable budget times result in a free pass for poor outcomes or performance?</a:t>
            </a:r>
          </a:p>
          <a:p>
            <a:r>
              <a:rPr lang="en-US" dirty="0" smtClean="0"/>
              <a:t>84% was the highest concentrated response from the survey</a:t>
            </a:r>
          </a:p>
          <a:p>
            <a:r>
              <a:rPr lang="en-US" dirty="0" smtClean="0"/>
              <a:t>Do not repeat the sins of the past</a:t>
            </a:r>
          </a:p>
          <a:p>
            <a:r>
              <a:rPr lang="en-US" dirty="0" smtClean="0"/>
              <a:t>An ineffective program is always ineffective  - use the money elsewhere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#4 No Evaluation of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50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4040188" cy="9906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are frightened by anything that could be labeled a failure.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270375" cy="750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an event/program fails to stay within financial targets…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" y="2514600"/>
            <a:ext cx="4114800" cy="3611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result is an obsession in declaring everything we do a success (even if it wasn’t)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u="sng" dirty="0" smtClean="0"/>
              <a:t>60%</a:t>
            </a:r>
            <a:r>
              <a:rPr lang="en-US" u="sng" dirty="0" smtClean="0"/>
              <a:t> strongly agreed/agreed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The dept. responsible for an event/program often declares it a “success” even if the event or program did not meet any of its financial targets or other financial parameters.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270375" cy="3611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 smtClean="0"/>
              <a:t>It </a:t>
            </a:r>
            <a:r>
              <a:rPr lang="en-US" sz="2100" dirty="0"/>
              <a:t>is not a </a:t>
            </a:r>
            <a:r>
              <a:rPr lang="en-US" sz="2100" u="sng" dirty="0"/>
              <a:t>SUCCESSFUL</a:t>
            </a:r>
            <a:r>
              <a:rPr lang="en-US" sz="2100" dirty="0"/>
              <a:t> </a:t>
            </a:r>
            <a:r>
              <a:rPr lang="en-US" sz="2100" dirty="0" smtClean="0"/>
              <a:t>program - at </a:t>
            </a:r>
            <a:r>
              <a:rPr lang="en-US" sz="2100" dirty="0"/>
              <a:t>best it is a </a:t>
            </a:r>
            <a:r>
              <a:rPr lang="en-US" sz="2100" u="sng" dirty="0"/>
              <a:t>SALVAGED</a:t>
            </a:r>
            <a:r>
              <a:rPr lang="en-US" sz="2100" dirty="0"/>
              <a:t> </a:t>
            </a:r>
            <a:r>
              <a:rPr lang="en-US" sz="2100" dirty="0" smtClean="0"/>
              <a:t>one</a:t>
            </a:r>
            <a:endParaRPr lang="en-US" sz="2100" dirty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“The trouble with management inaccurately declaring something a success is that the organization begins to fool itself into believing its own spin. Unfortunately this will result in unsuccessful things being repeated.”  - Zane Johnston</a:t>
            </a: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/>
          <a:lstStyle/>
          <a:p>
            <a:r>
              <a:rPr lang="en-US" dirty="0" smtClean="0"/>
              <a:t>#3 New Definition of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2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#2              Police Services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152400" y="914400"/>
            <a:ext cx="2819400" cy="51482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“The Police Department spending is hardly scrutinized and no one ever speaks out on a questionable purchase”</a:t>
            </a:r>
          </a:p>
          <a:p>
            <a:r>
              <a:rPr lang="en-US" dirty="0" smtClean="0"/>
              <a:t>“Police has way too much power when it comes to making expensive requests”</a:t>
            </a:r>
          </a:p>
          <a:p>
            <a:r>
              <a:rPr lang="en-US" dirty="0" smtClean="0"/>
              <a:t>“The resistance to public safety changes is very great, from Council Members to the newest officer on the street”</a:t>
            </a:r>
          </a:p>
          <a:p>
            <a:endParaRPr lang="en-US" dirty="0"/>
          </a:p>
          <a:p>
            <a:r>
              <a:rPr lang="en-US" b="1" u="sng" dirty="0" smtClean="0">
                <a:solidFill>
                  <a:schemeClr val="tx1"/>
                </a:solidFill>
              </a:rPr>
              <a:t>77% strongly agreed/agreed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The cost of Public Safety overtime remains a budget concern for my organization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33% of respondents indicated 4/10 schedule still in use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575050" y="914400"/>
            <a:ext cx="5340350" cy="5211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Survey responders were brutal in their assessment of Police budgets – true?</a:t>
            </a:r>
          </a:p>
          <a:p>
            <a:r>
              <a:rPr lang="en-US" dirty="0" smtClean="0"/>
              <a:t>No blank check. The most important or highest cost services should receive the greatest review</a:t>
            </a:r>
          </a:p>
          <a:p>
            <a:r>
              <a:rPr lang="en-US" dirty="0" smtClean="0"/>
              <a:t>More </a:t>
            </a:r>
            <a:r>
              <a:rPr lang="en-US" dirty="0" err="1" smtClean="0"/>
              <a:t>O.T</a:t>
            </a:r>
            <a:r>
              <a:rPr lang="en-US" dirty="0" smtClean="0"/>
              <a:t>. to solve a “problem” is self-serving</a:t>
            </a:r>
          </a:p>
          <a:p>
            <a:r>
              <a:rPr lang="en-US" dirty="0" smtClean="0"/>
              <a:t>Use a more efficient schedule than a 4/10</a:t>
            </a:r>
          </a:p>
          <a:p>
            <a:r>
              <a:rPr lang="en-US" dirty="0" smtClean="0"/>
              <a:t>Other innovations are possible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5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381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#1 Fire Services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381000" y="914400"/>
            <a:ext cx="23622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Survey responses indicated three major areas of concern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 flipH="1">
            <a:off x="152400" y="1676400"/>
            <a:ext cx="2590800" cy="4648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Vehicles used in responding to calls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Staffing levels vs. calls for service and time of day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Possible regionalization of fire services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3505200" y="1295400"/>
            <a:ext cx="52578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75%/80% calls are medical yet entire company in large fire engine respond</a:t>
            </a:r>
          </a:p>
          <a:p>
            <a:r>
              <a:rPr lang="en-US" dirty="0" smtClean="0"/>
              <a:t>Large vehicle is expensive and adds to response time navigating traffic</a:t>
            </a:r>
          </a:p>
          <a:p>
            <a:r>
              <a:rPr lang="en-US" dirty="0" smtClean="0"/>
              <a:t>We do not use years of call data to staff accordingly – result is overstaffing – do not need everyone 24 hours</a:t>
            </a:r>
          </a:p>
          <a:p>
            <a:r>
              <a:rPr lang="en-US" dirty="0" smtClean="0"/>
              <a:t>Dedicated professionals deserve good pay/benefits but they are only possible long-term if they are used efficiently</a:t>
            </a:r>
          </a:p>
          <a:p>
            <a:r>
              <a:rPr lang="en-US" dirty="0" smtClean="0"/>
              <a:t>Share services across boundary lines – spread out fixed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No one is going to look out for long-term fiscal condition except you </a:t>
            </a:r>
          </a:p>
          <a:p>
            <a:r>
              <a:rPr lang="en-US" dirty="0" smtClean="0"/>
              <a:t>Politics/Labor are </a:t>
            </a:r>
            <a:r>
              <a:rPr lang="en-US" smtClean="0"/>
              <a:t>inherently short-sighted</a:t>
            </a:r>
            <a:endParaRPr lang="en-US" dirty="0" smtClean="0"/>
          </a:p>
          <a:p>
            <a:r>
              <a:rPr lang="en-US" dirty="0" smtClean="0"/>
              <a:t>The views of over 220 of your colleagues validate your own observations</a:t>
            </a:r>
          </a:p>
          <a:p>
            <a:r>
              <a:rPr lang="en-US" dirty="0" smtClean="0"/>
              <a:t>By advocating for change represented in the items from this Top 10 list – you can be armed with new ammunition or a renewed sense of enthusiasm to continue to move your agency toward long term fiscal sustainability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6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220 Survey Responses 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Responses were anonymous, provided without fear of retribution</a:t>
            </a:r>
          </a:p>
          <a:p>
            <a:r>
              <a:rPr lang="en-US" dirty="0" smtClean="0"/>
              <a:t>Responses are from those working in the field of fiscal administration of cities and districts – some might say the true “experts”</a:t>
            </a:r>
          </a:p>
          <a:p>
            <a:r>
              <a:rPr lang="en-US" dirty="0" smtClean="0"/>
              <a:t>Responses are from real people and have not been filtered by management or 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Make the Top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Suggestions could </a:t>
            </a:r>
            <a:r>
              <a:rPr lang="en-US" u="sng" dirty="0" smtClean="0"/>
              <a:t>not</a:t>
            </a:r>
            <a:r>
              <a:rPr lang="en-US" dirty="0" smtClean="0"/>
              <a:t> be to drop a specific program or service</a:t>
            </a:r>
          </a:p>
          <a:p>
            <a:r>
              <a:rPr lang="en-US" dirty="0" smtClean="0"/>
              <a:t>Suggestions had to be something that were capable of being implemented within the scope and power of city or district</a:t>
            </a:r>
          </a:p>
          <a:p>
            <a:r>
              <a:rPr lang="en-US" dirty="0" smtClean="0"/>
              <a:t>The Top 10 is not in any particular order except for #1 and #2 which represent greatest potential and frequency of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#10 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idea is to reduce the number of management positions (top and middle) primarily through reduction in number of departments</a:t>
            </a:r>
          </a:p>
          <a:p>
            <a:r>
              <a:rPr lang="en-US" dirty="0" smtClean="0"/>
              <a:t>City of Tracy saved $750,000 by reducing 9 departments to 6</a:t>
            </a:r>
          </a:p>
          <a:p>
            <a:r>
              <a:rPr lang="en-US" dirty="0" smtClean="0"/>
              <a:t>As organizations reduced the number of employees there should be a </a:t>
            </a:r>
            <a:r>
              <a:rPr lang="en-US" dirty="0" err="1" smtClean="0"/>
              <a:t>porportionate</a:t>
            </a:r>
            <a:r>
              <a:rPr lang="en-US" dirty="0" smtClean="0"/>
              <a:t> reduction in the number of management employees (compute ratio)</a:t>
            </a:r>
          </a:p>
          <a:p>
            <a:r>
              <a:rPr lang="en-US" dirty="0" smtClean="0"/>
              <a:t>Manager’s rarely put their own jobs on the line</a:t>
            </a:r>
          </a:p>
          <a:p>
            <a:r>
              <a:rPr lang="en-US" dirty="0" smtClean="0"/>
              <a:t>To be successful take advantage of skills &amp; experience of the existing workforce (untapped potential)</a:t>
            </a:r>
          </a:p>
          <a:p>
            <a:r>
              <a:rPr lang="en-US" dirty="0" smtClean="0"/>
              <a:t>Be prepared to invest in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#9 No One Wants to Say “NO”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62% of survey responders “strongly agreed” or “agreed” with: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my organization, Finance often has to disapprove an item or matter that should have been disapproved by management staff of the originating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5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Characteristics of a Squeaky Wheel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Constantly complains about non-real/trivial problems </a:t>
            </a:r>
          </a:p>
          <a:p>
            <a:r>
              <a:rPr lang="en-US" sz="2400" dirty="0" smtClean="0"/>
              <a:t>Receives a disproportionate share of agency resources</a:t>
            </a:r>
          </a:p>
          <a:p>
            <a:r>
              <a:rPr lang="en-US" sz="2400" dirty="0" smtClean="0"/>
              <a:t>Rarely satisfied</a:t>
            </a:r>
          </a:p>
          <a:p>
            <a:r>
              <a:rPr lang="en-US" sz="2400" dirty="0" smtClean="0"/>
              <a:t>Their community influence is overrated 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71383"/>
            <a:ext cx="4267200" cy="382219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Political leaders need to have some back bone</a:t>
            </a:r>
          </a:p>
          <a:p>
            <a:r>
              <a:rPr lang="en-US" dirty="0" smtClean="0"/>
              <a:t>Staff can develop a process or policy with graduated steps</a:t>
            </a:r>
          </a:p>
          <a:p>
            <a:r>
              <a:rPr lang="en-US" dirty="0" smtClean="0"/>
              <a:t>Place some burden (time, money, etc.) on squeaky wheel to legitimize issue</a:t>
            </a:r>
          </a:p>
          <a:p>
            <a:r>
              <a:rPr lang="en-US" dirty="0" smtClean="0"/>
              <a:t>Success example “Traffic Calming” policy from City of Tracy </a:t>
            </a:r>
            <a:r>
              <a:rPr lang="en-US" sz="1600" b="1" u="sng" dirty="0" smtClean="0"/>
              <a:t>http://www.ci.tracy.ca.us/?navid=1442</a:t>
            </a:r>
            <a:endParaRPr lang="en-US" sz="1600" b="1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Greasing the Squeaky Wheel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85800"/>
            <a:ext cx="2362200" cy="121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#7 Poor Performing Employees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228601" y="1828800"/>
            <a:ext cx="2590800" cy="44958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sz="1700" dirty="0" smtClean="0"/>
              <a:t>“We have many deadbeat employees who don’t perform”</a:t>
            </a:r>
          </a:p>
          <a:p>
            <a:r>
              <a:rPr lang="en-US" sz="1700" dirty="0" smtClean="0"/>
              <a:t>“Eliminate staff who are not working to their job classification &amp; pay, downgrade their pay to match level that they are capable of working”</a:t>
            </a:r>
          </a:p>
          <a:p>
            <a:r>
              <a:rPr lang="en-US" sz="1700" dirty="0" smtClean="0"/>
              <a:t>“I would eliminate unnecessary positions. Of course that would require the layoff or firing and probably not be possible because of the unions.”</a:t>
            </a:r>
          </a:p>
          <a:p>
            <a:endParaRPr lang="en-US" dirty="0"/>
          </a:p>
          <a:p>
            <a:r>
              <a:rPr lang="en-US" sz="1900" b="1" dirty="0" smtClean="0">
                <a:solidFill>
                  <a:schemeClr val="tx1"/>
                </a:solidFill>
              </a:rPr>
              <a:t>SLIGHTLY OVER 50% OF RESPONDENTS INDICATED THAT IN THEIR AGENCY DURING THE LAST 4 YEARS THERE HAVE BEEN NON-PERFORMING EMPLOYEES WHO HAVE RECEIVED COMPENSATION TO RESOLVE A MATTER.  ONLY 5% WERE ORDERED TO DO SO BY AN ARBITRATOR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124200" y="1371600"/>
            <a:ext cx="5638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Problem is widespread</a:t>
            </a:r>
          </a:p>
          <a:p>
            <a:r>
              <a:rPr lang="en-US" dirty="0" smtClean="0"/>
              <a:t>You can do something about this problem</a:t>
            </a:r>
          </a:p>
          <a:p>
            <a:r>
              <a:rPr lang="en-US" dirty="0" smtClean="0"/>
              <a:t>Blame union or management?</a:t>
            </a:r>
          </a:p>
          <a:p>
            <a:r>
              <a:rPr lang="en-US" dirty="0" smtClean="0"/>
              <a:t>If management can’t correct, it is still management’s responsibility to document &amp; pursue discipline</a:t>
            </a:r>
          </a:p>
          <a:p>
            <a:r>
              <a:rPr lang="en-US" dirty="0" smtClean="0"/>
              <a:t>STOP REWARDING BAD PERFORMANCE</a:t>
            </a:r>
          </a:p>
        </p:txBody>
      </p:sp>
    </p:spTree>
    <p:extLst>
      <p:ext uri="{BB962C8B-B14F-4D97-AF65-F5344CB8AC3E}">
        <p14:creationId xmlns:p14="http://schemas.microsoft.com/office/powerpoint/2010/main" val="31053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3124200" cy="3429000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en-US" sz="2400" b="1" dirty="0" smtClean="0"/>
              <a:t>72%</a:t>
            </a:r>
            <a:r>
              <a:rPr lang="en-US" sz="2400" dirty="0" smtClean="0"/>
              <a:t> strongly agreed/agreed 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r>
              <a:rPr lang="en-US" sz="2000" dirty="0" smtClean="0"/>
              <a:t>In my organization efforts of one department can have conflicts with goals or programs of another department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/>
          <a:lstStyle/>
          <a:p>
            <a:r>
              <a:rPr lang="en-US" dirty="0" smtClean="0"/>
              <a:t>#6 Right Hand vs. Left Hand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294967295"/>
          </p:nvPr>
        </p:nvSpPr>
        <p:spPr>
          <a:xfrm>
            <a:off x="3505200" y="2667000"/>
            <a:ext cx="56388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Very strong response – much work needs to be done</a:t>
            </a:r>
          </a:p>
          <a:p>
            <a:r>
              <a:rPr lang="en-US" dirty="0" smtClean="0"/>
              <a:t>Hardest issue on Top 10 list to correct</a:t>
            </a:r>
          </a:p>
          <a:p>
            <a:r>
              <a:rPr lang="en-US" dirty="0" smtClean="0"/>
              <a:t>What are some of the classic conflicts within your city/district?</a:t>
            </a:r>
          </a:p>
          <a:p>
            <a:r>
              <a:rPr lang="en-US" dirty="0" smtClean="0"/>
              <a:t>Success example City of Tracy strategic priority process (walk-about)</a:t>
            </a:r>
          </a:p>
          <a:p>
            <a:r>
              <a:rPr lang="en-US" dirty="0" smtClean="0"/>
              <a:t>Eliminate conflicts BEFORE allocating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819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“One thing cities DO really well is create programs and the underlying passion of those that work for cities sometimes gets misdirected into the creation of a program for which there really was no need.” – Zane Johnston</a:t>
            </a:r>
            <a:endParaRPr lang="en-US" sz="2000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457201"/>
            <a:ext cx="8458200" cy="16763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#5 Programs in Search of an Audience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834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839</TotalTime>
  <Words>1223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The Top 10 Budget Cutting Challenges Cities/Districts Can Pursue</vt:lpstr>
      <vt:lpstr>220 Survey Responses Received</vt:lpstr>
      <vt:lpstr>To Make the Top 10</vt:lpstr>
      <vt:lpstr>#10 Organizational Structure</vt:lpstr>
      <vt:lpstr>#9 No One Wants to Say “NO”</vt:lpstr>
      <vt:lpstr>#8 Greasing the Squeaky Wheel</vt:lpstr>
      <vt:lpstr>#7 Poor Performing Employees</vt:lpstr>
      <vt:lpstr>#6 Right Hand vs. Left Hand</vt:lpstr>
      <vt:lpstr>#5 Programs in Search of an Audience</vt:lpstr>
      <vt:lpstr>#4 No Evaluation of Programs</vt:lpstr>
      <vt:lpstr>#3 New Definition of Success</vt:lpstr>
      <vt:lpstr>#2              Police Services</vt:lpstr>
      <vt:lpstr>                                     #1 Fire Services</vt:lpstr>
      <vt:lpstr>Summary</vt:lpstr>
    </vt:vector>
  </TitlesOfParts>
  <Company>City of Tracy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Top 10 Budget Cutting Challenges Cities/Districts Can Pursue</dc:title>
  <dc:creator>Zane Johnston</dc:creator>
  <cp:lastModifiedBy>Janet</cp:lastModifiedBy>
  <cp:revision>29</cp:revision>
  <dcterms:created xsi:type="dcterms:W3CDTF">2013-01-23T17:56:43Z</dcterms:created>
  <dcterms:modified xsi:type="dcterms:W3CDTF">2013-02-14T03:28:23Z</dcterms:modified>
</cp:coreProperties>
</file>