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9"/>
  </p:notesMasterIdLst>
  <p:handoutMasterIdLst>
    <p:handoutMasterId r:id="rId20"/>
  </p:handoutMasterIdLst>
  <p:sldIdLst>
    <p:sldId id="267" r:id="rId2"/>
    <p:sldId id="268" r:id="rId3"/>
    <p:sldId id="270" r:id="rId4"/>
    <p:sldId id="293" r:id="rId5"/>
    <p:sldId id="269" r:id="rId6"/>
    <p:sldId id="271" r:id="rId7"/>
    <p:sldId id="281" r:id="rId8"/>
    <p:sldId id="282" r:id="rId9"/>
    <p:sldId id="276" r:id="rId10"/>
    <p:sldId id="272" r:id="rId11"/>
    <p:sldId id="273" r:id="rId12"/>
    <p:sldId id="274" r:id="rId13"/>
    <p:sldId id="277" r:id="rId14"/>
    <p:sldId id="278" r:id="rId15"/>
    <p:sldId id="288" r:id="rId16"/>
    <p:sldId id="285" r:id="rId17"/>
    <p:sldId id="290" r:id="rId18"/>
  </p:sldIdLst>
  <p:sldSz cx="9144000" cy="6858000" type="screen4x3"/>
  <p:notesSz cx="9236075"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 Perkins" initials="J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33CC33"/>
    <a:srgbClr val="FF9999"/>
    <a:srgbClr val="DA0000"/>
    <a:srgbClr val="F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520" autoAdjust="0"/>
  </p:normalViewPr>
  <p:slideViewPr>
    <p:cSldViewPr>
      <p:cViewPr>
        <p:scale>
          <a:sx n="86" d="100"/>
          <a:sy n="86" d="100"/>
        </p:scale>
        <p:origin x="-1354" y="-3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7F5DE6-5BB2-40D4-A416-FEBCA7A6FF28}"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5104F55A-B129-497C-85E0-749E411BEBDF}">
      <dgm:prSet phldrT="[Text]" custT="1"/>
      <dgm:spPr>
        <a:solidFill>
          <a:schemeClr val="tx2"/>
        </a:solidFill>
      </dgm:spPr>
      <dgm:t>
        <a:bodyPr/>
        <a:lstStyle/>
        <a:p>
          <a:r>
            <a:rPr lang="en-US" sz="2200" b="1" dirty="0" smtClean="0">
              <a:latin typeface="Calibri" pitchFamily="34" charset="0"/>
              <a:cs typeface="Arial" pitchFamily="34" charset="0"/>
            </a:rPr>
            <a:t>Labor</a:t>
          </a:r>
          <a:endParaRPr lang="en-US" sz="2200" b="1" dirty="0">
            <a:latin typeface="Calibri" pitchFamily="34" charset="0"/>
            <a:cs typeface="Arial" pitchFamily="34" charset="0"/>
          </a:endParaRPr>
        </a:p>
      </dgm:t>
    </dgm:pt>
    <dgm:pt modelId="{1FC2903F-03AE-4424-8016-D997A2E2C577}" type="parTrans" cxnId="{C76534B3-5993-4EE0-B683-44223EF88DE1}">
      <dgm:prSet/>
      <dgm:spPr/>
      <dgm:t>
        <a:bodyPr/>
        <a:lstStyle/>
        <a:p>
          <a:endParaRPr lang="en-US"/>
        </a:p>
      </dgm:t>
    </dgm:pt>
    <dgm:pt modelId="{E1EC602E-3C44-4647-B428-966310DDBCCA}" type="sibTrans" cxnId="{C76534B3-5993-4EE0-B683-44223EF88DE1}">
      <dgm:prSet/>
      <dgm:spPr>
        <a:ln w="3175">
          <a:solidFill>
            <a:schemeClr val="tx2"/>
          </a:solidFill>
        </a:ln>
      </dgm:spPr>
      <dgm:t>
        <a:bodyPr/>
        <a:lstStyle/>
        <a:p>
          <a:endParaRPr lang="en-US"/>
        </a:p>
      </dgm:t>
    </dgm:pt>
    <dgm:pt modelId="{5A9BD6BF-055A-4499-A1FA-A3A25A8FAE57}">
      <dgm:prSet phldrT="[Text]" custT="1"/>
      <dgm:spPr>
        <a:solidFill>
          <a:schemeClr val="tx2"/>
        </a:solidFill>
      </dgm:spPr>
      <dgm:t>
        <a:bodyPr/>
        <a:lstStyle/>
        <a:p>
          <a:r>
            <a:rPr lang="en-US" sz="2200" b="1" dirty="0" smtClean="0">
              <a:latin typeface="Calibri" pitchFamily="34" charset="0"/>
              <a:cs typeface="Arial" pitchFamily="34" charset="0"/>
            </a:rPr>
            <a:t>Retirees</a:t>
          </a:r>
          <a:endParaRPr lang="en-US" sz="2200" b="1" dirty="0">
            <a:latin typeface="Calibri" pitchFamily="34" charset="0"/>
            <a:cs typeface="Arial" pitchFamily="34" charset="0"/>
          </a:endParaRPr>
        </a:p>
      </dgm:t>
    </dgm:pt>
    <dgm:pt modelId="{9EE1DA52-B780-4E92-858A-9F5C2FDD38EB}" type="parTrans" cxnId="{AD044CF7-2649-4A07-8329-D1BB00A299CC}">
      <dgm:prSet/>
      <dgm:spPr/>
      <dgm:t>
        <a:bodyPr/>
        <a:lstStyle/>
        <a:p>
          <a:endParaRPr lang="en-US"/>
        </a:p>
      </dgm:t>
    </dgm:pt>
    <dgm:pt modelId="{C69F6311-DD0C-4A3C-A065-0C83E5AE3D6D}" type="sibTrans" cxnId="{AD044CF7-2649-4A07-8329-D1BB00A299CC}">
      <dgm:prSet/>
      <dgm:spPr>
        <a:ln w="3175">
          <a:solidFill>
            <a:schemeClr val="tx2"/>
          </a:solidFill>
        </a:ln>
      </dgm:spPr>
      <dgm:t>
        <a:bodyPr/>
        <a:lstStyle/>
        <a:p>
          <a:endParaRPr lang="en-US"/>
        </a:p>
      </dgm:t>
    </dgm:pt>
    <dgm:pt modelId="{5F40F922-EA54-4614-9ED5-6350B912EE15}">
      <dgm:prSet phldrT="[Text]" custT="1"/>
      <dgm:spPr>
        <a:solidFill>
          <a:schemeClr val="tx2"/>
        </a:solidFill>
      </dgm:spPr>
      <dgm:t>
        <a:bodyPr/>
        <a:lstStyle/>
        <a:p>
          <a:r>
            <a:rPr lang="en-US" sz="2200" b="1" dirty="0" smtClean="0">
              <a:latin typeface="Calibri" pitchFamily="34" charset="0"/>
              <a:cs typeface="Arial" pitchFamily="34" charset="0"/>
            </a:rPr>
            <a:t>Debt</a:t>
          </a:r>
          <a:endParaRPr lang="en-US" sz="2200" b="1" dirty="0">
            <a:latin typeface="Calibri" pitchFamily="34" charset="0"/>
            <a:cs typeface="Arial" pitchFamily="34" charset="0"/>
          </a:endParaRPr>
        </a:p>
      </dgm:t>
    </dgm:pt>
    <dgm:pt modelId="{0E04EDB3-A272-47D1-953F-391049B40140}" type="parTrans" cxnId="{B808097F-0965-4880-BFA0-8A80A23E8AE7}">
      <dgm:prSet/>
      <dgm:spPr/>
      <dgm:t>
        <a:bodyPr/>
        <a:lstStyle/>
        <a:p>
          <a:endParaRPr lang="en-US"/>
        </a:p>
      </dgm:t>
    </dgm:pt>
    <dgm:pt modelId="{99086195-F1C3-4570-8A11-2C2A3A6304F6}" type="sibTrans" cxnId="{B808097F-0965-4880-BFA0-8A80A23E8AE7}">
      <dgm:prSet/>
      <dgm:spPr>
        <a:ln w="3175">
          <a:solidFill>
            <a:schemeClr val="tx2"/>
          </a:solidFill>
        </a:ln>
      </dgm:spPr>
      <dgm:t>
        <a:bodyPr/>
        <a:lstStyle/>
        <a:p>
          <a:endParaRPr lang="en-US"/>
        </a:p>
      </dgm:t>
    </dgm:pt>
    <dgm:pt modelId="{E6212C7D-1A87-454A-9F67-087D427B85D2}">
      <dgm:prSet phldrT="[Text]" custT="1"/>
      <dgm:spPr>
        <a:solidFill>
          <a:schemeClr val="tx2"/>
        </a:solidFill>
      </dgm:spPr>
      <dgm:t>
        <a:bodyPr/>
        <a:lstStyle/>
        <a:p>
          <a:r>
            <a:rPr lang="en-US" sz="2050" b="1" dirty="0" smtClean="0">
              <a:latin typeface="Calibri" pitchFamily="34" charset="0"/>
              <a:cs typeface="Arial" pitchFamily="34" charset="0"/>
            </a:rPr>
            <a:t>Enterprise Subsidies</a:t>
          </a:r>
          <a:endParaRPr lang="en-US" sz="2050" b="1" dirty="0">
            <a:latin typeface="Calibri" pitchFamily="34" charset="0"/>
            <a:cs typeface="Arial" pitchFamily="34" charset="0"/>
          </a:endParaRPr>
        </a:p>
      </dgm:t>
    </dgm:pt>
    <dgm:pt modelId="{C17204EB-2810-4503-A7A6-B44D6831B977}" type="parTrans" cxnId="{875F5905-DD82-4D15-9B5B-BF0676E68446}">
      <dgm:prSet/>
      <dgm:spPr/>
      <dgm:t>
        <a:bodyPr/>
        <a:lstStyle/>
        <a:p>
          <a:endParaRPr lang="en-US"/>
        </a:p>
      </dgm:t>
    </dgm:pt>
    <dgm:pt modelId="{138AC509-B120-4663-9C60-501E98080989}" type="sibTrans" cxnId="{875F5905-DD82-4D15-9B5B-BF0676E68446}">
      <dgm:prSet/>
      <dgm:spPr>
        <a:ln w="3175">
          <a:solidFill>
            <a:schemeClr val="tx2"/>
          </a:solidFill>
        </a:ln>
      </dgm:spPr>
      <dgm:t>
        <a:bodyPr/>
        <a:lstStyle/>
        <a:p>
          <a:endParaRPr lang="en-US"/>
        </a:p>
      </dgm:t>
    </dgm:pt>
    <dgm:pt modelId="{D906D5FC-7551-439E-A983-26BDFCC68D02}">
      <dgm:prSet phldrT="[Text]" custT="1"/>
      <dgm:spPr>
        <a:solidFill>
          <a:schemeClr val="tx2"/>
        </a:solidFill>
      </dgm:spPr>
      <dgm:t>
        <a:bodyPr bIns="0"/>
        <a:lstStyle/>
        <a:p>
          <a:r>
            <a:rPr lang="en-US" sz="2100" b="1" dirty="0" smtClean="0">
              <a:latin typeface="Calibri" pitchFamily="34" charset="0"/>
              <a:cs typeface="Arial" pitchFamily="34" charset="0"/>
            </a:rPr>
            <a:t>Pooled Cash/ Loans</a:t>
          </a:r>
          <a:endParaRPr lang="en-US" sz="2100" b="1" dirty="0">
            <a:latin typeface="Calibri" pitchFamily="34" charset="0"/>
            <a:cs typeface="Arial" pitchFamily="34" charset="0"/>
          </a:endParaRPr>
        </a:p>
      </dgm:t>
    </dgm:pt>
    <dgm:pt modelId="{C9C41267-B211-4D6E-ACBC-A0507E304D54}" type="parTrans" cxnId="{54B95228-8F17-4FE7-A07B-E68D670883AF}">
      <dgm:prSet/>
      <dgm:spPr/>
      <dgm:t>
        <a:bodyPr/>
        <a:lstStyle/>
        <a:p>
          <a:endParaRPr lang="en-US"/>
        </a:p>
      </dgm:t>
    </dgm:pt>
    <dgm:pt modelId="{5AE56BC5-C785-47BA-9C6C-CDFAEF426FAB}" type="sibTrans" cxnId="{54B95228-8F17-4FE7-A07B-E68D670883AF}">
      <dgm:prSet/>
      <dgm:spPr>
        <a:ln w="3175">
          <a:solidFill>
            <a:schemeClr val="tx2"/>
          </a:solidFill>
        </a:ln>
      </dgm:spPr>
      <dgm:t>
        <a:bodyPr/>
        <a:lstStyle/>
        <a:p>
          <a:endParaRPr lang="en-US"/>
        </a:p>
      </dgm:t>
    </dgm:pt>
    <dgm:pt modelId="{79D294A6-42D5-422C-A89E-7CF3F8C1B119}" type="pres">
      <dgm:prSet presAssocID="{6B7F5DE6-5BB2-40D4-A416-FEBCA7A6FF28}" presName="cycle" presStyleCnt="0">
        <dgm:presLayoutVars>
          <dgm:dir/>
          <dgm:resizeHandles val="exact"/>
        </dgm:presLayoutVars>
      </dgm:prSet>
      <dgm:spPr/>
      <dgm:t>
        <a:bodyPr/>
        <a:lstStyle/>
        <a:p>
          <a:endParaRPr lang="en-US"/>
        </a:p>
      </dgm:t>
    </dgm:pt>
    <dgm:pt modelId="{A8877A87-7544-42A4-B248-60FBE20580B6}" type="pres">
      <dgm:prSet presAssocID="{5104F55A-B129-497C-85E0-749E411BEBDF}" presName="node" presStyleLbl="node1" presStyleIdx="0" presStyleCnt="5" custScaleX="94907" custScaleY="57969" custRadScaleRad="100013" custRadScaleInc="2543">
        <dgm:presLayoutVars>
          <dgm:bulletEnabled val="1"/>
        </dgm:presLayoutVars>
      </dgm:prSet>
      <dgm:spPr/>
      <dgm:t>
        <a:bodyPr/>
        <a:lstStyle/>
        <a:p>
          <a:endParaRPr lang="en-US"/>
        </a:p>
      </dgm:t>
    </dgm:pt>
    <dgm:pt modelId="{72448084-643D-4D51-B4BE-36646F8BB368}" type="pres">
      <dgm:prSet presAssocID="{E1EC602E-3C44-4647-B428-966310DDBCCA}" presName="sibTrans" presStyleLbl="sibTrans2D1" presStyleIdx="0" presStyleCnt="5" custAng="6091850" custLinFactNeighborX="21576" custLinFactNeighborY="-12500"/>
      <dgm:spPr/>
      <dgm:t>
        <a:bodyPr/>
        <a:lstStyle/>
        <a:p>
          <a:endParaRPr lang="en-US"/>
        </a:p>
      </dgm:t>
    </dgm:pt>
    <dgm:pt modelId="{4602F38E-4D5E-471A-AA64-AC7A4D82BA80}" type="pres">
      <dgm:prSet presAssocID="{E1EC602E-3C44-4647-B428-966310DDBCCA}" presName="connectorText" presStyleLbl="sibTrans2D1" presStyleIdx="0" presStyleCnt="5"/>
      <dgm:spPr/>
      <dgm:t>
        <a:bodyPr/>
        <a:lstStyle/>
        <a:p>
          <a:endParaRPr lang="en-US"/>
        </a:p>
      </dgm:t>
    </dgm:pt>
    <dgm:pt modelId="{1DC7DB44-DADA-4F7B-9E33-339E90887568}" type="pres">
      <dgm:prSet presAssocID="{5A9BD6BF-055A-4499-A1FA-A3A25A8FAE57}" presName="node" presStyleLbl="node1" presStyleIdx="1" presStyleCnt="5" custScaleX="94907" custScaleY="57969" custRadScaleRad="117458" custRadScaleInc="7308">
        <dgm:presLayoutVars>
          <dgm:bulletEnabled val="1"/>
        </dgm:presLayoutVars>
      </dgm:prSet>
      <dgm:spPr/>
      <dgm:t>
        <a:bodyPr/>
        <a:lstStyle/>
        <a:p>
          <a:endParaRPr lang="en-US"/>
        </a:p>
      </dgm:t>
    </dgm:pt>
    <dgm:pt modelId="{0C2AAAF2-39F9-4EBD-8034-CFCB4B822C4A}" type="pres">
      <dgm:prSet presAssocID="{C69F6311-DD0C-4A3C-A065-0C83E5AE3D6D}" presName="sibTrans" presStyleLbl="sibTrans2D1" presStyleIdx="1" presStyleCnt="5" custAng="5025259" custLinFactNeighborX="15470" custLinFactNeighborY="-3003"/>
      <dgm:spPr/>
      <dgm:t>
        <a:bodyPr/>
        <a:lstStyle/>
        <a:p>
          <a:endParaRPr lang="en-US"/>
        </a:p>
      </dgm:t>
    </dgm:pt>
    <dgm:pt modelId="{3A61D4E1-D8BF-48E4-A46D-2DFF7273A1D7}" type="pres">
      <dgm:prSet presAssocID="{C69F6311-DD0C-4A3C-A065-0C83E5AE3D6D}" presName="connectorText" presStyleLbl="sibTrans2D1" presStyleIdx="1" presStyleCnt="5"/>
      <dgm:spPr/>
      <dgm:t>
        <a:bodyPr/>
        <a:lstStyle/>
        <a:p>
          <a:endParaRPr lang="en-US"/>
        </a:p>
      </dgm:t>
    </dgm:pt>
    <dgm:pt modelId="{A5939E82-53F6-4C34-8DDF-42FE51EA58CD}" type="pres">
      <dgm:prSet presAssocID="{5F40F922-EA54-4614-9ED5-6350B912EE15}" presName="node" presStyleLbl="node1" presStyleIdx="2" presStyleCnt="5" custScaleX="94907" custScaleY="57969" custRadScaleRad="97162" custRadScaleInc="-16294">
        <dgm:presLayoutVars>
          <dgm:bulletEnabled val="1"/>
        </dgm:presLayoutVars>
      </dgm:prSet>
      <dgm:spPr/>
      <dgm:t>
        <a:bodyPr/>
        <a:lstStyle/>
        <a:p>
          <a:endParaRPr lang="en-US"/>
        </a:p>
      </dgm:t>
    </dgm:pt>
    <dgm:pt modelId="{50B5A069-E833-4E39-BEAB-780D054F6C01}" type="pres">
      <dgm:prSet presAssocID="{99086195-F1C3-4570-8A11-2C2A3A6304F6}" presName="sibTrans" presStyleLbl="sibTrans2D1" presStyleIdx="2" presStyleCnt="5" custAng="5400005" custScaleX="139260" custLinFactNeighborX="2363" custLinFactNeighborY="23354"/>
      <dgm:spPr/>
      <dgm:t>
        <a:bodyPr/>
        <a:lstStyle/>
        <a:p>
          <a:endParaRPr lang="en-US"/>
        </a:p>
      </dgm:t>
    </dgm:pt>
    <dgm:pt modelId="{1511F63E-9615-4DA0-9E01-D4AD0E682558}" type="pres">
      <dgm:prSet presAssocID="{99086195-F1C3-4570-8A11-2C2A3A6304F6}" presName="connectorText" presStyleLbl="sibTrans2D1" presStyleIdx="2" presStyleCnt="5"/>
      <dgm:spPr/>
      <dgm:t>
        <a:bodyPr/>
        <a:lstStyle/>
        <a:p>
          <a:endParaRPr lang="en-US"/>
        </a:p>
      </dgm:t>
    </dgm:pt>
    <dgm:pt modelId="{3E4439C0-3259-4D5E-8CBB-DAA56A9DFC67}" type="pres">
      <dgm:prSet presAssocID="{E6212C7D-1A87-454A-9F67-087D427B85D2}" presName="node" presStyleLbl="node1" presStyleIdx="3" presStyleCnt="5" custScaleX="101521" custScaleY="57969" custRadScaleRad="95443" custRadScaleInc="13058">
        <dgm:presLayoutVars>
          <dgm:bulletEnabled val="1"/>
        </dgm:presLayoutVars>
      </dgm:prSet>
      <dgm:spPr/>
      <dgm:t>
        <a:bodyPr/>
        <a:lstStyle/>
        <a:p>
          <a:endParaRPr lang="en-US"/>
        </a:p>
      </dgm:t>
    </dgm:pt>
    <dgm:pt modelId="{397F3D9F-E77A-413A-82CA-AD2D9F3DE3A9}" type="pres">
      <dgm:prSet presAssocID="{138AC509-B120-4663-9C60-501E98080989}" presName="sibTrans" presStyleLbl="sibTrans2D1" presStyleIdx="3" presStyleCnt="5" custAng="5584714" custLinFactNeighborX="-17220" custLinFactNeighborY="12094"/>
      <dgm:spPr/>
      <dgm:t>
        <a:bodyPr/>
        <a:lstStyle/>
        <a:p>
          <a:endParaRPr lang="en-US"/>
        </a:p>
      </dgm:t>
    </dgm:pt>
    <dgm:pt modelId="{CE526F43-816C-42D6-A818-27E7186B792B}" type="pres">
      <dgm:prSet presAssocID="{138AC509-B120-4663-9C60-501E98080989}" presName="connectorText" presStyleLbl="sibTrans2D1" presStyleIdx="3" presStyleCnt="5"/>
      <dgm:spPr/>
      <dgm:t>
        <a:bodyPr/>
        <a:lstStyle/>
        <a:p>
          <a:endParaRPr lang="en-US"/>
        </a:p>
      </dgm:t>
    </dgm:pt>
    <dgm:pt modelId="{086F2C5A-70B9-495B-8508-FCAADF756327}" type="pres">
      <dgm:prSet presAssocID="{D906D5FC-7551-439E-A983-26BDFCC68D02}" presName="node" presStyleLbl="node1" presStyleIdx="4" presStyleCnt="5" custScaleX="94907" custScaleY="57969" custRadScaleRad="113248" custRadScaleInc="-1619">
        <dgm:presLayoutVars>
          <dgm:bulletEnabled val="1"/>
        </dgm:presLayoutVars>
      </dgm:prSet>
      <dgm:spPr/>
      <dgm:t>
        <a:bodyPr/>
        <a:lstStyle/>
        <a:p>
          <a:endParaRPr lang="en-US"/>
        </a:p>
      </dgm:t>
    </dgm:pt>
    <dgm:pt modelId="{4FC122FF-2F0A-4C5D-A6F5-9291B132ADC2}" type="pres">
      <dgm:prSet presAssocID="{5AE56BC5-C785-47BA-9C6C-CDFAEF426FAB}" presName="sibTrans" presStyleLbl="sibTrans2D1" presStyleIdx="4" presStyleCnt="5" custAng="5025857" custLinFactNeighborX="-18315" custLinFactNeighborY="-20071"/>
      <dgm:spPr/>
      <dgm:t>
        <a:bodyPr/>
        <a:lstStyle/>
        <a:p>
          <a:endParaRPr lang="en-US"/>
        </a:p>
      </dgm:t>
    </dgm:pt>
    <dgm:pt modelId="{E27F3544-D48E-469D-A9CF-64E72F63FDDA}" type="pres">
      <dgm:prSet presAssocID="{5AE56BC5-C785-47BA-9C6C-CDFAEF426FAB}" presName="connectorText" presStyleLbl="sibTrans2D1" presStyleIdx="4" presStyleCnt="5"/>
      <dgm:spPr/>
      <dgm:t>
        <a:bodyPr/>
        <a:lstStyle/>
        <a:p>
          <a:endParaRPr lang="en-US"/>
        </a:p>
      </dgm:t>
    </dgm:pt>
  </dgm:ptLst>
  <dgm:cxnLst>
    <dgm:cxn modelId="{64A69B93-5F73-4CC4-AEC2-9484475F8F39}" type="presOf" srcId="{D906D5FC-7551-439E-A983-26BDFCC68D02}" destId="{086F2C5A-70B9-495B-8508-FCAADF756327}" srcOrd="0" destOrd="0" presId="urn:microsoft.com/office/officeart/2005/8/layout/cycle2"/>
    <dgm:cxn modelId="{B808097F-0965-4880-BFA0-8A80A23E8AE7}" srcId="{6B7F5DE6-5BB2-40D4-A416-FEBCA7A6FF28}" destId="{5F40F922-EA54-4614-9ED5-6350B912EE15}" srcOrd="2" destOrd="0" parTransId="{0E04EDB3-A272-47D1-953F-391049B40140}" sibTransId="{99086195-F1C3-4570-8A11-2C2A3A6304F6}"/>
    <dgm:cxn modelId="{1FDAA68D-1B0A-490D-8211-A7175512CFF0}" type="presOf" srcId="{99086195-F1C3-4570-8A11-2C2A3A6304F6}" destId="{1511F63E-9615-4DA0-9E01-D4AD0E682558}" srcOrd="1" destOrd="0" presId="urn:microsoft.com/office/officeart/2005/8/layout/cycle2"/>
    <dgm:cxn modelId="{C76534B3-5993-4EE0-B683-44223EF88DE1}" srcId="{6B7F5DE6-5BB2-40D4-A416-FEBCA7A6FF28}" destId="{5104F55A-B129-497C-85E0-749E411BEBDF}" srcOrd="0" destOrd="0" parTransId="{1FC2903F-03AE-4424-8016-D997A2E2C577}" sibTransId="{E1EC602E-3C44-4647-B428-966310DDBCCA}"/>
    <dgm:cxn modelId="{D2255DDC-E0F9-4183-BEC4-16C1E6A7C620}" type="presOf" srcId="{6B7F5DE6-5BB2-40D4-A416-FEBCA7A6FF28}" destId="{79D294A6-42D5-422C-A89E-7CF3F8C1B119}" srcOrd="0" destOrd="0" presId="urn:microsoft.com/office/officeart/2005/8/layout/cycle2"/>
    <dgm:cxn modelId="{A2BCBAC0-E0E0-48E9-9A8A-D688D1805524}" type="presOf" srcId="{138AC509-B120-4663-9C60-501E98080989}" destId="{CE526F43-816C-42D6-A818-27E7186B792B}" srcOrd="1" destOrd="0" presId="urn:microsoft.com/office/officeart/2005/8/layout/cycle2"/>
    <dgm:cxn modelId="{262F6242-136F-4EB1-8D02-73E83B73CDF7}" type="presOf" srcId="{E1EC602E-3C44-4647-B428-966310DDBCCA}" destId="{72448084-643D-4D51-B4BE-36646F8BB368}" srcOrd="0" destOrd="0" presId="urn:microsoft.com/office/officeart/2005/8/layout/cycle2"/>
    <dgm:cxn modelId="{C788B382-98BE-4C95-875A-3ED59564D63B}" type="presOf" srcId="{5A9BD6BF-055A-4499-A1FA-A3A25A8FAE57}" destId="{1DC7DB44-DADA-4F7B-9E33-339E90887568}" srcOrd="0" destOrd="0" presId="urn:microsoft.com/office/officeart/2005/8/layout/cycle2"/>
    <dgm:cxn modelId="{AD044CF7-2649-4A07-8329-D1BB00A299CC}" srcId="{6B7F5DE6-5BB2-40D4-A416-FEBCA7A6FF28}" destId="{5A9BD6BF-055A-4499-A1FA-A3A25A8FAE57}" srcOrd="1" destOrd="0" parTransId="{9EE1DA52-B780-4E92-858A-9F5C2FDD38EB}" sibTransId="{C69F6311-DD0C-4A3C-A065-0C83E5AE3D6D}"/>
    <dgm:cxn modelId="{F399217E-BFEB-4931-9588-C05B779A50B9}" type="presOf" srcId="{5AE56BC5-C785-47BA-9C6C-CDFAEF426FAB}" destId="{4FC122FF-2F0A-4C5D-A6F5-9291B132ADC2}" srcOrd="0" destOrd="0" presId="urn:microsoft.com/office/officeart/2005/8/layout/cycle2"/>
    <dgm:cxn modelId="{FB6C2D8B-40C3-45C7-995F-75923F9222D4}" type="presOf" srcId="{99086195-F1C3-4570-8A11-2C2A3A6304F6}" destId="{50B5A069-E833-4E39-BEAB-780D054F6C01}" srcOrd="0" destOrd="0" presId="urn:microsoft.com/office/officeart/2005/8/layout/cycle2"/>
    <dgm:cxn modelId="{FDED63DC-22B8-4547-A6CE-18B7784703B4}" type="presOf" srcId="{E6212C7D-1A87-454A-9F67-087D427B85D2}" destId="{3E4439C0-3259-4D5E-8CBB-DAA56A9DFC67}" srcOrd="0" destOrd="0" presId="urn:microsoft.com/office/officeart/2005/8/layout/cycle2"/>
    <dgm:cxn modelId="{EC0EC8C3-FAB2-4051-8648-2ACE0E1A3CB8}" type="presOf" srcId="{5104F55A-B129-497C-85E0-749E411BEBDF}" destId="{A8877A87-7544-42A4-B248-60FBE20580B6}" srcOrd="0" destOrd="0" presId="urn:microsoft.com/office/officeart/2005/8/layout/cycle2"/>
    <dgm:cxn modelId="{A329086F-E43C-439A-B49D-A1071C1E4B2D}" type="presOf" srcId="{C69F6311-DD0C-4A3C-A065-0C83E5AE3D6D}" destId="{3A61D4E1-D8BF-48E4-A46D-2DFF7273A1D7}" srcOrd="1" destOrd="0" presId="urn:microsoft.com/office/officeart/2005/8/layout/cycle2"/>
    <dgm:cxn modelId="{875F5905-DD82-4D15-9B5B-BF0676E68446}" srcId="{6B7F5DE6-5BB2-40D4-A416-FEBCA7A6FF28}" destId="{E6212C7D-1A87-454A-9F67-087D427B85D2}" srcOrd="3" destOrd="0" parTransId="{C17204EB-2810-4503-A7A6-B44D6831B977}" sibTransId="{138AC509-B120-4663-9C60-501E98080989}"/>
    <dgm:cxn modelId="{54B95228-8F17-4FE7-A07B-E68D670883AF}" srcId="{6B7F5DE6-5BB2-40D4-A416-FEBCA7A6FF28}" destId="{D906D5FC-7551-439E-A983-26BDFCC68D02}" srcOrd="4" destOrd="0" parTransId="{C9C41267-B211-4D6E-ACBC-A0507E304D54}" sibTransId="{5AE56BC5-C785-47BA-9C6C-CDFAEF426FAB}"/>
    <dgm:cxn modelId="{EFE593F6-E8C2-414F-A251-1B2062A91811}" type="presOf" srcId="{5AE56BC5-C785-47BA-9C6C-CDFAEF426FAB}" destId="{E27F3544-D48E-469D-A9CF-64E72F63FDDA}" srcOrd="1" destOrd="0" presId="urn:microsoft.com/office/officeart/2005/8/layout/cycle2"/>
    <dgm:cxn modelId="{2DF81B67-1050-4A7F-A7CC-B31282CD6152}" type="presOf" srcId="{C69F6311-DD0C-4A3C-A065-0C83E5AE3D6D}" destId="{0C2AAAF2-39F9-4EBD-8034-CFCB4B822C4A}" srcOrd="0" destOrd="0" presId="urn:microsoft.com/office/officeart/2005/8/layout/cycle2"/>
    <dgm:cxn modelId="{E4676AA0-051A-465A-8FE9-E0DC3F66EDB6}" type="presOf" srcId="{138AC509-B120-4663-9C60-501E98080989}" destId="{397F3D9F-E77A-413A-82CA-AD2D9F3DE3A9}" srcOrd="0" destOrd="0" presId="urn:microsoft.com/office/officeart/2005/8/layout/cycle2"/>
    <dgm:cxn modelId="{B7CFECCC-FEEA-4152-8FCD-1EB9EE6CA0E8}" type="presOf" srcId="{5F40F922-EA54-4614-9ED5-6350B912EE15}" destId="{A5939E82-53F6-4C34-8DDF-42FE51EA58CD}" srcOrd="0" destOrd="0" presId="urn:microsoft.com/office/officeart/2005/8/layout/cycle2"/>
    <dgm:cxn modelId="{4459AA36-17DF-4375-B502-08A79245F704}" type="presOf" srcId="{E1EC602E-3C44-4647-B428-966310DDBCCA}" destId="{4602F38E-4D5E-471A-AA64-AC7A4D82BA80}" srcOrd="1" destOrd="0" presId="urn:microsoft.com/office/officeart/2005/8/layout/cycle2"/>
    <dgm:cxn modelId="{1CE2B861-EAD6-48F4-98E1-EA86D7B7832D}" type="presParOf" srcId="{79D294A6-42D5-422C-A89E-7CF3F8C1B119}" destId="{A8877A87-7544-42A4-B248-60FBE20580B6}" srcOrd="0" destOrd="0" presId="urn:microsoft.com/office/officeart/2005/8/layout/cycle2"/>
    <dgm:cxn modelId="{0A471E7C-3066-4955-B355-772037FB789E}" type="presParOf" srcId="{79D294A6-42D5-422C-A89E-7CF3F8C1B119}" destId="{72448084-643D-4D51-B4BE-36646F8BB368}" srcOrd="1" destOrd="0" presId="urn:microsoft.com/office/officeart/2005/8/layout/cycle2"/>
    <dgm:cxn modelId="{A2377741-4596-492E-A7B9-3B55379C6918}" type="presParOf" srcId="{72448084-643D-4D51-B4BE-36646F8BB368}" destId="{4602F38E-4D5E-471A-AA64-AC7A4D82BA80}" srcOrd="0" destOrd="0" presId="urn:microsoft.com/office/officeart/2005/8/layout/cycle2"/>
    <dgm:cxn modelId="{13598FE4-EB18-48BD-8C6B-3DB687F15D1B}" type="presParOf" srcId="{79D294A6-42D5-422C-A89E-7CF3F8C1B119}" destId="{1DC7DB44-DADA-4F7B-9E33-339E90887568}" srcOrd="2" destOrd="0" presId="urn:microsoft.com/office/officeart/2005/8/layout/cycle2"/>
    <dgm:cxn modelId="{EEF08F0E-7E6B-4CC3-B06D-A1260CBE27A2}" type="presParOf" srcId="{79D294A6-42D5-422C-A89E-7CF3F8C1B119}" destId="{0C2AAAF2-39F9-4EBD-8034-CFCB4B822C4A}" srcOrd="3" destOrd="0" presId="urn:microsoft.com/office/officeart/2005/8/layout/cycle2"/>
    <dgm:cxn modelId="{73F75E2B-19B2-4F0E-B805-4C0E97622B40}" type="presParOf" srcId="{0C2AAAF2-39F9-4EBD-8034-CFCB4B822C4A}" destId="{3A61D4E1-D8BF-48E4-A46D-2DFF7273A1D7}" srcOrd="0" destOrd="0" presId="urn:microsoft.com/office/officeart/2005/8/layout/cycle2"/>
    <dgm:cxn modelId="{268EEAC4-7CEB-4DB3-80A2-D320907CDBFE}" type="presParOf" srcId="{79D294A6-42D5-422C-A89E-7CF3F8C1B119}" destId="{A5939E82-53F6-4C34-8DDF-42FE51EA58CD}" srcOrd="4" destOrd="0" presId="urn:microsoft.com/office/officeart/2005/8/layout/cycle2"/>
    <dgm:cxn modelId="{6F76AC2C-E158-47E2-AF60-D9B817BD2319}" type="presParOf" srcId="{79D294A6-42D5-422C-A89E-7CF3F8C1B119}" destId="{50B5A069-E833-4E39-BEAB-780D054F6C01}" srcOrd="5" destOrd="0" presId="urn:microsoft.com/office/officeart/2005/8/layout/cycle2"/>
    <dgm:cxn modelId="{64453705-E885-4E16-8767-49BADC6F6037}" type="presParOf" srcId="{50B5A069-E833-4E39-BEAB-780D054F6C01}" destId="{1511F63E-9615-4DA0-9E01-D4AD0E682558}" srcOrd="0" destOrd="0" presId="urn:microsoft.com/office/officeart/2005/8/layout/cycle2"/>
    <dgm:cxn modelId="{5038D0C6-A37D-4843-AD18-C9A39028C273}" type="presParOf" srcId="{79D294A6-42D5-422C-A89E-7CF3F8C1B119}" destId="{3E4439C0-3259-4D5E-8CBB-DAA56A9DFC67}" srcOrd="6" destOrd="0" presId="urn:microsoft.com/office/officeart/2005/8/layout/cycle2"/>
    <dgm:cxn modelId="{7FD976F7-8BA1-4284-A0F6-89A2444D6AE3}" type="presParOf" srcId="{79D294A6-42D5-422C-A89E-7CF3F8C1B119}" destId="{397F3D9F-E77A-413A-82CA-AD2D9F3DE3A9}" srcOrd="7" destOrd="0" presId="urn:microsoft.com/office/officeart/2005/8/layout/cycle2"/>
    <dgm:cxn modelId="{E2CE5C07-FD36-4273-9598-9AAA76BF13FA}" type="presParOf" srcId="{397F3D9F-E77A-413A-82CA-AD2D9F3DE3A9}" destId="{CE526F43-816C-42D6-A818-27E7186B792B}" srcOrd="0" destOrd="0" presId="urn:microsoft.com/office/officeart/2005/8/layout/cycle2"/>
    <dgm:cxn modelId="{BABCBE45-8284-4E78-B299-107E8C647E67}" type="presParOf" srcId="{79D294A6-42D5-422C-A89E-7CF3F8C1B119}" destId="{086F2C5A-70B9-495B-8508-FCAADF756327}" srcOrd="8" destOrd="0" presId="urn:microsoft.com/office/officeart/2005/8/layout/cycle2"/>
    <dgm:cxn modelId="{07BEBAFA-3150-4ECB-9A26-A0FCA58B4104}" type="presParOf" srcId="{79D294A6-42D5-422C-A89E-7CF3F8C1B119}" destId="{4FC122FF-2F0A-4C5D-A6F5-9291B132ADC2}" srcOrd="9" destOrd="0" presId="urn:microsoft.com/office/officeart/2005/8/layout/cycle2"/>
    <dgm:cxn modelId="{4EBA322C-CDAD-4FED-8C62-397E6374FC65}" type="presParOf" srcId="{4FC122FF-2F0A-4C5D-A6F5-9291B132ADC2}" destId="{E27F3544-D48E-469D-A9CF-64E72F63FDDA}"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877A87-7544-42A4-B248-60FBE20580B6}">
      <dsp:nvSpPr>
        <dsp:cNvPr id="0" name=""/>
        <dsp:cNvSpPr/>
      </dsp:nvSpPr>
      <dsp:spPr>
        <a:xfrm>
          <a:off x="3476415" y="545695"/>
          <a:ext cx="1638024" cy="1000501"/>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dirty="0" smtClean="0">
              <a:latin typeface="Calibri" pitchFamily="34" charset="0"/>
              <a:cs typeface="Arial" pitchFamily="34" charset="0"/>
            </a:rPr>
            <a:t>Labor</a:t>
          </a:r>
          <a:endParaRPr lang="en-US" sz="2200" b="1" kern="1200" dirty="0">
            <a:latin typeface="Calibri" pitchFamily="34" charset="0"/>
            <a:cs typeface="Arial" pitchFamily="34" charset="0"/>
          </a:endParaRPr>
        </a:p>
      </dsp:txBody>
      <dsp:txXfrm>
        <a:off x="3716298" y="692215"/>
        <a:ext cx="1158258" cy="707461"/>
      </dsp:txXfrm>
    </dsp:sp>
    <dsp:sp modelId="{72448084-643D-4D51-B4BE-36646F8BB368}">
      <dsp:nvSpPr>
        <dsp:cNvPr id="0" name=""/>
        <dsp:cNvSpPr/>
      </dsp:nvSpPr>
      <dsp:spPr>
        <a:xfrm rot="7991782">
          <a:off x="5274470" y="1428488"/>
          <a:ext cx="814246" cy="582499"/>
        </a:xfrm>
        <a:prstGeom prst="rightArrow">
          <a:avLst>
            <a:gd name="adj1" fmla="val 60000"/>
            <a:gd name="adj2" fmla="val 50000"/>
          </a:avLst>
        </a:prstGeom>
        <a:solidFill>
          <a:schemeClr val="accent1">
            <a:tint val="60000"/>
            <a:hueOff val="0"/>
            <a:satOff val="0"/>
            <a:lumOff val="0"/>
            <a:alphaOff val="0"/>
          </a:schemeClr>
        </a:solidFill>
        <a:ln w="3175">
          <a:solidFill>
            <a:schemeClr val="tx2"/>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a:p>
      </dsp:txBody>
      <dsp:txXfrm>
        <a:off x="5421653" y="1481291"/>
        <a:ext cx="639496" cy="349499"/>
      </dsp:txXfrm>
    </dsp:sp>
    <dsp:sp modelId="{1DC7DB44-DADA-4F7B-9E33-339E90887568}">
      <dsp:nvSpPr>
        <dsp:cNvPr id="0" name=""/>
        <dsp:cNvSpPr/>
      </dsp:nvSpPr>
      <dsp:spPr>
        <a:xfrm>
          <a:off x="5936611" y="2063099"/>
          <a:ext cx="1638024" cy="1000501"/>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dirty="0" smtClean="0">
              <a:latin typeface="Calibri" pitchFamily="34" charset="0"/>
              <a:cs typeface="Arial" pitchFamily="34" charset="0"/>
            </a:rPr>
            <a:t>Retirees</a:t>
          </a:r>
          <a:endParaRPr lang="en-US" sz="2200" b="1" kern="1200" dirty="0">
            <a:latin typeface="Calibri" pitchFamily="34" charset="0"/>
            <a:cs typeface="Arial" pitchFamily="34" charset="0"/>
          </a:endParaRPr>
        </a:p>
      </dsp:txBody>
      <dsp:txXfrm>
        <a:off x="6176494" y="2209619"/>
        <a:ext cx="1158258" cy="707461"/>
      </dsp:txXfrm>
    </dsp:sp>
    <dsp:sp modelId="{0C2AAAF2-39F9-4EBD-8034-CFCB4B822C4A}">
      <dsp:nvSpPr>
        <dsp:cNvPr id="0" name=""/>
        <dsp:cNvSpPr/>
      </dsp:nvSpPr>
      <dsp:spPr>
        <a:xfrm rot="11929496">
          <a:off x="5965208" y="3374913"/>
          <a:ext cx="771287" cy="582499"/>
        </a:xfrm>
        <a:prstGeom prst="rightArrow">
          <a:avLst>
            <a:gd name="adj1" fmla="val 60000"/>
            <a:gd name="adj2" fmla="val 50000"/>
          </a:avLst>
        </a:prstGeom>
        <a:solidFill>
          <a:schemeClr val="accent1">
            <a:tint val="60000"/>
            <a:hueOff val="0"/>
            <a:satOff val="0"/>
            <a:lumOff val="0"/>
            <a:alphaOff val="0"/>
          </a:schemeClr>
        </a:solidFill>
        <a:ln w="3175">
          <a:solidFill>
            <a:schemeClr val="tx2"/>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a:p>
      </dsp:txBody>
      <dsp:txXfrm rot="10800000">
        <a:off x="6135284" y="3519607"/>
        <a:ext cx="596537" cy="349499"/>
      </dsp:txXfrm>
    </dsp:sp>
    <dsp:sp modelId="{A5939E82-53F6-4C34-8DDF-42FE51EA58CD}">
      <dsp:nvSpPr>
        <dsp:cNvPr id="0" name=""/>
        <dsp:cNvSpPr/>
      </dsp:nvSpPr>
      <dsp:spPr>
        <a:xfrm>
          <a:off x="4869934" y="4343254"/>
          <a:ext cx="1638024" cy="1000501"/>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dirty="0" smtClean="0">
              <a:latin typeface="Calibri" pitchFamily="34" charset="0"/>
              <a:cs typeface="Arial" pitchFamily="34" charset="0"/>
            </a:rPr>
            <a:t>Debt</a:t>
          </a:r>
          <a:endParaRPr lang="en-US" sz="2200" b="1" kern="1200" dirty="0">
            <a:latin typeface="Calibri" pitchFamily="34" charset="0"/>
            <a:cs typeface="Arial" pitchFamily="34" charset="0"/>
          </a:endParaRPr>
        </a:p>
      </dsp:txBody>
      <dsp:txXfrm>
        <a:off x="5109817" y="4489774"/>
        <a:ext cx="1158258" cy="707461"/>
      </dsp:txXfrm>
    </dsp:sp>
    <dsp:sp modelId="{50B5A069-E833-4E39-BEAB-780D054F6C01}">
      <dsp:nvSpPr>
        <dsp:cNvPr id="0" name=""/>
        <dsp:cNvSpPr/>
      </dsp:nvSpPr>
      <dsp:spPr>
        <a:xfrm rot="16200000">
          <a:off x="3940104" y="4688294"/>
          <a:ext cx="815536" cy="582499"/>
        </a:xfrm>
        <a:prstGeom prst="rightArrow">
          <a:avLst>
            <a:gd name="adj1" fmla="val 60000"/>
            <a:gd name="adj2" fmla="val 50000"/>
          </a:avLst>
        </a:prstGeom>
        <a:solidFill>
          <a:schemeClr val="accent1">
            <a:tint val="60000"/>
            <a:hueOff val="0"/>
            <a:satOff val="0"/>
            <a:lumOff val="0"/>
            <a:alphaOff val="0"/>
          </a:schemeClr>
        </a:solidFill>
        <a:ln w="3175">
          <a:solidFill>
            <a:schemeClr val="tx2"/>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a:p>
      </dsp:txBody>
      <dsp:txXfrm rot="10800000">
        <a:off x="4027479" y="4892169"/>
        <a:ext cx="640786" cy="349499"/>
      </dsp:txXfrm>
    </dsp:sp>
    <dsp:sp modelId="{3E4439C0-3259-4D5E-8CBB-DAA56A9DFC67}">
      <dsp:nvSpPr>
        <dsp:cNvPr id="0" name=""/>
        <dsp:cNvSpPr/>
      </dsp:nvSpPr>
      <dsp:spPr>
        <a:xfrm>
          <a:off x="2012810" y="4343258"/>
          <a:ext cx="1752176" cy="1000501"/>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11225">
            <a:lnSpc>
              <a:spcPct val="90000"/>
            </a:lnSpc>
            <a:spcBef>
              <a:spcPct val="0"/>
            </a:spcBef>
            <a:spcAft>
              <a:spcPct val="35000"/>
            </a:spcAft>
          </a:pPr>
          <a:r>
            <a:rPr lang="en-US" sz="2050" b="1" kern="1200" dirty="0" smtClean="0">
              <a:latin typeface="Calibri" pitchFamily="34" charset="0"/>
              <a:cs typeface="Arial" pitchFamily="34" charset="0"/>
            </a:rPr>
            <a:t>Enterprise Subsidies</a:t>
          </a:r>
          <a:endParaRPr lang="en-US" sz="2050" b="1" kern="1200" dirty="0">
            <a:latin typeface="Calibri" pitchFamily="34" charset="0"/>
            <a:cs typeface="Arial" pitchFamily="34" charset="0"/>
          </a:endParaRPr>
        </a:p>
      </dsp:txBody>
      <dsp:txXfrm>
        <a:off x="2269410" y="4489778"/>
        <a:ext cx="1238976" cy="707461"/>
      </dsp:txXfrm>
    </dsp:sp>
    <dsp:sp modelId="{397F3D9F-E77A-413A-82CA-AD2D9F3DE3A9}">
      <dsp:nvSpPr>
        <dsp:cNvPr id="0" name=""/>
        <dsp:cNvSpPr/>
      </dsp:nvSpPr>
      <dsp:spPr>
        <a:xfrm rot="20385204">
          <a:off x="1860446" y="3471719"/>
          <a:ext cx="791668" cy="582499"/>
        </a:xfrm>
        <a:prstGeom prst="rightArrow">
          <a:avLst>
            <a:gd name="adj1" fmla="val 60000"/>
            <a:gd name="adj2" fmla="val 50000"/>
          </a:avLst>
        </a:prstGeom>
        <a:solidFill>
          <a:schemeClr val="accent1">
            <a:tint val="60000"/>
            <a:hueOff val="0"/>
            <a:satOff val="0"/>
            <a:lumOff val="0"/>
            <a:alphaOff val="0"/>
          </a:schemeClr>
        </a:solidFill>
        <a:ln w="3175">
          <a:solidFill>
            <a:schemeClr val="tx2"/>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a:p>
      </dsp:txBody>
      <dsp:txXfrm rot="10800000">
        <a:off x="1865845" y="3618456"/>
        <a:ext cx="616918" cy="349499"/>
      </dsp:txXfrm>
    </dsp:sp>
    <dsp:sp modelId="{086F2C5A-70B9-495B-8508-FCAADF756327}">
      <dsp:nvSpPr>
        <dsp:cNvPr id="0" name=""/>
        <dsp:cNvSpPr/>
      </dsp:nvSpPr>
      <dsp:spPr>
        <a:xfrm>
          <a:off x="1060415" y="2002123"/>
          <a:ext cx="1638024" cy="1000501"/>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0" numCol="1" spcCol="1270" anchor="ctr" anchorCtr="0">
          <a:noAutofit/>
        </a:bodyPr>
        <a:lstStyle/>
        <a:p>
          <a:pPr lvl="0" algn="ctr" defTabSz="933450">
            <a:lnSpc>
              <a:spcPct val="90000"/>
            </a:lnSpc>
            <a:spcBef>
              <a:spcPct val="0"/>
            </a:spcBef>
            <a:spcAft>
              <a:spcPct val="35000"/>
            </a:spcAft>
          </a:pPr>
          <a:r>
            <a:rPr lang="en-US" sz="2100" b="1" kern="1200" dirty="0" smtClean="0">
              <a:latin typeface="Calibri" pitchFamily="34" charset="0"/>
              <a:cs typeface="Arial" pitchFamily="34" charset="0"/>
            </a:rPr>
            <a:t>Pooled Cash/ Loans</a:t>
          </a:r>
          <a:endParaRPr lang="en-US" sz="2100" b="1" kern="1200" dirty="0">
            <a:latin typeface="Calibri" pitchFamily="34" charset="0"/>
            <a:cs typeface="Arial" pitchFamily="34" charset="0"/>
          </a:endParaRPr>
        </a:p>
      </dsp:txBody>
      <dsp:txXfrm>
        <a:off x="1300298" y="2148643"/>
        <a:ext cx="1158258" cy="707461"/>
      </dsp:txXfrm>
    </dsp:sp>
    <dsp:sp modelId="{4FC122FF-2F0A-4C5D-A6F5-9291B132ADC2}">
      <dsp:nvSpPr>
        <dsp:cNvPr id="0" name=""/>
        <dsp:cNvSpPr/>
      </dsp:nvSpPr>
      <dsp:spPr>
        <a:xfrm rot="3160896">
          <a:off x="2540145" y="1377301"/>
          <a:ext cx="773664" cy="582499"/>
        </a:xfrm>
        <a:prstGeom prst="rightArrow">
          <a:avLst>
            <a:gd name="adj1" fmla="val 60000"/>
            <a:gd name="adj2" fmla="val 50000"/>
          </a:avLst>
        </a:prstGeom>
        <a:solidFill>
          <a:schemeClr val="accent1">
            <a:tint val="60000"/>
            <a:hueOff val="0"/>
            <a:satOff val="0"/>
            <a:lumOff val="0"/>
            <a:alphaOff val="0"/>
          </a:schemeClr>
        </a:solidFill>
        <a:ln w="3175">
          <a:solidFill>
            <a:schemeClr val="tx2"/>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a:p>
      </dsp:txBody>
      <dsp:txXfrm>
        <a:off x="2574549" y="1424314"/>
        <a:ext cx="598914" cy="349499"/>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4003136" cy="35064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30851" y="1"/>
            <a:ext cx="4003136" cy="350641"/>
          </a:xfrm>
          <a:prstGeom prst="rect">
            <a:avLst/>
          </a:prstGeom>
        </p:spPr>
        <p:txBody>
          <a:bodyPr vert="horz" lIns="91440" tIns="45720" rIns="91440" bIns="45720" rtlCol="0"/>
          <a:lstStyle>
            <a:lvl1pPr algn="r">
              <a:defRPr sz="1200"/>
            </a:lvl1pPr>
          </a:lstStyle>
          <a:p>
            <a:fld id="{7D4B442F-1B63-4EEE-9E6A-1EBD42282BBA}" type="datetimeFigureOut">
              <a:rPr lang="en-US" smtClean="0"/>
              <a:pPr/>
              <a:t>2/23/2013</a:t>
            </a:fld>
            <a:endParaRPr lang="en-US"/>
          </a:p>
        </p:txBody>
      </p:sp>
      <p:sp>
        <p:nvSpPr>
          <p:cNvPr id="4" name="Footer Placeholder 3"/>
          <p:cNvSpPr>
            <a:spLocks noGrp="1"/>
          </p:cNvSpPr>
          <p:nvPr>
            <p:ph type="ftr" sz="quarter" idx="2"/>
          </p:nvPr>
        </p:nvSpPr>
        <p:spPr>
          <a:xfrm>
            <a:off x="3" y="6658556"/>
            <a:ext cx="4003136" cy="350641"/>
          </a:xfrm>
          <a:prstGeom prst="rect">
            <a:avLst/>
          </a:prstGeom>
        </p:spPr>
        <p:txBody>
          <a:bodyPr vert="horz" lIns="91440" tIns="45720" rIns="91440" bIns="45720" rtlCol="0" anchor="b"/>
          <a:lstStyle>
            <a:lvl1pPr algn="l">
              <a:defRPr sz="1200"/>
            </a:lvl1pPr>
          </a:lstStyle>
          <a:p>
            <a:r>
              <a:rPr lang="en-US" smtClean="0"/>
              <a:t>CSMFO Annual Conference, Oakland, February 20-22, 2013</a:t>
            </a:r>
            <a:endParaRPr lang="en-US"/>
          </a:p>
        </p:txBody>
      </p:sp>
      <p:sp>
        <p:nvSpPr>
          <p:cNvPr id="5" name="Slide Number Placeholder 4"/>
          <p:cNvSpPr>
            <a:spLocks noGrp="1"/>
          </p:cNvSpPr>
          <p:nvPr>
            <p:ph type="sldNum" sz="quarter" idx="3"/>
          </p:nvPr>
        </p:nvSpPr>
        <p:spPr>
          <a:xfrm>
            <a:off x="5230851" y="6658556"/>
            <a:ext cx="4003136" cy="350641"/>
          </a:xfrm>
          <a:prstGeom prst="rect">
            <a:avLst/>
          </a:prstGeom>
        </p:spPr>
        <p:txBody>
          <a:bodyPr vert="horz" lIns="91440" tIns="45720" rIns="91440" bIns="45720" rtlCol="0" anchor="b"/>
          <a:lstStyle>
            <a:lvl1pPr algn="r">
              <a:defRPr sz="1200"/>
            </a:lvl1pPr>
          </a:lstStyle>
          <a:p>
            <a:fld id="{48730B75-8412-4D0E-84EB-0E12324CD619}" type="slidenum">
              <a:rPr lang="en-US" smtClean="0"/>
              <a:pPr/>
              <a:t>‹#›</a:t>
            </a:fld>
            <a:endParaRPr lang="en-US"/>
          </a:p>
        </p:txBody>
      </p:sp>
    </p:spTree>
    <p:extLst>
      <p:ext uri="{BB962C8B-B14F-4D97-AF65-F5344CB8AC3E}">
        <p14:creationId xmlns:p14="http://schemas.microsoft.com/office/powerpoint/2010/main" val="389475247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50520"/>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5231639" y="0"/>
            <a:ext cx="4002299" cy="350520"/>
          </a:xfrm>
          <a:prstGeom prst="rect">
            <a:avLst/>
          </a:prstGeom>
        </p:spPr>
        <p:txBody>
          <a:bodyPr vert="horz" lIns="92830" tIns="46415" rIns="92830" bIns="46415" rtlCol="0"/>
          <a:lstStyle>
            <a:lvl1pPr algn="r">
              <a:defRPr sz="1200"/>
            </a:lvl1pPr>
          </a:lstStyle>
          <a:p>
            <a:fld id="{DC4AEF00-EA0A-462E-9598-862988905BCC}" type="datetimeFigureOut">
              <a:rPr lang="en-US" smtClean="0"/>
              <a:pPr/>
              <a:t>2/23/2013</a:t>
            </a:fld>
            <a:endParaRPr lang="en-US"/>
          </a:p>
        </p:txBody>
      </p:sp>
      <p:sp>
        <p:nvSpPr>
          <p:cNvPr id="4" name="Slide Image Placeholder 3"/>
          <p:cNvSpPr>
            <a:spLocks noGrp="1" noRot="1" noChangeAspect="1"/>
          </p:cNvSpPr>
          <p:nvPr>
            <p:ph type="sldImg" idx="2"/>
          </p:nvPr>
        </p:nvSpPr>
        <p:spPr>
          <a:xfrm>
            <a:off x="2865438" y="525463"/>
            <a:ext cx="3505200" cy="262890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923608" y="3329941"/>
            <a:ext cx="7388860" cy="3154680"/>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3"/>
            <a:ext cx="4002299" cy="350520"/>
          </a:xfrm>
          <a:prstGeom prst="rect">
            <a:avLst/>
          </a:prstGeom>
        </p:spPr>
        <p:txBody>
          <a:bodyPr vert="horz" lIns="92830" tIns="46415" rIns="92830" bIns="46415" rtlCol="0" anchor="b"/>
          <a:lstStyle>
            <a:lvl1pPr algn="l">
              <a:defRPr sz="1200"/>
            </a:lvl1pPr>
          </a:lstStyle>
          <a:p>
            <a:r>
              <a:rPr lang="en-US" smtClean="0"/>
              <a:t>CSMFO Annual Conference, Oakland, February 20-22, 2013</a:t>
            </a:r>
            <a:endParaRPr lang="en-US"/>
          </a:p>
        </p:txBody>
      </p:sp>
      <p:sp>
        <p:nvSpPr>
          <p:cNvPr id="7" name="Slide Number Placeholder 6"/>
          <p:cNvSpPr>
            <a:spLocks noGrp="1"/>
          </p:cNvSpPr>
          <p:nvPr>
            <p:ph type="sldNum" sz="quarter" idx="5"/>
          </p:nvPr>
        </p:nvSpPr>
        <p:spPr>
          <a:xfrm>
            <a:off x="5231639" y="6658663"/>
            <a:ext cx="4002299" cy="350520"/>
          </a:xfrm>
          <a:prstGeom prst="rect">
            <a:avLst/>
          </a:prstGeom>
        </p:spPr>
        <p:txBody>
          <a:bodyPr vert="horz" lIns="92830" tIns="46415" rIns="92830" bIns="46415" rtlCol="0" anchor="b"/>
          <a:lstStyle>
            <a:lvl1pPr algn="r">
              <a:defRPr sz="1200"/>
            </a:lvl1pPr>
          </a:lstStyle>
          <a:p>
            <a:fld id="{4A3271BA-216A-4A95-ABEA-815108B41BC3}" type="slidenum">
              <a:rPr lang="en-US" smtClean="0"/>
              <a:pPr/>
              <a:t>‹#›</a:t>
            </a:fld>
            <a:endParaRPr lang="en-US"/>
          </a:p>
        </p:txBody>
      </p:sp>
    </p:spTree>
    <p:extLst>
      <p:ext uri="{BB962C8B-B14F-4D97-AF65-F5344CB8AC3E}">
        <p14:creationId xmlns:p14="http://schemas.microsoft.com/office/powerpoint/2010/main" val="236688701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a:t>
            </a:r>
            <a:r>
              <a:rPr lang="en-US" baseline="0" dirty="0" smtClean="0"/>
              <a:t> retiring I’ve started consulting for distressed cities.  This presentation covers the type of warning signs I’ve been seeing.  And what they add up to is..</a:t>
            </a:r>
            <a:endParaRPr lang="en-US" dirty="0"/>
          </a:p>
        </p:txBody>
      </p:sp>
      <p:sp>
        <p:nvSpPr>
          <p:cNvPr id="4" name="Slide Number Placeholder 3"/>
          <p:cNvSpPr>
            <a:spLocks noGrp="1"/>
          </p:cNvSpPr>
          <p:nvPr>
            <p:ph type="sldNum" sz="quarter" idx="10"/>
          </p:nvPr>
        </p:nvSpPr>
        <p:spPr/>
        <p:txBody>
          <a:bodyPr/>
          <a:lstStyle/>
          <a:p>
            <a:fld id="{4A3271BA-216A-4A95-ABEA-815108B41BC3}" type="slidenum">
              <a:rPr lang="en-US" smtClean="0"/>
              <a:pPr/>
              <a:t>1</a:t>
            </a:fld>
            <a:endParaRPr lang="en-US"/>
          </a:p>
        </p:txBody>
      </p:sp>
      <p:sp>
        <p:nvSpPr>
          <p:cNvPr id="5" name="Footer Placeholder 4"/>
          <p:cNvSpPr>
            <a:spLocks noGrp="1"/>
          </p:cNvSpPr>
          <p:nvPr>
            <p:ph type="ftr" sz="quarter" idx="11"/>
          </p:nvPr>
        </p:nvSpPr>
        <p:spPr/>
        <p:txBody>
          <a:bodyPr/>
          <a:lstStyle/>
          <a:p>
            <a:r>
              <a:rPr lang="en-US" smtClean="0"/>
              <a:t>CSMFO Annual Conference, Oakland, February 20-22, 2013</a:t>
            </a:r>
            <a:endParaRPr lang="en-US"/>
          </a:p>
        </p:txBody>
      </p:sp>
    </p:spTree>
    <p:extLst>
      <p:ext uri="{BB962C8B-B14F-4D97-AF65-F5344CB8AC3E}">
        <p14:creationId xmlns:p14="http://schemas.microsoft.com/office/powerpoint/2010/main" val="1548079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GFOA special cautions on POB and OPEB bonds.</a:t>
            </a:r>
          </a:p>
          <a:p>
            <a:r>
              <a:rPr lang="en-US" dirty="0" smtClean="0"/>
              <a:t>Timing</a:t>
            </a:r>
            <a:r>
              <a:rPr lang="en-US" baseline="0" dirty="0" smtClean="0"/>
              <a:t> risk, portfolio yield risk on </a:t>
            </a:r>
            <a:r>
              <a:rPr lang="en-US" baseline="0" dirty="0" err="1" smtClean="0"/>
              <a:t>POB’s</a:t>
            </a:r>
            <a:r>
              <a:rPr lang="en-US" baseline="0" dirty="0" smtClean="0"/>
              <a:t>, stress test your operating budget</a:t>
            </a:r>
          </a:p>
          <a:p>
            <a:endParaRPr lang="en-US" baseline="0" dirty="0" smtClean="0"/>
          </a:p>
          <a:p>
            <a:r>
              <a:rPr lang="en-US" baseline="0" dirty="0" smtClean="0"/>
              <a:t>Focus on ability  to repay.  If you do internal underwriting of special revenue risk be rigorous.  Not everything that can be done should be done.</a:t>
            </a:r>
          </a:p>
          <a:p>
            <a:endParaRPr lang="en-US" baseline="0" dirty="0" smtClean="0"/>
          </a:p>
          <a:p>
            <a:r>
              <a:rPr lang="en-US" baseline="0" dirty="0" smtClean="0"/>
              <a:t>Avoid pledging GF to supplement credit of special revenues, if you pledge it, do it only once and build reserves to back the pledge.</a:t>
            </a:r>
          </a:p>
        </p:txBody>
      </p:sp>
      <p:sp>
        <p:nvSpPr>
          <p:cNvPr id="4" name="Slide Number Placeholder 3"/>
          <p:cNvSpPr>
            <a:spLocks noGrp="1"/>
          </p:cNvSpPr>
          <p:nvPr>
            <p:ph type="sldNum" sz="quarter" idx="10"/>
          </p:nvPr>
        </p:nvSpPr>
        <p:spPr/>
        <p:txBody>
          <a:bodyPr/>
          <a:lstStyle/>
          <a:p>
            <a:fld id="{4A3271BA-216A-4A95-ABEA-815108B41BC3}" type="slidenum">
              <a:rPr lang="en-US" smtClean="0"/>
              <a:pPr/>
              <a:t>11</a:t>
            </a:fld>
            <a:endParaRPr lang="en-US"/>
          </a:p>
        </p:txBody>
      </p:sp>
      <p:sp>
        <p:nvSpPr>
          <p:cNvPr id="5" name="Footer Placeholder 4"/>
          <p:cNvSpPr>
            <a:spLocks noGrp="1"/>
          </p:cNvSpPr>
          <p:nvPr>
            <p:ph type="ftr" sz="quarter" idx="11"/>
          </p:nvPr>
        </p:nvSpPr>
        <p:spPr/>
        <p:txBody>
          <a:bodyPr/>
          <a:lstStyle/>
          <a:p>
            <a:r>
              <a:rPr lang="en-US" smtClean="0"/>
              <a:t>CSMFO Annual Conference, Oakland, February 20-22, 2013</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Extensive</a:t>
            </a:r>
            <a:r>
              <a:rPr lang="en-US" baseline="0" dirty="0" smtClean="0"/>
              <a:t> use of interfund loans with poor underwriting and </a:t>
            </a:r>
            <a:r>
              <a:rPr lang="en-US" baseline="0" dirty="0" err="1" smtClean="0"/>
              <a:t>collectibiliy</a:t>
            </a:r>
            <a:r>
              <a:rPr lang="en-US" baseline="0" dirty="0" smtClean="0"/>
              <a:t> analysis and weak documentation is a major danger sign.  CM and Policymaker override of reasonable Finance concerns is a major red flag.</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A3271BA-216A-4A95-ABEA-815108B41BC3}" type="slidenum">
              <a:rPr lang="en-US" smtClean="0"/>
              <a:pPr/>
              <a:t>12</a:t>
            </a:fld>
            <a:endParaRPr lang="en-US"/>
          </a:p>
        </p:txBody>
      </p:sp>
      <p:sp>
        <p:nvSpPr>
          <p:cNvPr id="5" name="Footer Placeholder 4"/>
          <p:cNvSpPr>
            <a:spLocks noGrp="1"/>
          </p:cNvSpPr>
          <p:nvPr>
            <p:ph type="ftr" sz="quarter" idx="11"/>
          </p:nvPr>
        </p:nvSpPr>
        <p:spPr/>
        <p:txBody>
          <a:bodyPr/>
          <a:lstStyle/>
          <a:p>
            <a:r>
              <a:rPr lang="en-US" smtClean="0"/>
              <a:t>CSMFO Annual Conference, Oakland, February 20-22, 2013</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 have to give up payments</a:t>
            </a:r>
            <a:r>
              <a:rPr lang="en-US" baseline="0" dirty="0" smtClean="0"/>
              <a:t> in lieu that have no cost basis you can create a framework for charging utilities for the costs of providing municipal services but not as a tax </a:t>
            </a:r>
            <a:r>
              <a:rPr lang="en-US" baseline="0" dirty="0" err="1" smtClean="0"/>
              <a:t>iike</a:t>
            </a:r>
            <a:r>
              <a:rPr lang="en-US" baseline="0" dirty="0" smtClean="0"/>
              <a:t> payment with no nexus.</a:t>
            </a:r>
          </a:p>
          <a:p>
            <a:endParaRPr lang="en-US" baseline="0" dirty="0" smtClean="0"/>
          </a:p>
          <a:p>
            <a:r>
              <a:rPr lang="en-US" baseline="0" dirty="0" smtClean="0"/>
              <a:t>Statute of limitations on violations is not clear it may be one year to many years.  Recent court case allows class actions.  Jarvis does not want to pursue all these suits and encourages concerned citizens to file claims.  Jarvis considers law well settled.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A3271BA-216A-4A95-ABEA-815108B41BC3}" type="slidenum">
              <a:rPr lang="en-US" smtClean="0"/>
              <a:pPr/>
              <a:t>13</a:t>
            </a:fld>
            <a:endParaRPr lang="en-US"/>
          </a:p>
        </p:txBody>
      </p:sp>
      <p:sp>
        <p:nvSpPr>
          <p:cNvPr id="5" name="Footer Placeholder 4"/>
          <p:cNvSpPr>
            <a:spLocks noGrp="1"/>
          </p:cNvSpPr>
          <p:nvPr>
            <p:ph type="ftr" sz="quarter" idx="11"/>
          </p:nvPr>
        </p:nvSpPr>
        <p:spPr/>
        <p:txBody>
          <a:bodyPr/>
          <a:lstStyle/>
          <a:p>
            <a:r>
              <a:rPr lang="en-US" smtClean="0"/>
              <a:t>CSMFO Annual Conference, Oakland, February 20-22, 2013</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 need working capital consider using TRANS.  If you cannot qualify for a TRAN consider that a major warning sign.</a:t>
            </a:r>
          </a:p>
          <a:p>
            <a:endParaRPr lang="en-US" dirty="0" smtClean="0"/>
          </a:p>
          <a:p>
            <a:r>
              <a:rPr lang="en-US" dirty="0" smtClean="0"/>
              <a:t>Potential</a:t>
            </a:r>
            <a:r>
              <a:rPr lang="en-US" baseline="0" dirty="0" smtClean="0"/>
              <a:t> individual liability if you authorize spending that would create impermissible debt.</a:t>
            </a:r>
          </a:p>
          <a:p>
            <a:endParaRPr lang="en-US" baseline="0" dirty="0" smtClean="0"/>
          </a:p>
          <a:p>
            <a:r>
              <a:rPr lang="en-US" baseline="0" dirty="0" smtClean="0"/>
              <a:t>If you use payable on demand clause in interfund loans be sure you can in fact pay on demand.</a:t>
            </a:r>
          </a:p>
          <a:p>
            <a:endParaRPr lang="en-US" baseline="0" dirty="0" smtClean="0"/>
          </a:p>
          <a:p>
            <a:r>
              <a:rPr lang="en-US" baseline="0" dirty="0" smtClean="0"/>
              <a:t>Rigorously apply charges for overdraft balances.  If needed transfer resources to those funds to pay charges.  SCO can make findings that gas tax funds are impaired.</a:t>
            </a:r>
            <a:endParaRPr lang="en-US" dirty="0"/>
          </a:p>
        </p:txBody>
      </p:sp>
      <p:sp>
        <p:nvSpPr>
          <p:cNvPr id="4" name="Slide Number Placeholder 3"/>
          <p:cNvSpPr>
            <a:spLocks noGrp="1"/>
          </p:cNvSpPr>
          <p:nvPr>
            <p:ph type="sldNum" sz="quarter" idx="10"/>
          </p:nvPr>
        </p:nvSpPr>
        <p:spPr/>
        <p:txBody>
          <a:bodyPr/>
          <a:lstStyle/>
          <a:p>
            <a:fld id="{4A3271BA-216A-4A95-ABEA-815108B41BC3}" type="slidenum">
              <a:rPr lang="en-US" smtClean="0"/>
              <a:pPr/>
              <a:t>14</a:t>
            </a:fld>
            <a:endParaRPr lang="en-US"/>
          </a:p>
        </p:txBody>
      </p:sp>
      <p:sp>
        <p:nvSpPr>
          <p:cNvPr id="5" name="Footer Placeholder 4"/>
          <p:cNvSpPr>
            <a:spLocks noGrp="1"/>
          </p:cNvSpPr>
          <p:nvPr>
            <p:ph type="ftr" sz="quarter" idx="11"/>
          </p:nvPr>
        </p:nvSpPr>
        <p:spPr/>
        <p:txBody>
          <a:bodyPr/>
          <a:lstStyle/>
          <a:p>
            <a:r>
              <a:rPr lang="en-US" smtClean="0"/>
              <a:t>CSMFO Annual Conference, Oakland, February 20-22, 2013</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Catastrophe</a:t>
            </a:r>
          </a:p>
          <a:p>
            <a:endParaRPr lang="en-US" dirty="0" smtClean="0"/>
          </a:p>
          <a:p>
            <a:r>
              <a:rPr lang="en-US" dirty="0" smtClean="0"/>
              <a:t>Political</a:t>
            </a:r>
          </a:p>
          <a:p>
            <a:r>
              <a:rPr lang="en-US" dirty="0" smtClean="0"/>
              <a:t>Personal</a:t>
            </a:r>
            <a:r>
              <a:rPr lang="en-US" baseline="0" dirty="0" smtClean="0"/>
              <a:t> financial</a:t>
            </a:r>
          </a:p>
          <a:p>
            <a:r>
              <a:rPr lang="en-US" baseline="0" dirty="0" smtClean="0"/>
              <a:t>Portfolio risk</a:t>
            </a:r>
          </a:p>
          <a:p>
            <a:r>
              <a:rPr lang="en-US" baseline="0" dirty="0" smtClean="0"/>
              <a:t>Service reductions, furloughs and layoffs.</a:t>
            </a:r>
          </a:p>
          <a:p>
            <a:endParaRPr lang="en-US" baseline="0" dirty="0" smtClean="0"/>
          </a:p>
          <a:p>
            <a:r>
              <a:rPr lang="en-US" baseline="0" dirty="0" smtClean="0"/>
              <a:t>Track available unrestricted fund balance and prepare cash flow forecasts for most affected funds.</a:t>
            </a:r>
            <a:endParaRPr lang="en-US" dirty="0"/>
          </a:p>
        </p:txBody>
      </p:sp>
      <p:sp>
        <p:nvSpPr>
          <p:cNvPr id="4" name="Slide Number Placeholder 3"/>
          <p:cNvSpPr>
            <a:spLocks noGrp="1"/>
          </p:cNvSpPr>
          <p:nvPr>
            <p:ph type="sldNum" sz="quarter" idx="10"/>
          </p:nvPr>
        </p:nvSpPr>
        <p:spPr/>
        <p:txBody>
          <a:bodyPr/>
          <a:lstStyle/>
          <a:p>
            <a:fld id="{4A3271BA-216A-4A95-ABEA-815108B41BC3}" type="slidenum">
              <a:rPr lang="en-US" smtClean="0"/>
              <a:pPr/>
              <a:t>16</a:t>
            </a:fld>
            <a:endParaRPr lang="en-US"/>
          </a:p>
        </p:txBody>
      </p:sp>
      <p:sp>
        <p:nvSpPr>
          <p:cNvPr id="5" name="Footer Placeholder 4"/>
          <p:cNvSpPr>
            <a:spLocks noGrp="1"/>
          </p:cNvSpPr>
          <p:nvPr>
            <p:ph type="ftr" sz="quarter" idx="11"/>
          </p:nvPr>
        </p:nvSpPr>
        <p:spPr/>
        <p:txBody>
          <a:bodyPr/>
          <a:lstStyle/>
          <a:p>
            <a:r>
              <a:rPr lang="en-US" smtClean="0"/>
              <a:t>CSMFO Annual Conference, Oakland, February 20-22, 2013</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 fiscal mayhem is everywhere, as my friend here from the Allstate Insurance commercials helps illustrate.  </a:t>
            </a:r>
            <a:endParaRPr lang="en-US" dirty="0"/>
          </a:p>
        </p:txBody>
      </p:sp>
      <p:sp>
        <p:nvSpPr>
          <p:cNvPr id="4" name="Slide Number Placeholder 3"/>
          <p:cNvSpPr>
            <a:spLocks noGrp="1"/>
          </p:cNvSpPr>
          <p:nvPr>
            <p:ph type="sldNum" sz="quarter" idx="10"/>
          </p:nvPr>
        </p:nvSpPr>
        <p:spPr/>
        <p:txBody>
          <a:bodyPr/>
          <a:lstStyle/>
          <a:p>
            <a:fld id="{4A3271BA-216A-4A95-ABEA-815108B41BC3}" type="slidenum">
              <a:rPr lang="en-US" smtClean="0"/>
              <a:pPr/>
              <a:t>2</a:t>
            </a:fld>
            <a:endParaRPr lang="en-US"/>
          </a:p>
        </p:txBody>
      </p:sp>
      <p:sp>
        <p:nvSpPr>
          <p:cNvPr id="5" name="Footer Placeholder 4"/>
          <p:cNvSpPr>
            <a:spLocks noGrp="1"/>
          </p:cNvSpPr>
          <p:nvPr>
            <p:ph type="ftr" sz="quarter" idx="11"/>
          </p:nvPr>
        </p:nvSpPr>
        <p:spPr/>
        <p:txBody>
          <a:bodyPr/>
          <a:lstStyle/>
          <a:p>
            <a:r>
              <a:rPr lang="en-US" smtClean="0"/>
              <a:t>CSMFO Annual Conference, Oakland, February 20-22, 2013</a:t>
            </a:r>
            <a:endParaRPr lang="en-US"/>
          </a:p>
        </p:txBody>
      </p:sp>
    </p:spTree>
    <p:extLst>
      <p:ext uri="{BB962C8B-B14F-4D97-AF65-F5344CB8AC3E}">
        <p14:creationId xmlns:p14="http://schemas.microsoft.com/office/powerpoint/2010/main" val="3076608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baseline="0" dirty="0" smtClean="0"/>
          </a:p>
        </p:txBody>
      </p:sp>
      <p:sp>
        <p:nvSpPr>
          <p:cNvPr id="4" name="Slide Number Placeholder 3"/>
          <p:cNvSpPr>
            <a:spLocks noGrp="1"/>
          </p:cNvSpPr>
          <p:nvPr>
            <p:ph type="sldNum" sz="quarter" idx="10"/>
          </p:nvPr>
        </p:nvSpPr>
        <p:spPr/>
        <p:txBody>
          <a:bodyPr/>
          <a:lstStyle/>
          <a:p>
            <a:fld id="{4A3271BA-216A-4A95-ABEA-815108B41BC3}" type="slidenum">
              <a:rPr lang="en-US" smtClean="0"/>
              <a:pPr/>
              <a:t>3</a:t>
            </a:fld>
            <a:endParaRPr lang="en-US"/>
          </a:p>
        </p:txBody>
      </p:sp>
      <p:sp>
        <p:nvSpPr>
          <p:cNvPr id="5" name="Footer Placeholder 4"/>
          <p:cNvSpPr>
            <a:spLocks noGrp="1"/>
          </p:cNvSpPr>
          <p:nvPr>
            <p:ph type="ftr" sz="quarter" idx="11"/>
          </p:nvPr>
        </p:nvSpPr>
        <p:spPr/>
        <p:txBody>
          <a:bodyPr/>
          <a:lstStyle/>
          <a:p>
            <a:r>
              <a:rPr lang="en-US" smtClean="0"/>
              <a:t>CSMFO Annual Conference, Oakland, February 20-22, 2013</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A3271BA-216A-4A95-ABEA-815108B41BC3}" type="slidenum">
              <a:rPr lang="en-US" smtClean="0"/>
              <a:pPr/>
              <a:t>5</a:t>
            </a:fld>
            <a:endParaRPr lang="en-US"/>
          </a:p>
        </p:txBody>
      </p:sp>
      <p:sp>
        <p:nvSpPr>
          <p:cNvPr id="5" name="Footer Placeholder 4"/>
          <p:cNvSpPr>
            <a:spLocks noGrp="1"/>
          </p:cNvSpPr>
          <p:nvPr>
            <p:ph type="ftr" sz="quarter" idx="11"/>
          </p:nvPr>
        </p:nvSpPr>
        <p:spPr/>
        <p:txBody>
          <a:bodyPr/>
          <a:lstStyle/>
          <a:p>
            <a:r>
              <a:rPr lang="en-US" smtClean="0"/>
              <a:t>CSMFO Annual Conference, Oakland, February 20-22, 2013</a:t>
            </a:r>
            <a:endParaRPr lang="en-US"/>
          </a:p>
        </p:txBody>
      </p:sp>
    </p:spTree>
    <p:extLst>
      <p:ext uri="{BB962C8B-B14F-4D97-AF65-F5344CB8AC3E}">
        <p14:creationId xmlns:p14="http://schemas.microsoft.com/office/powerpoint/2010/main" val="4188132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3271BA-216A-4A95-ABEA-815108B41BC3}" type="slidenum">
              <a:rPr lang="en-US" smtClean="0"/>
              <a:pPr/>
              <a:t>6</a:t>
            </a:fld>
            <a:endParaRPr lang="en-US"/>
          </a:p>
        </p:txBody>
      </p:sp>
      <p:sp>
        <p:nvSpPr>
          <p:cNvPr id="5" name="Footer Placeholder 4"/>
          <p:cNvSpPr>
            <a:spLocks noGrp="1"/>
          </p:cNvSpPr>
          <p:nvPr>
            <p:ph type="ftr" sz="quarter" idx="11"/>
          </p:nvPr>
        </p:nvSpPr>
        <p:spPr/>
        <p:txBody>
          <a:bodyPr/>
          <a:lstStyle/>
          <a:p>
            <a:r>
              <a:rPr lang="en-US" smtClean="0"/>
              <a:t>CSMFO Annual Conference, Oakland, February 20-22, 2013</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Self inflicted wounds in normal times</a:t>
            </a:r>
          </a:p>
          <a:p>
            <a:endParaRPr lang="en-US" dirty="0" smtClean="0"/>
          </a:p>
          <a:p>
            <a:r>
              <a:rPr lang="en-US" dirty="0" smtClean="0"/>
              <a:t>Poisonous relationships</a:t>
            </a:r>
          </a:p>
          <a:p>
            <a:r>
              <a:rPr lang="en-US" dirty="0" smtClean="0"/>
              <a:t>Multi-year</a:t>
            </a:r>
            <a:r>
              <a:rPr lang="en-US" baseline="0" dirty="0" smtClean="0"/>
              <a:t> contracts with automatic increases based on formula or cost plus concept (insurance)</a:t>
            </a:r>
          </a:p>
          <a:p>
            <a:r>
              <a:rPr lang="en-US" baseline="0" dirty="0" smtClean="0"/>
              <a:t>Overtime and stand-by gaming</a:t>
            </a:r>
          </a:p>
          <a:p>
            <a:r>
              <a:rPr lang="en-US" baseline="0" dirty="0" smtClean="0"/>
              <a:t>Incomplete comp comparisons – unique provisions not compared or fully </a:t>
            </a:r>
            <a:r>
              <a:rPr lang="en-US" baseline="0" dirty="0" err="1" smtClean="0"/>
              <a:t>costed</a:t>
            </a:r>
            <a:endParaRPr lang="en-US" baseline="0" dirty="0" smtClean="0"/>
          </a:p>
          <a:p>
            <a:r>
              <a:rPr lang="en-US" baseline="0" dirty="0" smtClean="0"/>
              <a:t>Minimum staffing</a:t>
            </a:r>
          </a:p>
          <a:p>
            <a:r>
              <a:rPr lang="en-US" baseline="0" dirty="0" smtClean="0"/>
              <a:t>Binding arbitration</a:t>
            </a:r>
          </a:p>
          <a:p>
            <a:r>
              <a:rPr lang="en-US" baseline="0" dirty="0" smtClean="0"/>
              <a:t>Leapfrogging among units</a:t>
            </a:r>
          </a:p>
          <a:p>
            <a:r>
              <a:rPr lang="en-US" baseline="0" dirty="0" smtClean="0"/>
              <a:t>New long term benefits not </a:t>
            </a:r>
            <a:r>
              <a:rPr lang="en-US" baseline="0" dirty="0" err="1" smtClean="0"/>
              <a:t>costed</a:t>
            </a:r>
            <a:endParaRPr lang="en-US" baseline="0" dirty="0" smtClean="0"/>
          </a:p>
          <a:p>
            <a:r>
              <a:rPr lang="en-US" baseline="0" dirty="0" smtClean="0"/>
              <a:t>Belief that salary concessions will pay for cost of long term benefits despite continuous market based negotiations</a:t>
            </a:r>
          </a:p>
        </p:txBody>
      </p:sp>
      <p:sp>
        <p:nvSpPr>
          <p:cNvPr id="4" name="Slide Number Placeholder 3"/>
          <p:cNvSpPr>
            <a:spLocks noGrp="1"/>
          </p:cNvSpPr>
          <p:nvPr>
            <p:ph type="sldNum" sz="quarter" idx="10"/>
          </p:nvPr>
        </p:nvSpPr>
        <p:spPr/>
        <p:txBody>
          <a:bodyPr/>
          <a:lstStyle/>
          <a:p>
            <a:fld id="{4A3271BA-216A-4A95-ABEA-815108B41BC3}" type="slidenum">
              <a:rPr lang="en-US" smtClean="0"/>
              <a:pPr/>
              <a:t>7</a:t>
            </a:fld>
            <a:endParaRPr lang="en-US"/>
          </a:p>
        </p:txBody>
      </p:sp>
      <p:sp>
        <p:nvSpPr>
          <p:cNvPr id="5" name="Footer Placeholder 4"/>
          <p:cNvSpPr>
            <a:spLocks noGrp="1"/>
          </p:cNvSpPr>
          <p:nvPr>
            <p:ph type="ftr" sz="quarter" idx="11"/>
          </p:nvPr>
        </p:nvSpPr>
        <p:spPr/>
        <p:txBody>
          <a:bodyPr/>
          <a:lstStyle/>
          <a:p>
            <a:r>
              <a:rPr lang="en-US" smtClean="0"/>
              <a:t>CSMFO Annual Conference, Oakland, February 20-22, 2013</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Self inflicted wounds in hard times,</a:t>
            </a:r>
            <a:r>
              <a:rPr lang="en-US" baseline="0" dirty="0" smtClean="0"/>
              <a:t> </a:t>
            </a:r>
            <a:r>
              <a:rPr lang="en-US" baseline="0" dirty="0" err="1" smtClean="0"/>
              <a:t>Statler</a:t>
            </a:r>
            <a:r>
              <a:rPr lang="en-US" baseline="0" dirty="0" smtClean="0"/>
              <a:t> like the rule of holes.  When you find yourself in a hole, stop digging.</a:t>
            </a:r>
            <a:endParaRPr lang="en-US" dirty="0" smtClean="0"/>
          </a:p>
          <a:p>
            <a:endParaRPr lang="en-US" dirty="0" smtClean="0"/>
          </a:p>
          <a:p>
            <a:r>
              <a:rPr lang="en-US" dirty="0" smtClean="0"/>
              <a:t>COLA</a:t>
            </a:r>
            <a:r>
              <a:rPr lang="en-US" baseline="0" dirty="0" smtClean="0"/>
              <a:t> manipulation</a:t>
            </a:r>
          </a:p>
          <a:p>
            <a:r>
              <a:rPr lang="en-US" baseline="0" dirty="0" smtClean="0"/>
              <a:t>Symbolic or face saving reductions that do not reduce costs over the long term</a:t>
            </a:r>
          </a:p>
          <a:p>
            <a:endParaRPr lang="en-US" baseline="0" dirty="0" smtClean="0"/>
          </a:p>
          <a:p>
            <a:r>
              <a:rPr lang="en-US" baseline="0" dirty="0" smtClean="0"/>
              <a:t>Lack of communication and distrust between HR and Finance</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4A3271BA-216A-4A95-ABEA-815108B41BC3}" type="slidenum">
              <a:rPr lang="en-US" smtClean="0"/>
              <a:pPr/>
              <a:t>8</a:t>
            </a:fld>
            <a:endParaRPr lang="en-US"/>
          </a:p>
        </p:txBody>
      </p:sp>
      <p:sp>
        <p:nvSpPr>
          <p:cNvPr id="5" name="Footer Placeholder 4"/>
          <p:cNvSpPr>
            <a:spLocks noGrp="1"/>
          </p:cNvSpPr>
          <p:nvPr>
            <p:ph type="ftr" sz="quarter" idx="11"/>
          </p:nvPr>
        </p:nvSpPr>
        <p:spPr/>
        <p:txBody>
          <a:bodyPr/>
          <a:lstStyle/>
          <a:p>
            <a:r>
              <a:rPr lang="en-US" smtClean="0"/>
              <a:t>CSMFO Annual Conference, Oakland, February 20-22, 2013</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Constant staffing is particularly dangerous with status quo renewal and last and final fact finding.  IAFF promulgated</a:t>
            </a:r>
            <a:r>
              <a:rPr lang="en-US" baseline="0" dirty="0" smtClean="0"/>
              <a:t> NFPA 1710 to institutionalize 4 on an engine, 5 on a truck.  Labor issues, not debt precipitated Vallejo BK.  Revenue loss came after BK.  Stockton was hit from all sides, labor, economy, debt before BK.</a:t>
            </a:r>
          </a:p>
          <a:p>
            <a:endParaRPr lang="en-US" baseline="0" dirty="0" smtClean="0"/>
          </a:p>
          <a:p>
            <a:r>
              <a:rPr lang="en-US" baseline="0" dirty="0" err="1" smtClean="0"/>
              <a:t>MOU’s</a:t>
            </a:r>
            <a:r>
              <a:rPr lang="en-US" baseline="0" dirty="0" smtClean="0"/>
              <a:t> designed to allow OT gaming coupled with Safety managers who abdicate responsibility to manage are a dangerous combination.</a:t>
            </a:r>
            <a:endParaRPr lang="en-US" dirty="0"/>
          </a:p>
        </p:txBody>
      </p:sp>
      <p:sp>
        <p:nvSpPr>
          <p:cNvPr id="4" name="Slide Number Placeholder 3"/>
          <p:cNvSpPr>
            <a:spLocks noGrp="1"/>
          </p:cNvSpPr>
          <p:nvPr>
            <p:ph type="sldNum" sz="quarter" idx="10"/>
          </p:nvPr>
        </p:nvSpPr>
        <p:spPr/>
        <p:txBody>
          <a:bodyPr/>
          <a:lstStyle/>
          <a:p>
            <a:fld id="{4A3271BA-216A-4A95-ABEA-815108B41BC3}" type="slidenum">
              <a:rPr lang="en-US" smtClean="0"/>
              <a:pPr/>
              <a:t>9</a:t>
            </a:fld>
            <a:endParaRPr lang="en-US"/>
          </a:p>
        </p:txBody>
      </p:sp>
      <p:sp>
        <p:nvSpPr>
          <p:cNvPr id="5" name="Footer Placeholder 4"/>
          <p:cNvSpPr>
            <a:spLocks noGrp="1"/>
          </p:cNvSpPr>
          <p:nvPr>
            <p:ph type="ftr" sz="quarter" idx="11"/>
          </p:nvPr>
        </p:nvSpPr>
        <p:spPr/>
        <p:txBody>
          <a:bodyPr/>
          <a:lstStyle/>
          <a:p>
            <a:r>
              <a:rPr lang="en-US" smtClean="0"/>
              <a:t>CSMFO Annual Conference, Oakland, February 20-22, 2013</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PEMCHA and other insurance can be equally deadly.  </a:t>
            </a:r>
          </a:p>
          <a:p>
            <a:r>
              <a:rPr lang="en-US" dirty="0" smtClean="0"/>
              <a:t>Once with PEMCHA, failure to implement Section 125 plan is</a:t>
            </a:r>
            <a:r>
              <a:rPr lang="en-US" baseline="0" dirty="0" smtClean="0"/>
              <a:t> very dangerous</a:t>
            </a:r>
          </a:p>
          <a:p>
            <a:r>
              <a:rPr lang="en-US" baseline="0" dirty="0" smtClean="0"/>
              <a:t>Social security membership increases fixed cost exposure.</a:t>
            </a:r>
          </a:p>
          <a:p>
            <a:r>
              <a:rPr lang="en-US" baseline="0" dirty="0" smtClean="0"/>
              <a:t>Plan structure is critical</a:t>
            </a:r>
          </a:p>
          <a:p>
            <a:r>
              <a:rPr lang="en-US" baseline="0" dirty="0" smtClean="0"/>
              <a:t>Inflationary provisions create costs.</a:t>
            </a:r>
          </a:p>
          <a:p>
            <a:r>
              <a:rPr lang="en-US" baseline="0" dirty="0" smtClean="0"/>
              <a:t>If you cannot fund the ARC change the plan.</a:t>
            </a:r>
            <a:endParaRPr lang="en-US" dirty="0"/>
          </a:p>
        </p:txBody>
      </p:sp>
      <p:sp>
        <p:nvSpPr>
          <p:cNvPr id="4" name="Slide Number Placeholder 3"/>
          <p:cNvSpPr>
            <a:spLocks noGrp="1"/>
          </p:cNvSpPr>
          <p:nvPr>
            <p:ph type="sldNum" sz="quarter" idx="10"/>
          </p:nvPr>
        </p:nvSpPr>
        <p:spPr/>
        <p:txBody>
          <a:bodyPr/>
          <a:lstStyle/>
          <a:p>
            <a:fld id="{4A3271BA-216A-4A95-ABEA-815108B41BC3}" type="slidenum">
              <a:rPr lang="en-US" smtClean="0"/>
              <a:pPr/>
              <a:t>10</a:t>
            </a:fld>
            <a:endParaRPr lang="en-US"/>
          </a:p>
        </p:txBody>
      </p:sp>
      <p:sp>
        <p:nvSpPr>
          <p:cNvPr id="5" name="Footer Placeholder 4"/>
          <p:cNvSpPr>
            <a:spLocks noGrp="1"/>
          </p:cNvSpPr>
          <p:nvPr>
            <p:ph type="ftr" sz="quarter" idx="11"/>
          </p:nvPr>
        </p:nvSpPr>
        <p:spPr/>
        <p:txBody>
          <a:bodyPr/>
          <a:lstStyle/>
          <a:p>
            <a:r>
              <a:rPr lang="en-US" smtClean="0"/>
              <a:t>CSMFO Annual Conference, Oakland, February 20-22, 2013</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MP logo-process.jpg"/>
          <p:cNvPicPr>
            <a:picLocks noChangeAspect="1"/>
          </p:cNvPicPr>
          <p:nvPr/>
        </p:nvPicPr>
        <p:blipFill>
          <a:blip r:embed="rId2" cstate="print"/>
          <a:stretch>
            <a:fillRect/>
          </a:stretch>
        </p:blipFill>
        <p:spPr>
          <a:xfrm>
            <a:off x="6317367" y="5680706"/>
            <a:ext cx="2826633" cy="1154882"/>
          </a:xfrm>
          <a:prstGeom prst="rect">
            <a:avLst/>
          </a:prstGeom>
        </p:spPr>
      </p:pic>
      <p:sp>
        <p:nvSpPr>
          <p:cNvPr id="2" name="Title 1"/>
          <p:cNvSpPr>
            <a:spLocks noGrp="1"/>
          </p:cNvSpPr>
          <p:nvPr>
            <p:ph type="ctrTitle"/>
          </p:nvPr>
        </p:nvSpPr>
        <p:spPr>
          <a:xfrm>
            <a:off x="0" y="1447800"/>
            <a:ext cx="9144000" cy="1927225"/>
          </a:xfrm>
          <a:solidFill>
            <a:srgbClr val="0F7CA7"/>
          </a:solidFill>
          <a:effectLst/>
        </p:spPr>
        <p:txBody>
          <a:bodyPr/>
          <a:lstStyle>
            <a:lvl1pPr>
              <a:lnSpc>
                <a:spcPct val="90000"/>
              </a:lnSpc>
              <a:defRPr/>
            </a:lvl1pPr>
          </a:lstStyle>
          <a:p>
            <a:r>
              <a:rPr lang="en-US" smtClean="0"/>
              <a:t>Click to edit Master title style</a:t>
            </a:r>
            <a:endParaRPr lang="en-US" dirty="0"/>
          </a:p>
        </p:txBody>
      </p:sp>
      <p:sp>
        <p:nvSpPr>
          <p:cNvPr id="3" name="Subtitle 2"/>
          <p:cNvSpPr>
            <a:spLocks noGrp="1"/>
          </p:cNvSpPr>
          <p:nvPr>
            <p:ph type="subTitle" idx="1"/>
          </p:nvPr>
        </p:nvSpPr>
        <p:spPr>
          <a:xfrm>
            <a:off x="2362200" y="3810000"/>
            <a:ext cx="4495800" cy="1905000"/>
          </a:xfrm>
        </p:spPr>
        <p:txBody>
          <a:bodyPr>
            <a:normAutofit/>
          </a:bodyPr>
          <a:lstStyle>
            <a:lvl1pPr marL="0" indent="0" algn="ct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a:xfrm>
            <a:off x="8305800" y="6400800"/>
            <a:ext cx="685800" cy="365125"/>
          </a:xfrm>
        </p:spPr>
        <p:txBody>
          <a:bodyPr/>
          <a:lstStyle>
            <a:lvl1pPr>
              <a:defRPr sz="1400">
                <a:solidFill>
                  <a:srgbClr val="0F7CA7"/>
                </a:solidFill>
              </a:defRPr>
            </a:lvl1pPr>
          </a:lstStyle>
          <a:p>
            <a:fld id="{8D7A142A-ECBC-426F-9B9A-A1DF4CF8C78E}" type="slidenum">
              <a:rPr lang="en-US" smtClean="0"/>
              <a:pPr/>
              <a:t>‹#›</a:t>
            </a:fld>
            <a:endParaRPr lang="en-US" dirty="0"/>
          </a:p>
        </p:txBody>
      </p:sp>
      <p:sp>
        <p:nvSpPr>
          <p:cNvPr id="9" name="TextBox 8"/>
          <p:cNvSpPr txBox="1"/>
          <p:nvPr/>
        </p:nvSpPr>
        <p:spPr>
          <a:xfrm>
            <a:off x="0" y="3372241"/>
            <a:ext cx="9144000" cy="265919"/>
          </a:xfrm>
          <a:prstGeom prst="rect">
            <a:avLst/>
          </a:prstGeom>
          <a:solidFill>
            <a:srgbClr val="56AC49"/>
          </a:solidFill>
        </p:spPr>
        <p:txBody>
          <a:bodyPr wrap="square" rtlCol="0">
            <a:spAutoFit/>
          </a:bodyPr>
          <a:lstStyle/>
          <a:p>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05800" cy="4724399"/>
          </a:xfrm>
        </p:spPr>
        <p:txBody>
          <a:bodyPr/>
          <a:lstStyle>
            <a:lvl1pPr>
              <a:spcBef>
                <a:spcPts val="600"/>
              </a:spcBef>
              <a:defRPr sz="3200"/>
            </a:lvl1pPr>
            <a:lvl2pPr>
              <a:spcBef>
                <a:spcPts val="600"/>
              </a:spcBef>
              <a:defRPr sz="2700"/>
            </a:lvl2pPr>
            <a:lvl3pPr>
              <a:spcBef>
                <a:spcPts val="600"/>
              </a:spcBef>
              <a:defRPr sz="2500"/>
            </a:lvl3pPr>
            <a:lvl4pPr>
              <a:spcBef>
                <a:spcPts val="600"/>
              </a:spcBef>
              <a:defRPr sz="2000"/>
            </a:lvl4pPr>
            <a:lvl5pPr>
              <a:spcBef>
                <a:spcPts val="600"/>
              </a:spcBef>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8305800" y="6400800"/>
            <a:ext cx="685800" cy="365125"/>
          </a:xfrm>
        </p:spPr>
        <p:txBody>
          <a:bodyPr/>
          <a:lstStyle>
            <a:lvl1pPr>
              <a:defRPr sz="1400">
                <a:solidFill>
                  <a:schemeClr val="accent1"/>
                </a:solidFill>
              </a:defRPr>
            </a:lvl1pPr>
          </a:lstStyle>
          <a:p>
            <a:fld id="{8D7A142A-ECBC-426F-9B9A-A1DF4CF8C78E}" type="slidenum">
              <a:rPr lang="en-US" smtClean="0"/>
              <a:pPr/>
              <a:t>‹#›</a:t>
            </a:fld>
            <a:endParaRPr lang="en-US"/>
          </a:p>
        </p:txBody>
      </p:sp>
      <p:sp>
        <p:nvSpPr>
          <p:cNvPr id="2" name="Title 1"/>
          <p:cNvSpPr>
            <a:spLocks noGrp="1" noChangeAspect="1"/>
          </p:cNvSpPr>
          <p:nvPr>
            <p:ph type="title"/>
          </p:nvPr>
        </p:nvSpPr>
        <p:spPr>
          <a:xfrm>
            <a:off x="0" y="0"/>
            <a:ext cx="9144000" cy="1213821"/>
          </a:xfrm>
          <a:solidFill>
            <a:srgbClr val="0F7CA7"/>
          </a:solidFill>
        </p:spPr>
        <p:txBody>
          <a:bodyPr tIns="91440">
            <a:normAutofit/>
          </a:bodyPr>
          <a:lstStyle>
            <a:lvl1pPr>
              <a:lnSpc>
                <a:spcPct val="90000"/>
              </a:lnSpc>
              <a:defRPr sz="4000"/>
            </a:lvl1pPr>
          </a:lstStyle>
          <a:p>
            <a:r>
              <a:rPr lang="en-US" smtClean="0"/>
              <a:t>Click to edit Master title style</a:t>
            </a:r>
            <a:endParaRPr lang="en-US" dirty="0"/>
          </a:p>
        </p:txBody>
      </p:sp>
      <p:sp>
        <p:nvSpPr>
          <p:cNvPr id="5" name="TextBox 4"/>
          <p:cNvSpPr txBox="1"/>
          <p:nvPr/>
        </p:nvSpPr>
        <p:spPr>
          <a:xfrm>
            <a:off x="0" y="1213821"/>
            <a:ext cx="9144000" cy="91440"/>
          </a:xfrm>
          <a:prstGeom prst="rect">
            <a:avLst/>
          </a:prstGeom>
          <a:solidFill>
            <a:srgbClr val="56AC49"/>
          </a:solidFill>
        </p:spPr>
        <p:txBody>
          <a:bodyPr wrap="square" rtlCol="0">
            <a:spAutoFit/>
          </a:bodyPr>
          <a:lstStyle/>
          <a:p>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3821"/>
          </a:xfrm>
          <a:solidFill>
            <a:srgbClr val="0F7CA7"/>
          </a:solidFill>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648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648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a:xfrm>
            <a:off x="8229600" y="6492875"/>
            <a:ext cx="685800" cy="365125"/>
          </a:xfrm>
        </p:spPr>
        <p:txBody>
          <a:bodyPr/>
          <a:lstStyle>
            <a:lvl1pPr>
              <a:defRPr sz="1300"/>
            </a:lvl1pPr>
          </a:lstStyle>
          <a:p>
            <a:fld id="{8D7A142A-ECBC-426F-9B9A-A1DF4CF8C78E}" type="slidenum">
              <a:rPr lang="en-US" smtClean="0"/>
              <a:pPr/>
              <a:t>‹#›</a:t>
            </a:fld>
            <a:endParaRPr lang="en-US" dirty="0"/>
          </a:p>
        </p:txBody>
      </p:sp>
      <p:sp>
        <p:nvSpPr>
          <p:cNvPr id="8" name="TextBox 7"/>
          <p:cNvSpPr txBox="1"/>
          <p:nvPr/>
        </p:nvSpPr>
        <p:spPr>
          <a:xfrm>
            <a:off x="0" y="1213821"/>
            <a:ext cx="9144000" cy="91440"/>
          </a:xfrm>
          <a:prstGeom prst="rect">
            <a:avLst/>
          </a:prstGeom>
          <a:solidFill>
            <a:srgbClr val="56AC49"/>
          </a:solidFill>
        </p:spPr>
        <p:txBody>
          <a:bodyPr wrap="square" rtlCol="0">
            <a:spAutoFit/>
          </a:bodyPr>
          <a:lstStyle/>
          <a:p>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3821"/>
          </a:xfrm>
          <a:solidFill>
            <a:srgbClr val="0F7CA7"/>
          </a:solidFill>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8D7A142A-ECBC-426F-9B9A-A1DF4CF8C78E}" type="slidenum">
              <a:rPr lang="en-US" smtClean="0"/>
              <a:pPr/>
              <a:t>‹#›</a:t>
            </a:fld>
            <a:endParaRPr lang="en-US"/>
          </a:p>
        </p:txBody>
      </p:sp>
      <p:sp>
        <p:nvSpPr>
          <p:cNvPr id="4" name="TextBox 3"/>
          <p:cNvSpPr txBox="1"/>
          <p:nvPr/>
        </p:nvSpPr>
        <p:spPr>
          <a:xfrm>
            <a:off x="0" y="1213821"/>
            <a:ext cx="9144000" cy="91440"/>
          </a:xfrm>
          <a:prstGeom prst="rect">
            <a:avLst/>
          </a:prstGeom>
          <a:solidFill>
            <a:srgbClr val="56AC49"/>
          </a:solidFill>
        </p:spPr>
        <p:txBody>
          <a:bodyPr wrap="square" rtlCol="0">
            <a:spAutoFit/>
          </a:bodyPr>
          <a:lstStyle/>
          <a:p>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3821"/>
          </a:xfrm>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8D7A142A-ECBC-426F-9B9A-A1DF4CF8C78E}" type="slidenum">
              <a:rPr lang="en-US" smtClean="0"/>
              <a:pPr/>
              <a:t>‹#›</a:t>
            </a:fld>
            <a:endParaRPr lang="en-US"/>
          </a:p>
        </p:txBody>
      </p:sp>
      <p:sp>
        <p:nvSpPr>
          <p:cNvPr id="4" name="TextBox 3"/>
          <p:cNvSpPr txBox="1"/>
          <p:nvPr/>
        </p:nvSpPr>
        <p:spPr>
          <a:xfrm>
            <a:off x="0" y="1213821"/>
            <a:ext cx="9144000" cy="91440"/>
          </a:xfrm>
          <a:prstGeom prst="rect">
            <a:avLst/>
          </a:prstGeom>
          <a:solidFill>
            <a:srgbClr val="56AC49"/>
          </a:solidFill>
        </p:spPr>
        <p:txBody>
          <a:bodyPr wrap="square" rtlCol="0">
            <a:spAutoFit/>
          </a:bodyPr>
          <a:lstStyle/>
          <a:p>
            <a:endParaRPr lang="en-US" dirty="0"/>
          </a:p>
        </p:txBody>
      </p:sp>
    </p:spTree>
    <p:extLst>
      <p:ext uri="{BB962C8B-B14F-4D97-AF65-F5344CB8AC3E}">
        <p14:creationId xmlns:p14="http://schemas.microsoft.com/office/powerpoint/2010/main" val="352061469"/>
      </p:ext>
    </p:extLst>
  </p:cSld>
  <p:clrMapOvr>
    <a:masterClrMapping/>
  </p:clrMapOvr>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3821"/>
          </a:xfrm>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8D7A142A-ECBC-426F-9B9A-A1DF4CF8C78E}" type="slidenum">
              <a:rPr lang="en-US" smtClean="0"/>
              <a:pPr/>
              <a:t>‹#›</a:t>
            </a:fld>
            <a:endParaRPr lang="en-US"/>
          </a:p>
        </p:txBody>
      </p:sp>
      <p:sp>
        <p:nvSpPr>
          <p:cNvPr id="4" name="TextBox 3"/>
          <p:cNvSpPr txBox="1"/>
          <p:nvPr/>
        </p:nvSpPr>
        <p:spPr>
          <a:xfrm>
            <a:off x="0" y="1213821"/>
            <a:ext cx="9144000" cy="91440"/>
          </a:xfrm>
          <a:prstGeom prst="rect">
            <a:avLst/>
          </a:prstGeom>
          <a:solidFill>
            <a:srgbClr val="56AC49"/>
          </a:solidFill>
        </p:spPr>
        <p:txBody>
          <a:bodyPr wrap="square" rtlCol="0">
            <a:spAutoFit/>
          </a:bodyPr>
          <a:lstStyle/>
          <a:p>
            <a:endParaRPr lang="en-US" dirty="0"/>
          </a:p>
        </p:txBody>
      </p:sp>
    </p:spTree>
    <p:extLst>
      <p:ext uri="{BB962C8B-B14F-4D97-AF65-F5344CB8AC3E}">
        <p14:creationId xmlns:p14="http://schemas.microsoft.com/office/powerpoint/2010/main" val="3970111685"/>
      </p:ext>
    </p:extLst>
  </p:cSld>
  <p:clrMapOvr>
    <a:masterClrMapping/>
  </p:clrMapOvr>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D7A142A-ECBC-426F-9B9A-A1DF4CF8C78E}"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0985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1"/>
            <a:ext cx="5111750" cy="595806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7370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8D7A142A-ECBC-426F-9B9A-A1DF4CF8C78E}" type="slidenum">
              <a:rPr lang="en-US" smtClean="0"/>
              <a:pPr/>
              <a:t>‹#›</a:t>
            </a:fld>
            <a:endParaRPr lang="en-US"/>
          </a:p>
        </p:txBody>
      </p:sp>
      <p:sp>
        <p:nvSpPr>
          <p:cNvPr id="6" name="TextBox 5"/>
          <p:cNvSpPr txBox="1"/>
          <p:nvPr/>
        </p:nvSpPr>
        <p:spPr>
          <a:xfrm>
            <a:off x="457200" y="1371600"/>
            <a:ext cx="3017520" cy="91440"/>
          </a:xfrm>
          <a:prstGeom prst="rect">
            <a:avLst/>
          </a:prstGeom>
          <a:solidFill>
            <a:srgbClr val="56AC49"/>
          </a:solidFill>
        </p:spPr>
        <p:txBody>
          <a:bodyPr wrap="square" rtlCol="0">
            <a:spAutoFit/>
          </a:bodyPr>
          <a:lstStyle/>
          <a:p>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3340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5762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8D7A142A-ECBC-426F-9B9A-A1DF4CF8C78E}" type="slidenum">
              <a:rPr lang="en-US" smtClean="0"/>
              <a:pPr/>
              <a:t>‹#›</a:t>
            </a:fld>
            <a:endParaRPr lang="en-US"/>
          </a:p>
        </p:txBody>
      </p:sp>
      <p:sp>
        <p:nvSpPr>
          <p:cNvPr id="6" name="TextBox 5"/>
          <p:cNvSpPr txBox="1"/>
          <p:nvPr/>
        </p:nvSpPr>
        <p:spPr>
          <a:xfrm>
            <a:off x="1797424" y="5334000"/>
            <a:ext cx="5486400" cy="91440"/>
          </a:xfrm>
          <a:prstGeom prst="rect">
            <a:avLst/>
          </a:prstGeom>
          <a:solidFill>
            <a:srgbClr val="56AC49"/>
          </a:solidFill>
        </p:spPr>
        <p:txBody>
          <a:bodyPr wrap="square" rtlCol="0">
            <a:spAutoFit/>
          </a:bodyPr>
          <a:lstStyle/>
          <a:p>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noChangeAspect="1"/>
          </p:cNvSpPr>
          <p:nvPr>
            <p:ph type="title"/>
          </p:nvPr>
        </p:nvSpPr>
        <p:spPr>
          <a:xfrm>
            <a:off x="1" y="0"/>
            <a:ext cx="9143999" cy="1228164"/>
          </a:xfrm>
          <a:prstGeom prst="rect">
            <a:avLst/>
          </a:prstGeom>
          <a:solidFill>
            <a:srgbClr val="0F7CA7"/>
          </a:solidFill>
        </p:spPr>
        <p:txBody>
          <a:bodyPr vert="horz" lIns="91440" tIns="9144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305800" y="6400800"/>
            <a:ext cx="685800" cy="365125"/>
          </a:xfrm>
          <a:prstGeom prst="rect">
            <a:avLst/>
          </a:prstGeom>
        </p:spPr>
        <p:txBody>
          <a:bodyPr vert="horz" lIns="91440" tIns="45720" rIns="91440" bIns="45720" rtlCol="0" anchor="ctr"/>
          <a:lstStyle>
            <a:lvl1pPr algn="r">
              <a:defRPr sz="1400">
                <a:solidFill>
                  <a:srgbClr val="0F7CA7"/>
                </a:solidFill>
              </a:defRPr>
            </a:lvl1pPr>
          </a:lstStyle>
          <a:p>
            <a:fld id="{8D7A142A-ECBC-426F-9B9A-A1DF4CF8C78E}" type="slidenum">
              <a:rPr lang="en-US" smtClean="0"/>
              <a:pPr/>
              <a:t>‹#›</a:t>
            </a:fld>
            <a:endParaRPr lang="en-US"/>
          </a:p>
        </p:txBody>
      </p:sp>
      <p:sp>
        <p:nvSpPr>
          <p:cNvPr id="7" name="TextBox 6"/>
          <p:cNvSpPr txBox="1"/>
          <p:nvPr/>
        </p:nvSpPr>
        <p:spPr>
          <a:xfrm>
            <a:off x="0" y="1228164"/>
            <a:ext cx="9144000" cy="91440"/>
          </a:xfrm>
          <a:prstGeom prst="rect">
            <a:avLst/>
          </a:prstGeom>
          <a:solidFill>
            <a:srgbClr val="56AC49"/>
          </a:solidFill>
        </p:spPr>
        <p:txBody>
          <a:bodyPr wrap="square" rtlCol="0">
            <a:spAutoFit/>
          </a:bodyPr>
          <a:lstStyle/>
          <a:p>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timing>
    <p:tnLst>
      <p:par>
        <p:cTn id="1" dur="indefinite" restart="never" nodeType="tmRoot"/>
      </p:par>
    </p:tnLst>
  </p:timing>
  <p:hf hdr="0" ftr="0" dt="0"/>
  <p:txStyles>
    <p:titleStyle>
      <a:lvl1pPr algn="ctr" defTabSz="914400" rtl="0" eaLnBrk="1" latinLnBrk="0" hangingPunct="1">
        <a:lnSpc>
          <a:spcPct val="90000"/>
        </a:lnSpc>
        <a:spcBef>
          <a:spcPct val="0"/>
        </a:spcBef>
        <a:buNone/>
        <a:defRPr sz="4000" kern="1200" baseline="0">
          <a:solidFill>
            <a:schemeClr val="bg1"/>
          </a:solidFill>
          <a:latin typeface="+mj-lt"/>
          <a:ea typeface="+mj-ea"/>
          <a:cs typeface="+mj-cs"/>
        </a:defRPr>
      </a:lvl1pPr>
    </p:titleStyle>
    <p:bodyStyle>
      <a:lvl1pPr marL="342900" indent="-342900" algn="l" defTabSz="914400" rtl="0" eaLnBrk="1" latinLnBrk="0" hangingPunct="1">
        <a:spcBef>
          <a:spcPts val="600"/>
        </a:spcBef>
        <a:buClr>
          <a:srgbClr val="0F7CA7"/>
        </a:buClr>
        <a:buSzPct val="125000"/>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600"/>
        </a:spcBef>
        <a:buClr>
          <a:srgbClr val="56AC49"/>
        </a:buClr>
        <a:buFont typeface="Wingdings" pitchFamily="2" charset="2"/>
        <a:buChar char="§"/>
        <a:defRPr sz="2800" kern="1200">
          <a:solidFill>
            <a:schemeClr val="tx1"/>
          </a:solidFill>
          <a:latin typeface="+mn-lt"/>
          <a:ea typeface="+mn-ea"/>
          <a:cs typeface="+mn-cs"/>
        </a:defRPr>
      </a:lvl2pPr>
      <a:lvl3pPr marL="1143000" indent="-228600" algn="l" defTabSz="914400" rtl="0" eaLnBrk="1" latinLnBrk="0" hangingPunct="1">
        <a:spcBef>
          <a:spcPts val="600"/>
        </a:spcBef>
        <a:buClr>
          <a:srgbClr val="EE8E00"/>
        </a:buClr>
        <a:buSzPct val="90000"/>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6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1143000"/>
            <a:ext cx="9144000" cy="2231136"/>
          </a:xfrm>
        </p:spPr>
        <p:txBody>
          <a:bodyPr>
            <a:normAutofit/>
          </a:bodyPr>
          <a:lstStyle/>
          <a:p>
            <a:pPr algn="ctr"/>
            <a:r>
              <a:rPr lang="en-US" sz="4400" dirty="0" smtClean="0"/>
              <a:t>Warning Signs: </a:t>
            </a:r>
            <a:br>
              <a:rPr lang="en-US" sz="4400" dirty="0" smtClean="0"/>
            </a:br>
            <a:r>
              <a:rPr lang="en-US" sz="4400" dirty="0" smtClean="0"/>
              <a:t>How to </a:t>
            </a:r>
            <a:r>
              <a:rPr lang="en-US" sz="4400" dirty="0"/>
              <a:t>R</a:t>
            </a:r>
            <a:r>
              <a:rPr lang="en-US" sz="4400" dirty="0" smtClean="0"/>
              <a:t>ecognize Them and </a:t>
            </a:r>
            <a:br>
              <a:rPr lang="en-US" sz="4400" dirty="0" smtClean="0"/>
            </a:br>
            <a:r>
              <a:rPr lang="en-US" sz="4400" dirty="0" smtClean="0"/>
              <a:t>Do </a:t>
            </a:r>
            <a:r>
              <a:rPr lang="en-US" sz="4400" dirty="0"/>
              <a:t>S</a:t>
            </a:r>
            <a:r>
              <a:rPr lang="en-US" sz="4400" dirty="0" smtClean="0"/>
              <a:t>omething About </a:t>
            </a:r>
            <a:r>
              <a:rPr lang="en-US" sz="4400" dirty="0"/>
              <a:t>I</a:t>
            </a:r>
            <a:r>
              <a:rPr lang="en-US" sz="4400" dirty="0" smtClean="0"/>
              <a:t>t</a:t>
            </a:r>
            <a:endParaRPr lang="en-US" sz="4400" dirty="0"/>
          </a:p>
        </p:txBody>
      </p:sp>
      <p:sp>
        <p:nvSpPr>
          <p:cNvPr id="2" name="Subtitle 1"/>
          <p:cNvSpPr>
            <a:spLocks noGrp="1"/>
          </p:cNvSpPr>
          <p:nvPr>
            <p:ph type="subTitle" idx="1"/>
          </p:nvPr>
        </p:nvSpPr>
        <p:spPr>
          <a:xfrm>
            <a:off x="457200" y="4038600"/>
            <a:ext cx="8305800" cy="1905000"/>
          </a:xfrm>
        </p:spPr>
        <p:txBody>
          <a:bodyPr>
            <a:normAutofit/>
          </a:bodyPr>
          <a:lstStyle/>
          <a:p>
            <a:pPr algn="ctr">
              <a:lnSpc>
                <a:spcPct val="90000"/>
              </a:lnSpc>
              <a:spcBef>
                <a:spcPts val="0"/>
              </a:spcBef>
            </a:pPr>
            <a:r>
              <a:rPr lang="en-US" sz="2400" dirty="0" smtClean="0"/>
              <a:t>Bob Leland</a:t>
            </a:r>
          </a:p>
          <a:p>
            <a:pPr algn="ctr">
              <a:lnSpc>
                <a:spcPct val="90000"/>
              </a:lnSpc>
              <a:spcBef>
                <a:spcPts val="0"/>
              </a:spcBef>
            </a:pPr>
            <a:r>
              <a:rPr lang="en-US" sz="2400" dirty="0" smtClean="0"/>
              <a:t>Management Partners</a:t>
            </a:r>
          </a:p>
          <a:p>
            <a:pPr algn="ctr">
              <a:lnSpc>
                <a:spcPct val="90000"/>
              </a:lnSpc>
              <a:spcBef>
                <a:spcPts val="0"/>
              </a:spcBef>
            </a:pPr>
            <a:r>
              <a:rPr lang="en-US" sz="2400" dirty="0" smtClean="0"/>
              <a:t> CSMFO Annual Conference</a:t>
            </a:r>
          </a:p>
          <a:p>
            <a:pPr algn="ctr">
              <a:lnSpc>
                <a:spcPct val="90000"/>
              </a:lnSpc>
              <a:spcBef>
                <a:spcPts val="0"/>
              </a:spcBef>
            </a:pPr>
            <a:r>
              <a:rPr lang="en-US" sz="2400" dirty="0" smtClean="0"/>
              <a:t>Oakland CA</a:t>
            </a:r>
          </a:p>
          <a:p>
            <a:pPr algn="ctr">
              <a:lnSpc>
                <a:spcPct val="90000"/>
              </a:lnSpc>
              <a:spcBef>
                <a:spcPts val="0"/>
              </a:spcBef>
            </a:pPr>
            <a:r>
              <a:rPr lang="en-US" sz="2400" dirty="0" smtClean="0"/>
              <a:t>February 22, 2013</a:t>
            </a:r>
            <a:endParaRPr lang="en-US" sz="2400" dirty="0"/>
          </a:p>
        </p:txBody>
      </p:sp>
      <p:sp>
        <p:nvSpPr>
          <p:cNvPr id="3" name="Slide Number Placeholder 2"/>
          <p:cNvSpPr>
            <a:spLocks noGrp="1"/>
          </p:cNvSpPr>
          <p:nvPr>
            <p:ph type="sldNum" sz="quarter" idx="12"/>
          </p:nvPr>
        </p:nvSpPr>
        <p:spPr/>
        <p:txBody>
          <a:bodyPr/>
          <a:lstStyle/>
          <a:p>
            <a:fld id="{8D7A142A-ECBC-426F-9B9A-A1DF4CF8C78E}" type="slidenum">
              <a:rPr lang="en-US" smtClean="0"/>
              <a:pPr/>
              <a:t>1</a:t>
            </a:fld>
            <a:endParaRPr lang="en-US"/>
          </a:p>
        </p:txBody>
      </p:sp>
    </p:spTree>
    <p:extLst>
      <p:ext uri="{BB962C8B-B14F-4D97-AF65-F5344CB8AC3E}">
        <p14:creationId xmlns:p14="http://schemas.microsoft.com/office/powerpoint/2010/main" val="32219901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534400" cy="4953000"/>
          </a:xfrm>
        </p:spPr>
        <p:txBody>
          <a:bodyPr>
            <a:normAutofit fontScale="85000" lnSpcReduction="20000"/>
          </a:bodyPr>
          <a:lstStyle/>
          <a:p>
            <a:r>
              <a:rPr lang="en-US" dirty="0" smtClean="0"/>
              <a:t>OPEB note in CAFR provides some warning</a:t>
            </a:r>
          </a:p>
          <a:p>
            <a:pPr lvl="1"/>
            <a:r>
              <a:rPr lang="en-US" dirty="0" smtClean="0"/>
              <a:t>Is plan pre-funded (likely not)</a:t>
            </a:r>
            <a:endParaRPr lang="en-US" dirty="0"/>
          </a:p>
          <a:p>
            <a:pPr lvl="1"/>
            <a:r>
              <a:rPr lang="en-US" dirty="0"/>
              <a:t>Unfunded liability </a:t>
            </a:r>
            <a:r>
              <a:rPr lang="en-US" dirty="0" smtClean="0"/>
              <a:t>level (compare to pension, may be higher)</a:t>
            </a:r>
            <a:endParaRPr lang="en-US" dirty="0"/>
          </a:p>
          <a:p>
            <a:r>
              <a:rPr lang="en-US" dirty="0" smtClean="0"/>
              <a:t>High cost provisions:</a:t>
            </a:r>
          </a:p>
          <a:p>
            <a:pPr lvl="1"/>
            <a:r>
              <a:rPr lang="en-US" dirty="0" smtClean="0"/>
              <a:t>No or limited vesting period for benefits</a:t>
            </a:r>
          </a:p>
          <a:p>
            <a:pPr lvl="1"/>
            <a:r>
              <a:rPr lang="en-US" dirty="0" smtClean="0"/>
              <a:t>Employees receive benefits beyond age 65</a:t>
            </a:r>
          </a:p>
          <a:p>
            <a:pPr lvl="1"/>
            <a:r>
              <a:rPr lang="en-US" dirty="0" smtClean="0"/>
              <a:t>Surviving dependents covered</a:t>
            </a:r>
          </a:p>
          <a:p>
            <a:pPr lvl="1"/>
            <a:r>
              <a:rPr lang="en-US" dirty="0"/>
              <a:t>N</a:t>
            </a:r>
            <a:r>
              <a:rPr lang="en-US" dirty="0" smtClean="0"/>
              <a:t>o limits on benefits</a:t>
            </a:r>
          </a:p>
          <a:p>
            <a:r>
              <a:rPr lang="en-US" dirty="0" smtClean="0"/>
              <a:t>Pay-go expenses escalating rapidly, may exceed health benefits to current employees</a:t>
            </a:r>
          </a:p>
          <a:p>
            <a:pPr lvl="1"/>
            <a:r>
              <a:rPr lang="en-US" dirty="0" smtClean="0"/>
              <a:t>If you can’t fund ARC, change plan benefits</a:t>
            </a:r>
          </a:p>
          <a:p>
            <a:r>
              <a:rPr lang="en-US" dirty="0"/>
              <a:t>Retiree medical benefits do not provide services to community</a:t>
            </a:r>
          </a:p>
          <a:p>
            <a:endParaRPr lang="en-US" dirty="0" smtClean="0"/>
          </a:p>
          <a:p>
            <a:endParaRPr lang="en-US" dirty="0" smtClean="0"/>
          </a:p>
          <a:p>
            <a:endParaRPr lang="en-US" dirty="0"/>
          </a:p>
        </p:txBody>
      </p:sp>
      <p:sp>
        <p:nvSpPr>
          <p:cNvPr id="3" name="Slide Number Placeholder 2"/>
          <p:cNvSpPr>
            <a:spLocks noGrp="1"/>
          </p:cNvSpPr>
          <p:nvPr>
            <p:ph type="sldNum" sz="quarter" idx="12"/>
          </p:nvPr>
        </p:nvSpPr>
        <p:spPr/>
        <p:txBody>
          <a:bodyPr/>
          <a:lstStyle/>
          <a:p>
            <a:fld id="{8D7A142A-ECBC-426F-9B9A-A1DF4CF8C78E}" type="slidenum">
              <a:rPr lang="en-US" smtClean="0"/>
              <a:pPr/>
              <a:t>10</a:t>
            </a:fld>
            <a:endParaRPr lang="en-US"/>
          </a:p>
        </p:txBody>
      </p:sp>
      <p:sp>
        <p:nvSpPr>
          <p:cNvPr id="4" name="Title 3"/>
          <p:cNvSpPr>
            <a:spLocks noGrp="1"/>
          </p:cNvSpPr>
          <p:nvPr>
            <p:ph type="title"/>
          </p:nvPr>
        </p:nvSpPr>
        <p:spPr/>
        <p:txBody>
          <a:bodyPr/>
          <a:lstStyle/>
          <a:p>
            <a:r>
              <a:rPr lang="en-US" dirty="0" smtClean="0"/>
              <a:t>Retiree Medical</a:t>
            </a:r>
            <a:endParaRPr lang="en-US" dirty="0"/>
          </a:p>
        </p:txBody>
      </p:sp>
      <p:pic>
        <p:nvPicPr>
          <p:cNvPr id="5" name="Picture 8" descr="C:\Users\Bob\AppData\Local\Microsoft\Windows\Temporary Internet Files\Content.IE5\0XTS7OCT\MP90040137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8477" y="2895600"/>
            <a:ext cx="1714501"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6462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305800" cy="5257800"/>
          </a:xfrm>
        </p:spPr>
        <p:txBody>
          <a:bodyPr>
            <a:noAutofit/>
          </a:bodyPr>
          <a:lstStyle/>
          <a:p>
            <a:pPr>
              <a:lnSpc>
                <a:spcPct val="95000"/>
              </a:lnSpc>
              <a:spcBef>
                <a:spcPts val="0"/>
              </a:spcBef>
            </a:pPr>
            <a:r>
              <a:rPr lang="en-US" sz="2800" dirty="0" smtClean="0"/>
              <a:t>CAFR only describes debt clinically, misses big picture</a:t>
            </a:r>
          </a:p>
          <a:p>
            <a:pPr>
              <a:lnSpc>
                <a:spcPct val="95000"/>
              </a:lnSpc>
              <a:spcBef>
                <a:spcPts val="0"/>
              </a:spcBef>
            </a:pPr>
            <a:r>
              <a:rPr lang="en-US" sz="2800" dirty="0" smtClean="0"/>
              <a:t>Debt mayhem takes many forms:</a:t>
            </a:r>
          </a:p>
          <a:p>
            <a:pPr lvl="1">
              <a:lnSpc>
                <a:spcPct val="95000"/>
              </a:lnSpc>
              <a:spcBef>
                <a:spcPts val="0"/>
              </a:spcBef>
            </a:pPr>
            <a:r>
              <a:rPr lang="en-US" sz="2400" dirty="0" smtClean="0"/>
              <a:t>Edifice complex, lure of high-end amenities</a:t>
            </a:r>
          </a:p>
          <a:p>
            <a:pPr lvl="1">
              <a:lnSpc>
                <a:spcPct val="95000"/>
              </a:lnSpc>
              <a:spcBef>
                <a:spcPts val="0"/>
              </a:spcBef>
            </a:pPr>
            <a:r>
              <a:rPr lang="en-US" sz="2400" dirty="0" smtClean="0"/>
              <a:t>Debt backed by developer fees, assuming continued growth for 30 years</a:t>
            </a:r>
          </a:p>
          <a:p>
            <a:pPr lvl="1">
              <a:lnSpc>
                <a:spcPct val="95000"/>
              </a:lnSpc>
              <a:spcBef>
                <a:spcPts val="0"/>
              </a:spcBef>
            </a:pPr>
            <a:r>
              <a:rPr lang="en-US" sz="2400" dirty="0" smtClean="0"/>
              <a:t>General Fund pledged to pay for RDA, Enterprise, Special Revenue obligations</a:t>
            </a:r>
          </a:p>
          <a:p>
            <a:pPr lvl="1">
              <a:lnSpc>
                <a:spcPct val="95000"/>
              </a:lnSpc>
              <a:spcBef>
                <a:spcPts val="0"/>
              </a:spcBef>
            </a:pPr>
            <a:r>
              <a:rPr lang="en-US" sz="2400" dirty="0" smtClean="0"/>
              <a:t>Essential facilities (city hall, fire/police stations) pledged to bonds paying for non-essential facilities (recreation)</a:t>
            </a:r>
          </a:p>
          <a:p>
            <a:pPr lvl="1">
              <a:lnSpc>
                <a:spcPct val="95000"/>
              </a:lnSpc>
              <a:spcBef>
                <a:spcPts val="0"/>
              </a:spcBef>
            </a:pPr>
            <a:r>
              <a:rPr lang="en-US" sz="2400" dirty="0" smtClean="0"/>
              <a:t>Debt service back-loaded, assuming                                   future revenue growth (or higher                                     payroll over which to spread POBs)</a:t>
            </a:r>
          </a:p>
          <a:p>
            <a:pPr lvl="1">
              <a:lnSpc>
                <a:spcPct val="95000"/>
              </a:lnSpc>
              <a:spcBef>
                <a:spcPts val="0"/>
              </a:spcBef>
            </a:pPr>
            <a:r>
              <a:rPr lang="en-US" sz="2400" dirty="0"/>
              <a:t>Timing risk </a:t>
            </a:r>
            <a:r>
              <a:rPr lang="en-US" sz="2400" dirty="0" smtClean="0"/>
              <a:t>(PERS loss of your POBs</a:t>
            </a:r>
            <a:r>
              <a:rPr lang="en-US" sz="2400" dirty="0"/>
              <a:t>)</a:t>
            </a:r>
          </a:p>
          <a:p>
            <a:pPr lvl="1">
              <a:lnSpc>
                <a:spcPct val="95000"/>
              </a:lnSpc>
              <a:spcBef>
                <a:spcPts val="0"/>
              </a:spcBef>
            </a:pPr>
            <a:r>
              <a:rPr lang="en-US" sz="2400" dirty="0" smtClean="0"/>
              <a:t>Variable rate bond risk</a:t>
            </a:r>
          </a:p>
          <a:p>
            <a:endParaRPr lang="en-US" sz="2800" dirty="0" smtClean="0"/>
          </a:p>
          <a:p>
            <a:endParaRPr lang="en-US" sz="2800" dirty="0"/>
          </a:p>
        </p:txBody>
      </p:sp>
      <p:sp>
        <p:nvSpPr>
          <p:cNvPr id="3" name="Slide Number Placeholder 2"/>
          <p:cNvSpPr>
            <a:spLocks noGrp="1"/>
          </p:cNvSpPr>
          <p:nvPr>
            <p:ph type="sldNum" sz="quarter" idx="12"/>
          </p:nvPr>
        </p:nvSpPr>
        <p:spPr/>
        <p:txBody>
          <a:bodyPr/>
          <a:lstStyle/>
          <a:p>
            <a:fld id="{8D7A142A-ECBC-426F-9B9A-A1DF4CF8C78E}" type="slidenum">
              <a:rPr lang="en-US" smtClean="0"/>
              <a:pPr/>
              <a:t>11</a:t>
            </a:fld>
            <a:endParaRPr lang="en-US"/>
          </a:p>
        </p:txBody>
      </p:sp>
      <p:sp>
        <p:nvSpPr>
          <p:cNvPr id="4" name="Title 3"/>
          <p:cNvSpPr>
            <a:spLocks noGrp="1"/>
          </p:cNvSpPr>
          <p:nvPr>
            <p:ph type="title"/>
          </p:nvPr>
        </p:nvSpPr>
        <p:spPr/>
        <p:txBody>
          <a:bodyPr/>
          <a:lstStyle/>
          <a:p>
            <a:r>
              <a:rPr lang="en-US" smtClean="0"/>
              <a:t>Debt Obligations</a:t>
            </a:r>
            <a:endParaRPr lang="en-US" dirty="0"/>
          </a:p>
        </p:txBody>
      </p:sp>
      <p:pic>
        <p:nvPicPr>
          <p:cNvPr id="5" name="Picture 4" descr="C:\Users\Bob\AppData\Local\Microsoft\Windows\Temporary Internet Files\Content.IE5\0XTS7OCT\MP90044232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1" y="5181600"/>
            <a:ext cx="2057400" cy="1352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4390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0"/>
            <a:ext cx="5410200" cy="5029200"/>
          </a:xfrm>
        </p:spPr>
        <p:txBody>
          <a:bodyPr>
            <a:normAutofit fontScale="85000" lnSpcReduction="20000"/>
          </a:bodyPr>
          <a:lstStyle/>
          <a:p>
            <a:r>
              <a:rPr lang="en-US" dirty="0" smtClean="0"/>
              <a:t>CAFR shows snapshot of transfers/ loans… but not trends/context</a:t>
            </a:r>
          </a:p>
          <a:p>
            <a:r>
              <a:rPr lang="en-US" dirty="0" smtClean="0"/>
              <a:t>Enterprise support happens when:</a:t>
            </a:r>
          </a:p>
          <a:p>
            <a:pPr lvl="1"/>
            <a:r>
              <a:rPr lang="en-US" dirty="0" smtClean="0"/>
              <a:t>User fees not high enough</a:t>
            </a:r>
          </a:p>
          <a:p>
            <a:pPr lvl="2"/>
            <a:r>
              <a:rPr lang="en-US" sz="2600" dirty="0" smtClean="0"/>
              <a:t>Prop 218, political resistance to increasing them</a:t>
            </a:r>
          </a:p>
          <a:p>
            <a:pPr lvl="2"/>
            <a:r>
              <a:rPr lang="en-US" sz="2600" dirty="0" smtClean="0"/>
              <a:t>Better slow/steady fee increases over time vs. erratic/large </a:t>
            </a:r>
          </a:p>
          <a:p>
            <a:pPr lvl="1"/>
            <a:r>
              <a:rPr lang="en-US" dirty="0" smtClean="0"/>
              <a:t>Internal financing used due to poor enterprise credit (low fees or non-essential nature)</a:t>
            </a:r>
          </a:p>
          <a:p>
            <a:r>
              <a:rPr lang="en-US" dirty="0" smtClean="0"/>
              <a:t>Added drain on GF resources</a:t>
            </a:r>
          </a:p>
          <a:p>
            <a:pPr lvl="1"/>
            <a:r>
              <a:rPr lang="en-US" dirty="0" smtClean="0"/>
              <a:t>May be booked as loans, but is there capacity to repay?</a:t>
            </a:r>
          </a:p>
        </p:txBody>
      </p:sp>
      <p:sp>
        <p:nvSpPr>
          <p:cNvPr id="3" name="Slide Number Placeholder 2"/>
          <p:cNvSpPr>
            <a:spLocks noGrp="1"/>
          </p:cNvSpPr>
          <p:nvPr>
            <p:ph type="sldNum" sz="quarter" idx="12"/>
          </p:nvPr>
        </p:nvSpPr>
        <p:spPr/>
        <p:txBody>
          <a:bodyPr/>
          <a:lstStyle/>
          <a:p>
            <a:fld id="{8D7A142A-ECBC-426F-9B9A-A1DF4CF8C78E}" type="slidenum">
              <a:rPr lang="en-US" smtClean="0"/>
              <a:pPr/>
              <a:t>12</a:t>
            </a:fld>
            <a:endParaRPr lang="en-US" dirty="0"/>
          </a:p>
        </p:txBody>
      </p:sp>
      <p:sp>
        <p:nvSpPr>
          <p:cNvPr id="4" name="Title 3"/>
          <p:cNvSpPr>
            <a:spLocks noGrp="1"/>
          </p:cNvSpPr>
          <p:nvPr>
            <p:ph type="title"/>
          </p:nvPr>
        </p:nvSpPr>
        <p:spPr/>
        <p:txBody>
          <a:bodyPr/>
          <a:lstStyle/>
          <a:p>
            <a:r>
              <a:rPr lang="en-US" smtClean="0"/>
              <a:t>General Fund Subsidy of Enterprises</a:t>
            </a:r>
            <a:endParaRPr lang="en-US" dirty="0"/>
          </a:p>
        </p:txBody>
      </p:sp>
      <p:sp>
        <p:nvSpPr>
          <p:cNvPr id="11" name="Content Placeholder 5"/>
          <p:cNvSpPr txBox="1">
            <a:spLocks/>
          </p:cNvSpPr>
          <p:nvPr/>
        </p:nvSpPr>
        <p:spPr>
          <a:xfrm>
            <a:off x="6096000" y="1600200"/>
            <a:ext cx="2667000" cy="4724400"/>
          </a:xfrm>
          <a:prstGeom prst="rect">
            <a:avLst/>
          </a:prstGeom>
          <a:ln>
            <a:solidFill>
              <a:schemeClr val="accent1"/>
            </a:solidFill>
          </a:ln>
        </p:spPr>
        <p:txBody>
          <a:bodyPr>
            <a:normAutofit fontScale="85000" lnSpcReduction="20000"/>
          </a:bodyPr>
          <a:lstStyle>
            <a:lvl1pPr marL="342900" indent="-342900" algn="l" defTabSz="914400" rtl="0" eaLnBrk="1" latinLnBrk="0" hangingPunct="1">
              <a:spcBef>
                <a:spcPts val="600"/>
              </a:spcBef>
              <a:buClr>
                <a:srgbClr val="0F7CA7"/>
              </a:buClr>
              <a:buSzPct val="125000"/>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600"/>
              </a:spcBef>
              <a:buClr>
                <a:srgbClr val="56AC49"/>
              </a:buClr>
              <a:buFont typeface="Wingdings" pitchFamily="2" charset="2"/>
              <a:buChar char="§"/>
              <a:defRPr sz="2800" kern="1200">
                <a:solidFill>
                  <a:schemeClr val="tx1"/>
                </a:solidFill>
                <a:latin typeface="+mn-lt"/>
                <a:ea typeface="+mn-ea"/>
                <a:cs typeface="+mn-cs"/>
              </a:defRPr>
            </a:lvl2pPr>
            <a:lvl3pPr marL="1143000" indent="-228600" algn="l" defTabSz="914400" rtl="0" eaLnBrk="1" latinLnBrk="0" hangingPunct="1">
              <a:spcBef>
                <a:spcPts val="600"/>
              </a:spcBef>
              <a:buClr>
                <a:srgbClr val="EE8E00"/>
              </a:buClr>
              <a:buSzPct val="90000"/>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6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35000"/>
              </a:lnSpc>
              <a:buNone/>
            </a:pPr>
            <a:r>
              <a:rPr lang="en-US" dirty="0" smtClean="0"/>
              <a:t>Why subsidize?</a:t>
            </a:r>
          </a:p>
          <a:p>
            <a:pPr lvl="1">
              <a:lnSpc>
                <a:spcPct val="135000"/>
              </a:lnSpc>
            </a:pPr>
            <a:r>
              <a:rPr lang="en-US" dirty="0" smtClean="0"/>
              <a:t>Water</a:t>
            </a:r>
          </a:p>
          <a:p>
            <a:pPr lvl="1">
              <a:lnSpc>
                <a:spcPct val="135000"/>
              </a:lnSpc>
            </a:pPr>
            <a:r>
              <a:rPr lang="en-US" dirty="0" smtClean="0"/>
              <a:t>Sewer</a:t>
            </a:r>
          </a:p>
          <a:p>
            <a:pPr lvl="1">
              <a:lnSpc>
                <a:spcPct val="135000"/>
              </a:lnSpc>
            </a:pPr>
            <a:r>
              <a:rPr lang="en-US" dirty="0" smtClean="0"/>
              <a:t>Airport</a:t>
            </a:r>
          </a:p>
          <a:p>
            <a:pPr lvl="1">
              <a:lnSpc>
                <a:spcPct val="135000"/>
              </a:lnSpc>
            </a:pPr>
            <a:r>
              <a:rPr lang="en-US" dirty="0" smtClean="0"/>
              <a:t>Marina</a:t>
            </a:r>
          </a:p>
          <a:p>
            <a:pPr lvl="1">
              <a:lnSpc>
                <a:spcPct val="135000"/>
              </a:lnSpc>
            </a:pPr>
            <a:r>
              <a:rPr lang="en-US" dirty="0" smtClean="0"/>
              <a:t>Transit</a:t>
            </a:r>
          </a:p>
          <a:p>
            <a:pPr lvl="1">
              <a:lnSpc>
                <a:spcPct val="135000"/>
              </a:lnSpc>
            </a:pPr>
            <a:r>
              <a:rPr lang="en-US" dirty="0" smtClean="0"/>
              <a:t>Arena</a:t>
            </a:r>
          </a:p>
          <a:p>
            <a:pPr lvl="1">
              <a:lnSpc>
                <a:spcPct val="135000"/>
              </a:lnSpc>
            </a:pPr>
            <a:r>
              <a:rPr lang="en-US" dirty="0" smtClean="0"/>
              <a:t>Ballpark</a:t>
            </a:r>
          </a:p>
          <a:p>
            <a:pPr lvl="1">
              <a:lnSpc>
                <a:spcPct val="135000"/>
              </a:lnSpc>
            </a:pPr>
            <a:r>
              <a:rPr lang="en-US" dirty="0" smtClean="0"/>
              <a:t>Golf</a:t>
            </a:r>
          </a:p>
          <a:p>
            <a:endParaRPr lang="en-US" sz="2200" dirty="0"/>
          </a:p>
        </p:txBody>
      </p:sp>
    </p:spTree>
    <p:extLst>
      <p:ext uri="{BB962C8B-B14F-4D97-AF65-F5344CB8AC3E}">
        <p14:creationId xmlns:p14="http://schemas.microsoft.com/office/powerpoint/2010/main" val="28120840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305800" cy="5029200"/>
          </a:xfrm>
        </p:spPr>
        <p:txBody>
          <a:bodyPr>
            <a:noAutofit/>
          </a:bodyPr>
          <a:lstStyle/>
          <a:p>
            <a:pPr>
              <a:spcBef>
                <a:spcPts val="0"/>
              </a:spcBef>
            </a:pPr>
            <a:r>
              <a:rPr lang="en-US" sz="2800" dirty="0" smtClean="0"/>
              <a:t>Payments in lieu of taxes charged to enterprises </a:t>
            </a:r>
          </a:p>
          <a:p>
            <a:pPr lvl="1">
              <a:spcBef>
                <a:spcPts val="0"/>
              </a:spcBef>
            </a:pPr>
            <a:r>
              <a:rPr lang="en-US" sz="2400" dirty="0" smtClean="0"/>
              <a:t>Property tax/franchise tax</a:t>
            </a:r>
          </a:p>
          <a:p>
            <a:pPr>
              <a:spcBef>
                <a:spcPts val="0"/>
              </a:spcBef>
            </a:pPr>
            <a:r>
              <a:rPr lang="en-US" sz="2800" dirty="0" smtClean="0"/>
              <a:t>Old News: Jarvis organization wins </a:t>
            </a:r>
            <a:r>
              <a:rPr lang="en-US" sz="2800" b="1" dirty="0" smtClean="0"/>
              <a:t>all</a:t>
            </a:r>
            <a:r>
              <a:rPr lang="en-US" sz="2800" dirty="0" smtClean="0"/>
              <a:t> of these under Prop 218</a:t>
            </a:r>
          </a:p>
          <a:p>
            <a:pPr lvl="1">
              <a:spcBef>
                <a:spcPts val="0"/>
              </a:spcBef>
            </a:pPr>
            <a:r>
              <a:rPr lang="en-US" sz="2400" dirty="0" smtClean="0"/>
              <a:t>City forced to repay enterprises</a:t>
            </a:r>
          </a:p>
          <a:p>
            <a:pPr lvl="1">
              <a:spcBef>
                <a:spcPts val="0"/>
              </a:spcBef>
            </a:pPr>
            <a:r>
              <a:rPr lang="en-US" sz="2400" dirty="0" smtClean="0"/>
              <a:t>Need clear nexus between services &amp; charges to utilities</a:t>
            </a:r>
          </a:p>
          <a:p>
            <a:pPr marL="457200" lvl="1" indent="0">
              <a:spcBef>
                <a:spcPts val="0"/>
              </a:spcBef>
              <a:buNone/>
            </a:pPr>
            <a:endParaRPr lang="en-US" sz="1800" dirty="0" smtClean="0"/>
          </a:p>
          <a:p>
            <a:pPr>
              <a:spcBef>
                <a:spcPts val="0"/>
              </a:spcBef>
            </a:pPr>
            <a:r>
              <a:rPr lang="en-US" sz="2800" dirty="0" smtClean="0"/>
              <a:t>General Fund does not pay water fees                             on city parks or buildings</a:t>
            </a:r>
          </a:p>
          <a:p>
            <a:pPr>
              <a:spcBef>
                <a:spcPts val="0"/>
              </a:spcBef>
            </a:pPr>
            <a:r>
              <a:rPr lang="en-US" sz="2800" dirty="0" smtClean="0"/>
              <a:t>New Prop 218-based suits allege                         unequal treatment among ratepayers</a:t>
            </a:r>
          </a:p>
          <a:p>
            <a:pPr lvl="1">
              <a:spcBef>
                <a:spcPts val="0"/>
              </a:spcBef>
            </a:pPr>
            <a:r>
              <a:rPr lang="en-US" sz="2400" dirty="0" smtClean="0"/>
              <a:t>Would force City to pay charges </a:t>
            </a:r>
          </a:p>
          <a:p>
            <a:pPr lvl="1"/>
            <a:endParaRPr lang="en-US" sz="2400" dirty="0"/>
          </a:p>
        </p:txBody>
      </p:sp>
      <p:sp>
        <p:nvSpPr>
          <p:cNvPr id="4" name="Slide Number Placeholder 3"/>
          <p:cNvSpPr>
            <a:spLocks noGrp="1"/>
          </p:cNvSpPr>
          <p:nvPr>
            <p:ph type="sldNum" sz="quarter" idx="12"/>
          </p:nvPr>
        </p:nvSpPr>
        <p:spPr/>
        <p:txBody>
          <a:bodyPr/>
          <a:lstStyle/>
          <a:p>
            <a:fld id="{8D7A142A-ECBC-426F-9B9A-A1DF4CF8C78E}" type="slidenum">
              <a:rPr lang="en-US" smtClean="0"/>
              <a:pPr/>
              <a:t>13</a:t>
            </a:fld>
            <a:endParaRPr lang="en-US" dirty="0"/>
          </a:p>
        </p:txBody>
      </p:sp>
      <p:sp>
        <p:nvSpPr>
          <p:cNvPr id="5" name="Title 4"/>
          <p:cNvSpPr>
            <a:spLocks noGrp="1"/>
          </p:cNvSpPr>
          <p:nvPr>
            <p:ph type="title"/>
          </p:nvPr>
        </p:nvSpPr>
        <p:spPr/>
        <p:txBody>
          <a:bodyPr/>
          <a:lstStyle/>
          <a:p>
            <a:r>
              <a:rPr lang="en-US" smtClean="0"/>
              <a:t>Reverse Subsidies Also Cause Trouble</a:t>
            </a:r>
            <a:endParaRPr lang="en-US" dirty="0"/>
          </a:p>
        </p:txBody>
      </p:sp>
      <p:grpSp>
        <p:nvGrpSpPr>
          <p:cNvPr id="7" name="Group 6"/>
          <p:cNvGrpSpPr/>
          <p:nvPr/>
        </p:nvGrpSpPr>
        <p:grpSpPr>
          <a:xfrm>
            <a:off x="6858000" y="4520740"/>
            <a:ext cx="1600200" cy="1749424"/>
            <a:chOff x="6614160" y="4800599"/>
            <a:chExt cx="1676400" cy="1901825"/>
          </a:xfrm>
        </p:grpSpPr>
        <p:pic>
          <p:nvPicPr>
            <p:cNvPr id="3074" name="Picture 2" descr="C:\Users\Bob\AppData\Local\Microsoft\Windows\Temporary Internet Files\Content.IE5\0XTS7OCT\MC90043766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4160" y="4800599"/>
              <a:ext cx="1676400" cy="19018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818120" y="5994538"/>
              <a:ext cx="396240" cy="707886"/>
            </a:xfrm>
            <a:prstGeom prst="rect">
              <a:avLst/>
            </a:prstGeom>
            <a:noFill/>
          </p:spPr>
          <p:txBody>
            <a:bodyPr wrap="square" lIns="91440" tIns="45720" rIns="91440" bIns="45720">
              <a:spAutoFit/>
            </a:bodyPr>
            <a:lstStyle/>
            <a:p>
              <a:pPr algn="ctr"/>
              <a:r>
                <a:rPr lang="en-US" sz="4000" b="1" cap="none" spc="0" dirty="0" smtClean="0">
                  <a:ln w="18000">
                    <a:solidFill>
                      <a:schemeClr val="accent2">
                        <a:satMod val="140000"/>
                      </a:schemeClr>
                    </a:solidFill>
                    <a:prstDash val="solid"/>
                    <a:miter lim="800000"/>
                  </a:ln>
                  <a:solidFill>
                    <a:schemeClr val="accent1"/>
                  </a:solidFill>
                  <a:effectLst>
                    <a:outerShdw blurRad="25500" dist="23000" dir="7020000" algn="tl">
                      <a:srgbClr val="000000">
                        <a:alpha val="50000"/>
                      </a:srgbClr>
                    </a:outerShdw>
                  </a:effectLst>
                </a:rPr>
                <a:t>$</a:t>
              </a:r>
              <a:endParaRPr lang="en-US" sz="4000" b="1" cap="none" spc="0" dirty="0">
                <a:ln w="18000">
                  <a:solidFill>
                    <a:schemeClr val="accent2">
                      <a:satMod val="140000"/>
                    </a:schemeClr>
                  </a:solidFill>
                  <a:prstDash val="solid"/>
                  <a:miter lim="800000"/>
                </a:ln>
                <a:solidFill>
                  <a:schemeClr val="accent1"/>
                </a:solidFill>
                <a:effectLst>
                  <a:outerShdw blurRad="25500" dist="23000" dir="7020000" algn="tl">
                    <a:srgbClr val="000000">
                      <a:alpha val="50000"/>
                    </a:srgbClr>
                  </a:outerShdw>
                </a:effectLst>
              </a:endParaRPr>
            </a:p>
          </p:txBody>
        </p:sp>
      </p:grpSp>
    </p:spTree>
    <p:extLst>
      <p:ext uri="{BB962C8B-B14F-4D97-AF65-F5344CB8AC3E}">
        <p14:creationId xmlns:p14="http://schemas.microsoft.com/office/powerpoint/2010/main" val="2267066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0" end="0"/>
                                            </p:txEl>
                                          </p:spTgt>
                                        </p:tgtEl>
                                        <p:attrNameLst>
                                          <p:attrName>ppt_c</p:attrName>
                                        </p:attrNameLst>
                                      </p:cBhvr>
                                      <p:to>
                                        <a:srgbClr val="5F5F5F"/>
                                      </p:to>
                                    </p:animClr>
                                  </p:sub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1" end="1"/>
                                            </p:txEl>
                                          </p:spTgt>
                                        </p:tgtEl>
                                        <p:attrNameLst>
                                          <p:attrName>ppt_c</p:attrName>
                                        </p:attrNameLst>
                                      </p:cBhvr>
                                      <p:to>
                                        <a:srgbClr val="5F5F5F"/>
                                      </p:to>
                                    </p:animClr>
                                  </p:sub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2" end="2"/>
                                            </p:txEl>
                                          </p:spTgt>
                                        </p:tgtEl>
                                        <p:attrNameLst>
                                          <p:attrName>ppt_c</p:attrName>
                                        </p:attrNameLst>
                                      </p:cBhvr>
                                      <p:to>
                                        <a:srgbClr val="5F5F5F"/>
                                      </p:to>
                                    </p:animClr>
                                  </p:sub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3" end="3"/>
                                            </p:txEl>
                                          </p:spTgt>
                                        </p:tgtEl>
                                        <p:attrNameLst>
                                          <p:attrName>ppt_c</p:attrName>
                                        </p:attrNameLst>
                                      </p:cBhvr>
                                      <p:to>
                                        <a:srgbClr val="5F5F5F"/>
                                      </p:to>
                                    </p:animClr>
                                  </p:sub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4" end="4"/>
                                            </p:txEl>
                                          </p:spTgt>
                                        </p:tgtEl>
                                        <p:attrNameLst>
                                          <p:attrName>ppt_c</p:attrName>
                                        </p:attrNameLst>
                                      </p:cBhvr>
                                      <p:to>
                                        <a:srgbClr val="5F5F5F"/>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6" end="6"/>
                                            </p:txEl>
                                          </p:spTgt>
                                        </p:tgtEl>
                                        <p:attrNameLst>
                                          <p:attrName>ppt_c</p:attrName>
                                        </p:attrNameLst>
                                      </p:cBhvr>
                                      <p:to>
                                        <a:srgbClr val="5F5F5F"/>
                                      </p:to>
                                    </p:animClr>
                                  </p:subTnLst>
                                </p:cTn>
                              </p:par>
                              <p:par>
                                <p:cTn id="19" presetID="1" presetClass="entr" presetSubtype="0" fill="hold" grpId="0"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7" end="7"/>
                                            </p:txEl>
                                          </p:spTgt>
                                        </p:tgtEl>
                                        <p:attrNameLst>
                                          <p:attrName>ppt_c</p:attrName>
                                        </p:attrNameLst>
                                      </p:cBhvr>
                                      <p:to>
                                        <a:srgbClr val="5F5F5F"/>
                                      </p:to>
                                    </p:animClr>
                                  </p:subTnLst>
                                </p:cTn>
                              </p:par>
                              <p:par>
                                <p:cTn id="21" presetID="1" presetClass="entr" presetSubtype="0" fill="hold" grpId="0"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8" end="8"/>
                                            </p:txEl>
                                          </p:spTgt>
                                        </p:tgtEl>
                                        <p:attrNameLst>
                                          <p:attrName>ppt_c</p:attrName>
                                        </p:attrNameLst>
                                      </p:cBhvr>
                                      <p:to>
                                        <a:srgbClr val="5F5F5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382000" cy="5029200"/>
          </a:xfrm>
        </p:spPr>
        <p:txBody>
          <a:bodyPr>
            <a:normAutofit lnSpcReduction="10000"/>
          </a:bodyPr>
          <a:lstStyle/>
          <a:p>
            <a:r>
              <a:rPr lang="en-US" sz="2800" dirty="0" smtClean="0"/>
              <a:t>Makes it easy to spend cash that “isn’t yours”</a:t>
            </a:r>
          </a:p>
          <a:p>
            <a:r>
              <a:rPr lang="en-US" sz="2800" dirty="0" smtClean="0"/>
              <a:t>Common practice: internal borrowing for cash flow</a:t>
            </a:r>
          </a:p>
          <a:p>
            <a:pPr lvl="1">
              <a:buSzPct val="125000"/>
              <a:buFont typeface="Calibri" pitchFamily="34" charset="0"/>
              <a:buChar char="▪"/>
            </a:pPr>
            <a:r>
              <a:rPr lang="en-US" sz="2400" dirty="0"/>
              <a:t>General Fund must repay advances by end of FY</a:t>
            </a:r>
          </a:p>
          <a:p>
            <a:pPr lvl="1">
              <a:buSzPct val="125000"/>
              <a:buFont typeface="Calibri" pitchFamily="34" charset="0"/>
              <a:buChar char="▪"/>
            </a:pPr>
            <a:r>
              <a:rPr lang="en-US" sz="2400" dirty="0"/>
              <a:t>External borrowing (TRANS): if you don’t qualify that is major warning sign</a:t>
            </a:r>
          </a:p>
          <a:p>
            <a:r>
              <a:rPr lang="en-US" sz="2800" dirty="0" smtClean="0"/>
              <a:t>No debt beyond current FY, as it creates     impermissible debt without voter approval </a:t>
            </a:r>
          </a:p>
          <a:p>
            <a:pPr lvl="1"/>
            <a:r>
              <a:rPr lang="en-US" sz="2400" dirty="0" smtClean="0"/>
              <a:t>Article XVI Section 18a of CA Constitution:</a:t>
            </a:r>
          </a:p>
          <a:p>
            <a:pPr marL="857250" lvl="2" indent="0">
              <a:buNone/>
            </a:pPr>
            <a:r>
              <a:rPr lang="en-US" sz="2200" dirty="0"/>
              <a:t>“No county, city, town, township, board of education, or school district, shall incur any indebtedness or liability in any manner or for any purpose exceeding in any year the income and revenue provided for such year, without the assent of two-thirds of the voters of the public entity…”</a:t>
            </a:r>
          </a:p>
          <a:p>
            <a:endParaRPr lang="en-US" sz="2800" dirty="0"/>
          </a:p>
        </p:txBody>
      </p:sp>
      <p:sp>
        <p:nvSpPr>
          <p:cNvPr id="3" name="Slide Number Placeholder 2"/>
          <p:cNvSpPr>
            <a:spLocks noGrp="1"/>
          </p:cNvSpPr>
          <p:nvPr>
            <p:ph type="sldNum" sz="quarter" idx="12"/>
          </p:nvPr>
        </p:nvSpPr>
        <p:spPr/>
        <p:txBody>
          <a:bodyPr/>
          <a:lstStyle/>
          <a:p>
            <a:fld id="{8D7A142A-ECBC-426F-9B9A-A1DF4CF8C78E}" type="slidenum">
              <a:rPr lang="en-US" smtClean="0"/>
              <a:pPr/>
              <a:t>14</a:t>
            </a:fld>
            <a:endParaRPr lang="en-US"/>
          </a:p>
        </p:txBody>
      </p:sp>
      <p:sp>
        <p:nvSpPr>
          <p:cNvPr id="4" name="Title 3"/>
          <p:cNvSpPr>
            <a:spLocks noGrp="1"/>
          </p:cNvSpPr>
          <p:nvPr>
            <p:ph type="title"/>
          </p:nvPr>
        </p:nvSpPr>
        <p:spPr/>
        <p:txBody>
          <a:bodyPr/>
          <a:lstStyle/>
          <a:p>
            <a:r>
              <a:rPr lang="en-US" dirty="0" smtClean="0"/>
              <a:t>The Menace of Pooled Cash</a:t>
            </a:r>
            <a:endParaRPr lang="en-US" dirty="0"/>
          </a:p>
        </p:txBody>
      </p:sp>
      <p:pic>
        <p:nvPicPr>
          <p:cNvPr id="4098" name="Picture 2" descr="C:\Users\Bob\AppData\Local\Microsoft\Windows\Temporary Internet Files\Content.IE5\QL3Y391D\MC90003711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3276600"/>
            <a:ext cx="1772107" cy="1096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3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0" end="0"/>
                                            </p:txEl>
                                          </p:spTgt>
                                        </p:tgtEl>
                                        <p:attrNameLst>
                                          <p:attrName>ppt_c</p:attrName>
                                        </p:attrNameLst>
                                      </p:cBhvr>
                                      <p:to>
                                        <a:srgbClr val="5F5F5F"/>
                                      </p:to>
                                    </p:animClr>
                                  </p:sub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1" end="1"/>
                                            </p:txEl>
                                          </p:spTgt>
                                        </p:tgtEl>
                                        <p:attrNameLst>
                                          <p:attrName>ppt_c</p:attrName>
                                        </p:attrNameLst>
                                      </p:cBhvr>
                                      <p:to>
                                        <a:srgbClr val="5F5F5F"/>
                                      </p:to>
                                    </p:animClr>
                                  </p:sub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2" end="2"/>
                                            </p:txEl>
                                          </p:spTgt>
                                        </p:tgtEl>
                                        <p:attrNameLst>
                                          <p:attrName>ppt_c</p:attrName>
                                        </p:attrNameLst>
                                      </p:cBhvr>
                                      <p:to>
                                        <a:srgbClr val="5F5F5F"/>
                                      </p:to>
                                    </p:animClr>
                                  </p:sub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3" end="3"/>
                                            </p:txEl>
                                          </p:spTgt>
                                        </p:tgtEl>
                                        <p:attrNameLst>
                                          <p:attrName>ppt_c</p:attrName>
                                        </p:attrNameLst>
                                      </p:cBhvr>
                                      <p:to>
                                        <a:srgbClr val="5F5F5F"/>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4" end="4"/>
                                            </p:txEl>
                                          </p:spTgt>
                                        </p:tgtEl>
                                        <p:attrNameLst>
                                          <p:attrName>ppt_c</p:attrName>
                                        </p:attrNameLst>
                                      </p:cBhvr>
                                      <p:to>
                                        <a:srgbClr val="5F5F5F"/>
                                      </p:to>
                                    </p:animClr>
                                  </p:subTnLst>
                                </p:cTn>
                              </p:par>
                              <p:par>
                                <p:cTn id="17" presetID="1" presetClass="entr" presetSubtype="0"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5" end="5"/>
                                            </p:txEl>
                                          </p:spTgt>
                                        </p:tgtEl>
                                        <p:attrNameLst>
                                          <p:attrName>ppt_c</p:attrName>
                                        </p:attrNameLst>
                                      </p:cBhvr>
                                      <p:to>
                                        <a:srgbClr val="5F5F5F"/>
                                      </p:to>
                                    </p:animClr>
                                  </p:subTnLst>
                                </p:cTn>
                              </p:par>
                              <p:par>
                                <p:cTn id="19" presetID="1" presetClass="entr" presetSubtype="0" fill="hold" grpId="0"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6" end="6"/>
                                            </p:txEl>
                                          </p:spTgt>
                                        </p:tgtEl>
                                        <p:attrNameLst>
                                          <p:attrName>ppt_c</p:attrName>
                                        </p:attrNameLst>
                                      </p:cBhvr>
                                      <p:to>
                                        <a:srgbClr val="5F5F5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305800" cy="4876800"/>
          </a:xfrm>
        </p:spPr>
        <p:txBody>
          <a:bodyPr>
            <a:normAutofit fontScale="85000" lnSpcReduction="10000"/>
          </a:bodyPr>
          <a:lstStyle/>
          <a:p>
            <a:r>
              <a:rPr lang="en-US" dirty="0" smtClean="0"/>
              <a:t>Debt limit applies equally to internal loans from restricted funds and external borrowing from lender</a:t>
            </a:r>
          </a:p>
          <a:p>
            <a:r>
              <a:rPr lang="en-US" dirty="0" smtClean="0"/>
              <a:t>General Fund overdraw of pooled cash by FY end is necessarily money borrowed from restricted funds</a:t>
            </a:r>
          </a:p>
          <a:p>
            <a:pPr lvl="1"/>
            <a:r>
              <a:rPr lang="en-US" dirty="0" smtClean="0"/>
              <a:t>Prohibitions on use of restricted funds: Prop 218, grant limitations, AB 1600, gas tax, other state/federal laws</a:t>
            </a:r>
          </a:p>
          <a:p>
            <a:r>
              <a:rPr lang="en-US" dirty="0" smtClean="0"/>
              <a:t>Having plan to pay it back does not change fact it is a loan and thus a “liability”</a:t>
            </a:r>
          </a:p>
          <a:p>
            <a:r>
              <a:rPr lang="en-US" dirty="0" smtClean="0"/>
              <a:t>Cities may be doing this, but does not make it legal</a:t>
            </a:r>
          </a:p>
          <a:p>
            <a:pPr lvl="1"/>
            <a:r>
              <a:rPr lang="en-US" dirty="0" smtClean="0"/>
              <a:t>Some have plans to repay, others lack that capacity</a:t>
            </a:r>
          </a:p>
          <a:p>
            <a:pPr lvl="1"/>
            <a:r>
              <a:rPr lang="en-US" dirty="0" smtClean="0"/>
              <a:t>Extensive use of interfund loans is major danger sign</a:t>
            </a:r>
          </a:p>
          <a:p>
            <a:endParaRPr lang="en-US" dirty="0"/>
          </a:p>
        </p:txBody>
      </p:sp>
      <p:sp>
        <p:nvSpPr>
          <p:cNvPr id="3" name="Slide Number Placeholder 2"/>
          <p:cNvSpPr>
            <a:spLocks noGrp="1"/>
          </p:cNvSpPr>
          <p:nvPr>
            <p:ph type="sldNum" sz="quarter" idx="12"/>
          </p:nvPr>
        </p:nvSpPr>
        <p:spPr/>
        <p:txBody>
          <a:bodyPr/>
          <a:lstStyle/>
          <a:p>
            <a:fld id="{8D7A142A-ECBC-426F-9B9A-A1DF4CF8C78E}" type="slidenum">
              <a:rPr lang="en-US" smtClean="0"/>
              <a:pPr/>
              <a:t>15</a:t>
            </a:fld>
            <a:endParaRPr lang="en-US"/>
          </a:p>
        </p:txBody>
      </p:sp>
      <p:sp>
        <p:nvSpPr>
          <p:cNvPr id="4" name="Title 3"/>
          <p:cNvSpPr>
            <a:spLocks noGrp="1"/>
          </p:cNvSpPr>
          <p:nvPr>
            <p:ph type="title"/>
          </p:nvPr>
        </p:nvSpPr>
        <p:spPr/>
        <p:txBody>
          <a:bodyPr/>
          <a:lstStyle/>
          <a:p>
            <a:r>
              <a:rPr lang="en-US" dirty="0" smtClean="0"/>
              <a:t>Debt Limit Issues</a:t>
            </a:r>
            <a:endParaRPr lang="en-US" dirty="0"/>
          </a:p>
        </p:txBody>
      </p:sp>
    </p:spTree>
    <p:extLst>
      <p:ext uri="{BB962C8B-B14F-4D97-AF65-F5344CB8AC3E}">
        <p14:creationId xmlns:p14="http://schemas.microsoft.com/office/powerpoint/2010/main" val="3467016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0" end="0"/>
                                            </p:txEl>
                                          </p:spTgt>
                                        </p:tgtEl>
                                        <p:attrNameLst>
                                          <p:attrName>ppt_c</p:attrName>
                                        </p:attrNameLst>
                                      </p:cBhvr>
                                      <p:to>
                                        <a:srgbClr val="5F5F5F"/>
                                      </p:to>
                                    </p:animClr>
                                  </p:sub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1" end="1"/>
                                            </p:txEl>
                                          </p:spTgt>
                                        </p:tgtEl>
                                        <p:attrNameLst>
                                          <p:attrName>ppt_c</p:attrName>
                                        </p:attrNameLst>
                                      </p:cBhvr>
                                      <p:to>
                                        <a:srgbClr val="5F5F5F"/>
                                      </p:to>
                                    </p:animClr>
                                  </p:sub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2" end="2"/>
                                            </p:txEl>
                                          </p:spTgt>
                                        </p:tgtEl>
                                        <p:attrNameLst>
                                          <p:attrName>ppt_c</p:attrName>
                                        </p:attrNameLst>
                                      </p:cBhvr>
                                      <p:to>
                                        <a:srgbClr val="5F5F5F"/>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3" end="3"/>
                                            </p:txEl>
                                          </p:spTgt>
                                        </p:tgtEl>
                                        <p:attrNameLst>
                                          <p:attrName>ppt_c</p:attrName>
                                        </p:attrNameLst>
                                      </p:cBhvr>
                                      <p:to>
                                        <a:srgbClr val="5F5F5F"/>
                                      </p:to>
                                    </p:animClr>
                                  </p:sub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4" end="4"/>
                                            </p:txEl>
                                          </p:spTgt>
                                        </p:tgtEl>
                                        <p:attrNameLst>
                                          <p:attrName>ppt_c</p:attrName>
                                        </p:attrNameLst>
                                      </p:cBhvr>
                                      <p:to>
                                        <a:srgbClr val="5F5F5F"/>
                                      </p:to>
                                    </p:animClr>
                                  </p:subTnLst>
                                </p:cTn>
                              </p:par>
                              <p:par>
                                <p:cTn id="17" presetID="1" presetClass="entr" presetSubtype="0"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5" end="5"/>
                                            </p:txEl>
                                          </p:spTgt>
                                        </p:tgtEl>
                                        <p:attrNameLst>
                                          <p:attrName>ppt_c</p:attrName>
                                        </p:attrNameLst>
                                      </p:cBhvr>
                                      <p:to>
                                        <a:srgbClr val="5F5F5F"/>
                                      </p:to>
                                    </p:animClr>
                                  </p:subTnLst>
                                </p:cTn>
                              </p:par>
                              <p:par>
                                <p:cTn id="19" presetID="1" presetClass="entr" presetSubtype="0" fill="hold" grpId="0"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6" end="6"/>
                                            </p:txEl>
                                          </p:spTgt>
                                        </p:tgtEl>
                                        <p:attrNameLst>
                                          <p:attrName>ppt_c</p:attrName>
                                        </p:attrNameLst>
                                      </p:cBhvr>
                                      <p:to>
                                        <a:srgbClr val="5F5F5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458200" cy="5105400"/>
          </a:xfrm>
        </p:spPr>
        <p:txBody>
          <a:bodyPr>
            <a:normAutofit fontScale="85000" lnSpcReduction="20000"/>
          </a:bodyPr>
          <a:lstStyle/>
          <a:p>
            <a:r>
              <a:rPr lang="en-US" dirty="0" smtClean="0"/>
              <a:t>No published decision, so remedy unclear</a:t>
            </a:r>
          </a:p>
          <a:p>
            <a:pPr lvl="1"/>
            <a:r>
              <a:rPr lang="en-US" sz="2700" dirty="0" smtClean="0"/>
              <a:t>Could be required to restore borrowed                                       funds immediately, with financially                                                catastrophic results</a:t>
            </a:r>
          </a:p>
          <a:p>
            <a:r>
              <a:rPr lang="en-US" dirty="0" smtClean="0"/>
              <a:t>Public immunity only goes so far</a:t>
            </a:r>
          </a:p>
          <a:p>
            <a:pPr lvl="1"/>
            <a:r>
              <a:rPr lang="en-US" sz="2700" dirty="0" smtClean="0"/>
              <a:t>Does not extend to knowing violations</a:t>
            </a:r>
          </a:p>
          <a:p>
            <a:pPr lvl="1"/>
            <a:r>
              <a:rPr lang="en-US" sz="2700" dirty="0" smtClean="0"/>
              <a:t>Public officials are at risk, especially if local politics are toxic</a:t>
            </a:r>
          </a:p>
          <a:p>
            <a:r>
              <a:rPr lang="en-US" dirty="0" smtClean="0"/>
              <a:t>State Controller audits cite restricted fund use:</a:t>
            </a:r>
          </a:p>
          <a:p>
            <a:pPr lvl="1"/>
            <a:r>
              <a:rPr lang="en-US" sz="2600" dirty="0" smtClean="0"/>
              <a:t>“_____ has made it a habit to tap legally-restricted funds to cover its budget and cash shortfalls…  It appears that the City moved money wherever it wanted, whenever it wanted, regardless of the law or the intended purpose of those taxpayer dollars”</a:t>
            </a:r>
          </a:p>
          <a:p>
            <a:r>
              <a:rPr lang="en-US" dirty="0" smtClean="0"/>
              <a:t>Dilemma: Violating fund restrictions vs. violating state labor laws vs. bankruptcy</a:t>
            </a:r>
          </a:p>
          <a:p>
            <a:endParaRPr lang="en-US" dirty="0"/>
          </a:p>
        </p:txBody>
      </p:sp>
      <p:sp>
        <p:nvSpPr>
          <p:cNvPr id="3" name="Slide Number Placeholder 2"/>
          <p:cNvSpPr>
            <a:spLocks noGrp="1"/>
          </p:cNvSpPr>
          <p:nvPr>
            <p:ph type="sldNum" sz="quarter" idx="12"/>
          </p:nvPr>
        </p:nvSpPr>
        <p:spPr/>
        <p:txBody>
          <a:bodyPr/>
          <a:lstStyle/>
          <a:p>
            <a:fld id="{8D7A142A-ECBC-426F-9B9A-A1DF4CF8C78E}" type="slidenum">
              <a:rPr lang="en-US" smtClean="0"/>
              <a:pPr/>
              <a:t>16</a:t>
            </a:fld>
            <a:endParaRPr lang="en-US"/>
          </a:p>
        </p:txBody>
      </p:sp>
      <p:sp>
        <p:nvSpPr>
          <p:cNvPr id="4" name="Title 3"/>
          <p:cNvSpPr>
            <a:spLocks noGrp="1"/>
          </p:cNvSpPr>
          <p:nvPr>
            <p:ph type="title"/>
          </p:nvPr>
        </p:nvSpPr>
        <p:spPr/>
        <p:txBody>
          <a:bodyPr/>
          <a:lstStyle/>
          <a:p>
            <a:r>
              <a:rPr lang="en-US" dirty="0" smtClean="0"/>
              <a:t>Potential Liability to You</a:t>
            </a:r>
            <a:endParaRPr lang="en-US" dirty="0"/>
          </a:p>
        </p:txBody>
      </p:sp>
      <p:pic>
        <p:nvPicPr>
          <p:cNvPr id="5" name="Picture 3" descr="C:\Users\Bob\AppData\Local\Microsoft\Windows\Temporary Internet Files\Content.IE5\A5QIM1HD\MC90029037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4377" y="1828800"/>
            <a:ext cx="2246768" cy="1504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563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0" end="0"/>
                                            </p:txEl>
                                          </p:spTgt>
                                        </p:tgtEl>
                                        <p:attrNameLst>
                                          <p:attrName>ppt_c</p:attrName>
                                        </p:attrNameLst>
                                      </p:cBhvr>
                                      <p:to>
                                        <a:srgbClr val="5F5F5F"/>
                                      </p:to>
                                    </p:animClr>
                                  </p:sub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1" end="1"/>
                                            </p:txEl>
                                          </p:spTgt>
                                        </p:tgtEl>
                                        <p:attrNameLst>
                                          <p:attrName>ppt_c</p:attrName>
                                        </p:attrNameLst>
                                      </p:cBhvr>
                                      <p:to>
                                        <a:srgbClr val="5F5F5F"/>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2" end="2"/>
                                            </p:txEl>
                                          </p:spTgt>
                                        </p:tgtEl>
                                        <p:attrNameLst>
                                          <p:attrName>ppt_c</p:attrName>
                                        </p:attrNameLst>
                                      </p:cBhvr>
                                      <p:to>
                                        <a:srgbClr val="5F5F5F"/>
                                      </p:to>
                                    </p:animClr>
                                  </p:sub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3" end="3"/>
                                            </p:txEl>
                                          </p:spTgt>
                                        </p:tgtEl>
                                        <p:attrNameLst>
                                          <p:attrName>ppt_c</p:attrName>
                                        </p:attrNameLst>
                                      </p:cBhvr>
                                      <p:to>
                                        <a:srgbClr val="5F5F5F"/>
                                      </p:to>
                                    </p:animClr>
                                  </p:sub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4" end="4"/>
                                            </p:txEl>
                                          </p:spTgt>
                                        </p:tgtEl>
                                        <p:attrNameLst>
                                          <p:attrName>ppt_c</p:attrName>
                                        </p:attrNameLst>
                                      </p:cBhvr>
                                      <p:to>
                                        <a:srgbClr val="5F5F5F"/>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5" end="5"/>
                                            </p:txEl>
                                          </p:spTgt>
                                        </p:tgtEl>
                                        <p:attrNameLst>
                                          <p:attrName>ppt_c</p:attrName>
                                        </p:attrNameLst>
                                      </p:cBhvr>
                                      <p:to>
                                        <a:srgbClr val="5F5F5F"/>
                                      </p:to>
                                    </p:animClr>
                                  </p:subTnLst>
                                </p:cTn>
                              </p:par>
                              <p:par>
                                <p:cTn id="21" presetID="1" presetClass="entr" presetSubtype="0" fill="hold" grpId="0"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6" end="6"/>
                                            </p:txEl>
                                          </p:spTgt>
                                        </p:tgtEl>
                                        <p:attrNameLst>
                                          <p:attrName>ppt_c</p:attrName>
                                        </p:attrNameLst>
                                      </p:cBhvr>
                                      <p:to>
                                        <a:srgbClr val="5F5F5F"/>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7" end="7"/>
                                            </p:txEl>
                                          </p:spTgt>
                                        </p:tgtEl>
                                        <p:attrNameLst>
                                          <p:attrName>ppt_c</p:attrName>
                                        </p:attrNameLst>
                                      </p:cBhvr>
                                      <p:to>
                                        <a:srgbClr val="5F5F5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1425" y="5705475"/>
            <a:ext cx="2822575"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457200" y="1600198"/>
            <a:ext cx="8305800" cy="4267201"/>
          </a:xfrm>
        </p:spPr>
        <p:txBody>
          <a:bodyPr>
            <a:noAutofit/>
          </a:bodyPr>
          <a:lstStyle/>
          <a:p>
            <a:pPr>
              <a:lnSpc>
                <a:spcPct val="95000"/>
              </a:lnSpc>
              <a:spcBef>
                <a:spcPts val="0"/>
              </a:spcBef>
            </a:pPr>
            <a:r>
              <a:rPr lang="en-US" sz="2800" dirty="0" smtClean="0"/>
              <a:t>Acts of fiscal mayhem are eroding your solvency</a:t>
            </a:r>
          </a:p>
          <a:p>
            <a:pPr lvl="1">
              <a:lnSpc>
                <a:spcPct val="95000"/>
              </a:lnSpc>
              <a:spcBef>
                <a:spcPts val="0"/>
              </a:spcBef>
            </a:pPr>
            <a:r>
              <a:rPr lang="en-US" sz="2400" dirty="0" smtClean="0"/>
              <a:t>“friends come and go, but enemies accumulate”</a:t>
            </a:r>
          </a:p>
          <a:p>
            <a:pPr>
              <a:lnSpc>
                <a:spcPct val="95000"/>
              </a:lnSpc>
              <a:spcBef>
                <a:spcPts val="0"/>
              </a:spcBef>
            </a:pPr>
            <a:r>
              <a:rPr lang="en-US" sz="2800" dirty="0" smtClean="0"/>
              <a:t>CAFR: too late and incomplete story</a:t>
            </a:r>
          </a:p>
          <a:p>
            <a:pPr>
              <a:lnSpc>
                <a:spcPct val="95000"/>
              </a:lnSpc>
              <a:spcBef>
                <a:spcPts val="0"/>
              </a:spcBef>
            </a:pPr>
            <a:r>
              <a:rPr lang="en-US" sz="2800" dirty="0" smtClean="0"/>
              <a:t>Draining reserves to delay the inevitable leaves agency more exposed to every other risk  </a:t>
            </a:r>
          </a:p>
          <a:p>
            <a:pPr>
              <a:lnSpc>
                <a:spcPct val="95000"/>
              </a:lnSpc>
              <a:spcBef>
                <a:spcPts val="0"/>
              </a:spcBef>
            </a:pPr>
            <a:r>
              <a:rPr lang="en-US" sz="2800" dirty="0" smtClean="0"/>
              <a:t>Price of leaving unit costs high is inevitable erosion of services to point where no slack left in system</a:t>
            </a:r>
          </a:p>
          <a:p>
            <a:pPr>
              <a:lnSpc>
                <a:spcPct val="95000"/>
              </a:lnSpc>
              <a:spcBef>
                <a:spcPts val="0"/>
              </a:spcBef>
            </a:pPr>
            <a:r>
              <a:rPr lang="en-US" sz="2800" dirty="0" smtClean="0"/>
              <a:t>Recession is beyond your control, but achieving fiscal sustainability and service solvency means identifying and dealing with these problem areas</a:t>
            </a:r>
          </a:p>
          <a:p>
            <a:endParaRPr lang="en-US" sz="2800" dirty="0"/>
          </a:p>
        </p:txBody>
      </p:sp>
      <p:sp>
        <p:nvSpPr>
          <p:cNvPr id="3" name="Slide Number Placeholder 2"/>
          <p:cNvSpPr>
            <a:spLocks noGrp="1"/>
          </p:cNvSpPr>
          <p:nvPr>
            <p:ph type="sldNum" sz="quarter" idx="12"/>
          </p:nvPr>
        </p:nvSpPr>
        <p:spPr/>
        <p:txBody>
          <a:bodyPr/>
          <a:lstStyle/>
          <a:p>
            <a:fld id="{8D7A142A-ECBC-426F-9B9A-A1DF4CF8C78E}" type="slidenum">
              <a:rPr lang="en-US" smtClean="0"/>
              <a:pPr/>
              <a:t>17</a:t>
            </a:fld>
            <a:endParaRPr lang="en-US"/>
          </a:p>
        </p:txBody>
      </p:sp>
      <p:sp>
        <p:nvSpPr>
          <p:cNvPr id="4" name="Title 3"/>
          <p:cNvSpPr>
            <a:spLocks noGrp="1"/>
          </p:cNvSpPr>
          <p:nvPr>
            <p:ph type="title"/>
          </p:nvPr>
        </p:nvSpPr>
        <p:spPr/>
        <p:txBody>
          <a:bodyPr/>
          <a:lstStyle/>
          <a:p>
            <a:r>
              <a:rPr lang="en-US" dirty="0" smtClean="0"/>
              <a:t>Final Thoughts</a:t>
            </a:r>
            <a:endParaRPr lang="en-US" dirty="0"/>
          </a:p>
        </p:txBody>
      </p:sp>
    </p:spTree>
    <p:extLst>
      <p:ext uri="{BB962C8B-B14F-4D97-AF65-F5344CB8AC3E}">
        <p14:creationId xmlns:p14="http://schemas.microsoft.com/office/powerpoint/2010/main" val="328433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0" end="0"/>
                                            </p:txEl>
                                          </p:spTgt>
                                        </p:tgtEl>
                                        <p:attrNameLst>
                                          <p:attrName>ppt_c</p:attrName>
                                        </p:attrNameLst>
                                      </p:cBhvr>
                                      <p:to>
                                        <a:srgbClr val="5F5F5F"/>
                                      </p:to>
                                    </p:animClr>
                                  </p:sub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1" end="1"/>
                                            </p:txEl>
                                          </p:spTgt>
                                        </p:tgtEl>
                                        <p:attrNameLst>
                                          <p:attrName>ppt_c</p:attrName>
                                        </p:attrNameLst>
                                      </p:cBhvr>
                                      <p:to>
                                        <a:srgbClr val="5F5F5F"/>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2" end="2"/>
                                            </p:txEl>
                                          </p:spTgt>
                                        </p:tgtEl>
                                        <p:attrNameLst>
                                          <p:attrName>ppt_c</p:attrName>
                                        </p:attrNameLst>
                                      </p:cBhvr>
                                      <p:to>
                                        <a:srgbClr val="5F5F5F"/>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3" end="3"/>
                                            </p:txEl>
                                          </p:spTgt>
                                        </p:tgtEl>
                                        <p:attrNameLst>
                                          <p:attrName>ppt_c</p:attrName>
                                        </p:attrNameLst>
                                      </p:cBhvr>
                                      <p:to>
                                        <a:srgbClr val="5F5F5F"/>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4" end="4"/>
                                            </p:txEl>
                                          </p:spTgt>
                                        </p:tgtEl>
                                        <p:attrNameLst>
                                          <p:attrName>ppt_c</p:attrName>
                                        </p:attrNameLst>
                                      </p:cBhvr>
                                      <p:to>
                                        <a:srgbClr val="5F5F5F"/>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5" end="5"/>
                                            </p:txEl>
                                          </p:spTgt>
                                        </p:tgtEl>
                                        <p:attrNameLst>
                                          <p:attrName>ppt_c</p:attrName>
                                        </p:attrNameLst>
                                      </p:cBhvr>
                                      <p:to>
                                        <a:srgbClr val="5F5F5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981200" y="5410200"/>
            <a:ext cx="6807692" cy="716278"/>
          </a:xfrm>
        </p:spPr>
        <p:txBody>
          <a:bodyPr>
            <a:normAutofit/>
          </a:bodyPr>
          <a:lstStyle/>
          <a:p>
            <a:pPr marL="45720" indent="0">
              <a:buNone/>
            </a:pPr>
            <a:r>
              <a:rPr lang="en-US" sz="3600" dirty="0" smtClean="0"/>
              <a:t>City of [your name here]</a:t>
            </a:r>
            <a:endParaRPr lang="en-US" sz="3600" dirty="0"/>
          </a:p>
        </p:txBody>
      </p:sp>
      <p:sp>
        <p:nvSpPr>
          <p:cNvPr id="3" name="Slide Number Placeholder 2"/>
          <p:cNvSpPr>
            <a:spLocks noGrp="1"/>
          </p:cNvSpPr>
          <p:nvPr>
            <p:ph type="sldNum" sz="quarter" idx="12"/>
          </p:nvPr>
        </p:nvSpPr>
        <p:spPr/>
        <p:txBody>
          <a:bodyPr/>
          <a:lstStyle/>
          <a:p>
            <a:fld id="{8D7A142A-ECBC-426F-9B9A-A1DF4CF8C78E}" type="slidenum">
              <a:rPr lang="en-US" smtClean="0"/>
              <a:pPr/>
              <a:t>2</a:t>
            </a:fld>
            <a:endParaRPr lang="en-US"/>
          </a:p>
        </p:txBody>
      </p:sp>
      <p:sp>
        <p:nvSpPr>
          <p:cNvPr id="4" name="Title 3"/>
          <p:cNvSpPr>
            <a:spLocks noGrp="1"/>
          </p:cNvSpPr>
          <p:nvPr>
            <p:ph type="title"/>
          </p:nvPr>
        </p:nvSpPr>
        <p:spPr/>
        <p:txBody>
          <a:bodyPr/>
          <a:lstStyle/>
          <a:p>
            <a:r>
              <a:rPr lang="en-US" dirty="0" smtClean="0"/>
              <a:t>Fiscal Mayhem… Like </a:t>
            </a:r>
            <a:r>
              <a:rPr lang="en-US" dirty="0"/>
              <a:t>Y</a:t>
            </a:r>
            <a:r>
              <a:rPr lang="en-US" dirty="0" smtClean="0"/>
              <a:t>ou</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239962"/>
            <a:ext cx="7089043" cy="2860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Up Arrow 7"/>
          <p:cNvSpPr/>
          <p:nvPr/>
        </p:nvSpPr>
        <p:spPr>
          <a:xfrm>
            <a:off x="3200400" y="4495800"/>
            <a:ext cx="609600" cy="914400"/>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11777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091470750"/>
              </p:ext>
            </p:extLst>
          </p:nvPr>
        </p:nvGraphicFramePr>
        <p:xfrm>
          <a:off x="365760" y="1143000"/>
          <a:ext cx="8476488"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8D7A142A-ECBC-426F-9B9A-A1DF4CF8C78E}" type="slidenum">
              <a:rPr lang="en-US" smtClean="0"/>
              <a:pPr/>
              <a:t>3</a:t>
            </a:fld>
            <a:endParaRPr lang="en-US"/>
          </a:p>
        </p:txBody>
      </p:sp>
      <p:sp>
        <p:nvSpPr>
          <p:cNvPr id="4" name="Title 3"/>
          <p:cNvSpPr>
            <a:spLocks noGrp="1"/>
          </p:cNvSpPr>
          <p:nvPr>
            <p:ph type="title"/>
          </p:nvPr>
        </p:nvSpPr>
        <p:spPr/>
        <p:txBody>
          <a:bodyPr/>
          <a:lstStyle/>
          <a:p>
            <a:r>
              <a:rPr lang="en-US" dirty="0" smtClean="0"/>
              <a:t>Elements of Fiscal </a:t>
            </a:r>
            <a:r>
              <a:rPr lang="en-US" dirty="0"/>
              <a:t>M</a:t>
            </a:r>
            <a:r>
              <a:rPr lang="en-US" dirty="0" smtClean="0"/>
              <a:t>ayhem</a:t>
            </a:r>
            <a:endParaRPr lang="en-US" dirty="0"/>
          </a:p>
        </p:txBody>
      </p:sp>
      <p:pic>
        <p:nvPicPr>
          <p:cNvPr id="3074" name="Picture 2" descr="C:\Users\Bob\AppData\Local\Microsoft\Windows\Temporary Internet Files\Content.IE5\QL3Y391D\MC900071144[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37560" y="3200400"/>
            <a:ext cx="2743201" cy="2264372"/>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152400" y="1524000"/>
            <a:ext cx="1828800" cy="1219200"/>
          </a:xfrm>
          <a:prstGeom prst="ellipse">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t>Bad Economy</a:t>
            </a:r>
            <a:endParaRPr lang="en-US" sz="2100" b="1" dirty="0"/>
          </a:p>
        </p:txBody>
      </p:sp>
      <p:sp>
        <p:nvSpPr>
          <p:cNvPr id="8" name="Oval 7"/>
          <p:cNvSpPr/>
          <p:nvPr/>
        </p:nvSpPr>
        <p:spPr>
          <a:xfrm>
            <a:off x="7010400" y="1524000"/>
            <a:ext cx="1905000" cy="1219200"/>
          </a:xfrm>
          <a:prstGeom prst="ellipse">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en-US" sz="2100" b="1" dirty="0" smtClean="0"/>
              <a:t>Bad Revenue Estimates</a:t>
            </a:r>
            <a:endParaRPr lang="en-US" sz="2100" b="1" dirty="0"/>
          </a:p>
        </p:txBody>
      </p:sp>
      <p:sp>
        <p:nvSpPr>
          <p:cNvPr id="9" name="Oval 8"/>
          <p:cNvSpPr/>
          <p:nvPr/>
        </p:nvSpPr>
        <p:spPr>
          <a:xfrm>
            <a:off x="152400" y="5181600"/>
            <a:ext cx="2103120" cy="1219200"/>
          </a:xfrm>
          <a:prstGeom prst="ellipse">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Bad Accounting/Late CAFR</a:t>
            </a:r>
            <a:endParaRPr lang="en-US" sz="2000" b="1" dirty="0"/>
          </a:p>
        </p:txBody>
      </p:sp>
      <p:sp>
        <p:nvSpPr>
          <p:cNvPr id="10" name="Oval 9"/>
          <p:cNvSpPr/>
          <p:nvPr/>
        </p:nvSpPr>
        <p:spPr>
          <a:xfrm>
            <a:off x="7025640" y="5181600"/>
            <a:ext cx="1905000" cy="1219200"/>
          </a:xfrm>
          <a:prstGeom prst="ellipse">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t>Bad Luck, RDA Loss</a:t>
            </a:r>
            <a:endParaRPr lang="en-US" sz="2100" b="1" dirty="0"/>
          </a:p>
        </p:txBody>
      </p:sp>
    </p:spTree>
    <p:extLst>
      <p:ext uri="{BB962C8B-B14F-4D97-AF65-F5344CB8AC3E}">
        <p14:creationId xmlns:p14="http://schemas.microsoft.com/office/powerpoint/2010/main" val="1338691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458200" cy="4876800"/>
          </a:xfrm>
        </p:spPr>
        <p:txBody>
          <a:bodyPr>
            <a:normAutofit fontScale="92500" lnSpcReduction="20000"/>
          </a:bodyPr>
          <a:lstStyle/>
          <a:p>
            <a:r>
              <a:rPr lang="en-US" dirty="0"/>
              <a:t>Acts of fiscal mayhem </a:t>
            </a:r>
            <a:r>
              <a:rPr lang="en-US" dirty="0" smtClean="0"/>
              <a:t>increase demand </a:t>
            </a:r>
            <a:r>
              <a:rPr lang="en-US" dirty="0"/>
              <a:t>on limited General Fund resources, exacerbate impact of financial downturns</a:t>
            </a:r>
          </a:p>
          <a:p>
            <a:r>
              <a:rPr lang="en-US" dirty="0"/>
              <a:t>Incremental decisions </a:t>
            </a:r>
            <a:r>
              <a:rPr lang="en-US" dirty="0" smtClean="0"/>
              <a:t>often don’t </a:t>
            </a:r>
            <a:r>
              <a:rPr lang="en-US" dirty="0"/>
              <a:t>always appear dangerous until viewed in the aggregate</a:t>
            </a:r>
          </a:p>
          <a:p>
            <a:r>
              <a:rPr lang="en-US" dirty="0" smtClean="0"/>
              <a:t>If not addressed, high </a:t>
            </a:r>
            <a:r>
              <a:rPr lang="en-US" dirty="0"/>
              <a:t>unit costs </a:t>
            </a:r>
            <a:r>
              <a:rPr lang="en-US" dirty="0" smtClean="0"/>
              <a:t>erode solvency in three ways:</a:t>
            </a:r>
          </a:p>
          <a:p>
            <a:pPr lvl="1"/>
            <a:r>
              <a:rPr lang="en-US" dirty="0" smtClean="0"/>
              <a:t>Cash – can you pay your bills when they come due?</a:t>
            </a:r>
          </a:p>
          <a:p>
            <a:pPr lvl="1"/>
            <a:r>
              <a:rPr lang="en-US" dirty="0" smtClean="0"/>
              <a:t>Budget – can you balance a budget, meet annual obligations?</a:t>
            </a:r>
          </a:p>
          <a:p>
            <a:pPr lvl="1"/>
            <a:r>
              <a:rPr lang="en-US" dirty="0" smtClean="0"/>
              <a:t>Service – can you provide at level required                          for community health, safety &amp; welfare?</a:t>
            </a:r>
            <a:endParaRPr lang="en-US" dirty="0"/>
          </a:p>
        </p:txBody>
      </p:sp>
      <p:sp>
        <p:nvSpPr>
          <p:cNvPr id="3" name="Slide Number Placeholder 2"/>
          <p:cNvSpPr>
            <a:spLocks noGrp="1"/>
          </p:cNvSpPr>
          <p:nvPr>
            <p:ph type="sldNum" sz="quarter" idx="12"/>
          </p:nvPr>
        </p:nvSpPr>
        <p:spPr/>
        <p:txBody>
          <a:bodyPr/>
          <a:lstStyle/>
          <a:p>
            <a:fld id="{8D7A142A-ECBC-426F-9B9A-A1DF4CF8C78E}" type="slidenum">
              <a:rPr lang="en-US" smtClean="0"/>
              <a:pPr/>
              <a:t>4</a:t>
            </a:fld>
            <a:endParaRPr lang="en-US"/>
          </a:p>
        </p:txBody>
      </p:sp>
      <p:sp>
        <p:nvSpPr>
          <p:cNvPr id="4" name="Title 3"/>
          <p:cNvSpPr>
            <a:spLocks noGrp="1"/>
          </p:cNvSpPr>
          <p:nvPr>
            <p:ph type="title"/>
          </p:nvPr>
        </p:nvSpPr>
        <p:spPr/>
        <p:txBody>
          <a:bodyPr/>
          <a:lstStyle/>
          <a:p>
            <a:r>
              <a:rPr lang="en-US" dirty="0" smtClean="0"/>
              <a:t>Mayhem Erodes Solvency</a:t>
            </a:r>
            <a:endParaRPr lang="en-US" dirty="0"/>
          </a:p>
        </p:txBody>
      </p:sp>
      <p:pic>
        <p:nvPicPr>
          <p:cNvPr id="5122" name="Picture 2" descr="C:\Users\Bob\AppData\Local\Microsoft\Windows\Temporary Internet Files\Content.IE5\CGCD5K7B\MC90005939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5181402"/>
            <a:ext cx="1374648" cy="1373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340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0" end="0"/>
                                            </p:txEl>
                                          </p:spTgt>
                                        </p:tgtEl>
                                        <p:attrNameLst>
                                          <p:attrName>ppt_c</p:attrName>
                                        </p:attrNameLst>
                                      </p:cBhvr>
                                      <p:to>
                                        <a:srgbClr val="5F5F5F"/>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1" end="1"/>
                                            </p:txEl>
                                          </p:spTgt>
                                        </p:tgtEl>
                                        <p:attrNameLst>
                                          <p:attrName>ppt_c</p:attrName>
                                        </p:attrNameLst>
                                      </p:cBhvr>
                                      <p:to>
                                        <a:srgbClr val="5F5F5F"/>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2" end="2"/>
                                            </p:txEl>
                                          </p:spTgt>
                                        </p:tgtEl>
                                        <p:attrNameLst>
                                          <p:attrName>ppt_c</p:attrName>
                                        </p:attrNameLst>
                                      </p:cBhvr>
                                      <p:to>
                                        <a:srgbClr val="5F5F5F"/>
                                      </p:to>
                                    </p:animClr>
                                  </p:subTnLst>
                                </p:cTn>
                              </p:par>
                              <p:par>
                                <p:cTn id="15" presetID="1" presetClass="entr" presetSubtype="0"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3" end="3"/>
                                            </p:txEl>
                                          </p:spTgt>
                                        </p:tgtEl>
                                        <p:attrNameLst>
                                          <p:attrName>ppt_c</p:attrName>
                                        </p:attrNameLst>
                                      </p:cBhvr>
                                      <p:to>
                                        <a:srgbClr val="5F5F5F"/>
                                      </p:to>
                                    </p:animClr>
                                  </p:subTnLst>
                                </p:cTn>
                              </p:par>
                              <p:par>
                                <p:cTn id="17" presetID="1"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4" end="4"/>
                                            </p:txEl>
                                          </p:spTgt>
                                        </p:tgtEl>
                                        <p:attrNameLst>
                                          <p:attrName>ppt_c</p:attrName>
                                        </p:attrNameLst>
                                      </p:cBhvr>
                                      <p:to>
                                        <a:srgbClr val="5F5F5F"/>
                                      </p:to>
                                    </p:animClr>
                                  </p:subTnLst>
                                </p:cTn>
                              </p:par>
                              <p:par>
                                <p:cTn id="19" presetID="1" presetClass="entr" presetSubtype="0"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5" end="5"/>
                                            </p:txEl>
                                          </p:spTgt>
                                        </p:tgtEl>
                                        <p:attrNameLst>
                                          <p:attrName>ppt_c</p:attrName>
                                        </p:attrNameLst>
                                      </p:cBhvr>
                                      <p:to>
                                        <a:srgbClr val="5F5F5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48400" y="3124200"/>
            <a:ext cx="2612037" cy="2051827"/>
          </a:xfrm>
        </p:spPr>
        <p:txBody>
          <a:bodyPr>
            <a:normAutofit/>
          </a:bodyPr>
          <a:lstStyle/>
          <a:p>
            <a:pPr marL="45720" indent="0">
              <a:spcBef>
                <a:spcPts val="0"/>
              </a:spcBef>
              <a:buNone/>
            </a:pPr>
            <a:r>
              <a:rPr lang="en-US" sz="2800" dirty="0" smtClean="0"/>
              <a:t>“I can’t see</a:t>
            </a:r>
          </a:p>
          <a:p>
            <a:pPr marL="45720" indent="0">
              <a:spcBef>
                <a:spcPts val="0"/>
              </a:spcBef>
              <a:buNone/>
            </a:pPr>
            <a:r>
              <a:rPr lang="en-US" sz="2800" dirty="0" smtClean="0"/>
              <a:t>your fiscal</a:t>
            </a:r>
          </a:p>
          <a:p>
            <a:pPr marL="45720" indent="0">
              <a:spcBef>
                <a:spcPts val="0"/>
              </a:spcBef>
              <a:buNone/>
            </a:pPr>
            <a:r>
              <a:rPr lang="en-US" sz="2800" dirty="0" smtClean="0"/>
              <a:t>problems </a:t>
            </a:r>
          </a:p>
          <a:p>
            <a:pPr marL="45720" indent="0">
              <a:spcBef>
                <a:spcPts val="0"/>
              </a:spcBef>
              <a:buNone/>
            </a:pPr>
            <a:r>
              <a:rPr lang="en-US" sz="2800" dirty="0" smtClean="0"/>
              <a:t>from here!”</a:t>
            </a:r>
            <a:endParaRPr lang="en-US" sz="2800" dirty="0"/>
          </a:p>
        </p:txBody>
      </p:sp>
      <p:sp>
        <p:nvSpPr>
          <p:cNvPr id="3" name="Slide Number Placeholder 2"/>
          <p:cNvSpPr>
            <a:spLocks noGrp="1"/>
          </p:cNvSpPr>
          <p:nvPr>
            <p:ph type="sldNum" sz="quarter" idx="12"/>
          </p:nvPr>
        </p:nvSpPr>
        <p:spPr/>
        <p:txBody>
          <a:bodyPr/>
          <a:lstStyle/>
          <a:p>
            <a:fld id="{8D7A142A-ECBC-426F-9B9A-A1DF4CF8C78E}" type="slidenum">
              <a:rPr lang="en-US" smtClean="0"/>
              <a:pPr/>
              <a:t>5</a:t>
            </a:fld>
            <a:endParaRPr lang="en-US"/>
          </a:p>
        </p:txBody>
      </p:sp>
      <p:sp>
        <p:nvSpPr>
          <p:cNvPr id="4" name="Title 3"/>
          <p:cNvSpPr>
            <a:spLocks noGrp="1"/>
          </p:cNvSpPr>
          <p:nvPr>
            <p:ph type="title"/>
          </p:nvPr>
        </p:nvSpPr>
        <p:spPr/>
        <p:txBody>
          <a:bodyPr>
            <a:normAutofit/>
          </a:bodyPr>
          <a:lstStyle/>
          <a:p>
            <a:r>
              <a:rPr lang="en-US" dirty="0" smtClean="0"/>
              <a:t>Problems Not So Obvious to Outsiders</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881200"/>
            <a:ext cx="4133849"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4291322"/>
            <a:ext cx="3102964"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loud Callout 4"/>
          <p:cNvSpPr/>
          <p:nvPr/>
        </p:nvSpPr>
        <p:spPr>
          <a:xfrm>
            <a:off x="5714999" y="2514600"/>
            <a:ext cx="3124200" cy="3028788"/>
          </a:xfrm>
          <a:prstGeom prst="cloudCallout">
            <a:avLst>
              <a:gd name="adj1" fmla="val -61275"/>
              <a:gd name="adj2" fmla="val 4034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92373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305800" cy="5029200"/>
          </a:xfrm>
        </p:spPr>
        <p:txBody>
          <a:bodyPr vert="horz" lIns="91440" tIns="45720" rIns="91440" bIns="45720" rtlCol="0">
            <a:normAutofit lnSpcReduction="10000"/>
          </a:bodyPr>
          <a:lstStyle/>
          <a:p>
            <a:pPr>
              <a:spcBef>
                <a:spcPts val="0"/>
              </a:spcBef>
            </a:pPr>
            <a:r>
              <a:rPr lang="en-US" sz="2800" dirty="0"/>
              <a:t>MOUs typically not discussed in CAFR</a:t>
            </a:r>
          </a:p>
          <a:p>
            <a:pPr>
              <a:spcBef>
                <a:spcPts val="0"/>
              </a:spcBef>
            </a:pPr>
            <a:r>
              <a:rPr lang="en-US" sz="2800" dirty="0"/>
              <a:t>Affects 70-80% of General Fund </a:t>
            </a:r>
            <a:r>
              <a:rPr lang="en-US" sz="2800" dirty="0" smtClean="0"/>
              <a:t>expenditures</a:t>
            </a:r>
          </a:p>
          <a:p>
            <a:pPr>
              <a:spcBef>
                <a:spcPts val="0"/>
              </a:spcBef>
            </a:pPr>
            <a:r>
              <a:rPr lang="en-US" sz="2800" dirty="0" smtClean="0"/>
              <a:t>Don’t assume labor cuts can be made “in time”</a:t>
            </a:r>
          </a:p>
          <a:p>
            <a:pPr lvl="1">
              <a:spcBef>
                <a:spcPts val="0"/>
              </a:spcBef>
            </a:pPr>
            <a:r>
              <a:rPr lang="en-US" sz="2300" dirty="0" smtClean="0"/>
              <a:t>Closed contracts, disincentive to negotiate</a:t>
            </a:r>
          </a:p>
          <a:p>
            <a:pPr lvl="1">
              <a:spcBef>
                <a:spcPts val="0"/>
              </a:spcBef>
            </a:pPr>
            <a:r>
              <a:rPr lang="en-US" sz="2300" dirty="0" smtClean="0"/>
              <a:t>3-Way negotiations: Management, Council, Unions</a:t>
            </a:r>
          </a:p>
          <a:p>
            <a:pPr lvl="1">
              <a:spcBef>
                <a:spcPts val="0"/>
              </a:spcBef>
            </a:pPr>
            <a:r>
              <a:rPr lang="en-US" sz="2300" dirty="0" smtClean="0"/>
              <a:t>Meet &amp; confer (MMB), good faith (PERB), imposition now requires 90-day fact finding process</a:t>
            </a:r>
          </a:p>
          <a:p>
            <a:pPr>
              <a:spcBef>
                <a:spcPts val="0"/>
              </a:spcBef>
            </a:pPr>
            <a:r>
              <a:rPr lang="en-US" sz="2800" dirty="0" smtClean="0"/>
              <a:t>Long-term </a:t>
            </a:r>
            <a:r>
              <a:rPr lang="en-US" sz="2800" dirty="0"/>
              <a:t>impact not recognized in one-year budget </a:t>
            </a:r>
            <a:r>
              <a:rPr lang="en-US" sz="2800" dirty="0" smtClean="0"/>
              <a:t>format, component costs not displayed</a:t>
            </a:r>
            <a:endParaRPr lang="en-US" sz="2800" dirty="0"/>
          </a:p>
          <a:p>
            <a:pPr>
              <a:spcBef>
                <a:spcPts val="0"/>
              </a:spcBef>
            </a:pPr>
            <a:r>
              <a:rPr lang="en-US" sz="2800" dirty="0"/>
              <a:t>Need payroll model </a:t>
            </a:r>
          </a:p>
          <a:p>
            <a:pPr lvl="1">
              <a:spcBef>
                <a:spcPts val="0"/>
              </a:spcBef>
            </a:pPr>
            <a:r>
              <a:rPr lang="en-US" sz="2400" dirty="0"/>
              <a:t>Apply pay and benefit factors to current </a:t>
            </a:r>
            <a:r>
              <a:rPr lang="en-US" sz="2400" dirty="0" smtClean="0"/>
              <a:t>                        workforce </a:t>
            </a:r>
            <a:r>
              <a:rPr lang="en-US" sz="2400" dirty="0"/>
              <a:t>(including vacancies)</a:t>
            </a:r>
          </a:p>
          <a:p>
            <a:pPr lvl="1">
              <a:spcBef>
                <a:spcPts val="0"/>
              </a:spcBef>
            </a:pPr>
            <a:r>
              <a:rPr lang="en-US" sz="2400" dirty="0"/>
              <a:t>Estimated pension </a:t>
            </a:r>
            <a:r>
              <a:rPr lang="en-US" sz="2400" dirty="0" smtClean="0"/>
              <a:t>&amp; medical </a:t>
            </a:r>
            <a:r>
              <a:rPr lang="en-US" sz="2400" dirty="0"/>
              <a:t>costs</a:t>
            </a:r>
          </a:p>
          <a:p>
            <a:pPr lvl="1">
              <a:spcBef>
                <a:spcPts val="0"/>
              </a:spcBef>
            </a:pPr>
            <a:r>
              <a:rPr lang="en-US" sz="2400" dirty="0"/>
              <a:t>5-10 year forecast</a:t>
            </a:r>
          </a:p>
          <a:p>
            <a:endParaRPr lang="en-US" sz="2800" dirty="0"/>
          </a:p>
          <a:p>
            <a:endParaRPr lang="en-US" sz="2800" dirty="0"/>
          </a:p>
        </p:txBody>
      </p:sp>
      <p:sp>
        <p:nvSpPr>
          <p:cNvPr id="3" name="Slide Number Placeholder 2"/>
          <p:cNvSpPr>
            <a:spLocks noGrp="1"/>
          </p:cNvSpPr>
          <p:nvPr>
            <p:ph type="sldNum" sz="quarter" idx="12"/>
          </p:nvPr>
        </p:nvSpPr>
        <p:spPr/>
        <p:txBody>
          <a:bodyPr/>
          <a:lstStyle/>
          <a:p>
            <a:fld id="{8D7A142A-ECBC-426F-9B9A-A1DF4CF8C78E}" type="slidenum">
              <a:rPr lang="en-US" smtClean="0"/>
              <a:pPr/>
              <a:t>6</a:t>
            </a:fld>
            <a:endParaRPr lang="en-US"/>
          </a:p>
        </p:txBody>
      </p:sp>
      <p:sp>
        <p:nvSpPr>
          <p:cNvPr id="4" name="Title 3"/>
          <p:cNvSpPr>
            <a:spLocks noGrp="1"/>
          </p:cNvSpPr>
          <p:nvPr>
            <p:ph type="title"/>
          </p:nvPr>
        </p:nvSpPr>
        <p:spPr/>
        <p:txBody>
          <a:bodyPr/>
          <a:lstStyle/>
          <a:p>
            <a:r>
              <a:rPr lang="en-US" dirty="0" smtClean="0"/>
              <a:t>Labor</a:t>
            </a:r>
            <a:endParaRPr lang="en-US" dirty="0"/>
          </a:p>
        </p:txBody>
      </p:sp>
      <p:pic>
        <p:nvPicPr>
          <p:cNvPr id="1027" name="Picture 3" descr="C:\Users\Bob\AppData\Local\Microsoft\Windows\Temporary Internet Files\Content.IE5\CGCD5K7B\MC90028100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1280" y="5029200"/>
            <a:ext cx="231613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4029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0" end="0"/>
                                            </p:txEl>
                                          </p:spTgt>
                                        </p:tgtEl>
                                        <p:attrNameLst>
                                          <p:attrName>ppt_c</p:attrName>
                                        </p:attrNameLst>
                                      </p:cBhvr>
                                      <p:to>
                                        <a:srgbClr val="5F5F5F"/>
                                      </p:to>
                                    </p:animClr>
                                  </p:sub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1" end="1"/>
                                            </p:txEl>
                                          </p:spTgt>
                                        </p:tgtEl>
                                        <p:attrNameLst>
                                          <p:attrName>ppt_c</p:attrName>
                                        </p:attrNameLst>
                                      </p:cBhvr>
                                      <p:to>
                                        <a:srgbClr val="5F5F5F"/>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2" end="2"/>
                                            </p:txEl>
                                          </p:spTgt>
                                        </p:tgtEl>
                                        <p:attrNameLst>
                                          <p:attrName>ppt_c</p:attrName>
                                        </p:attrNameLst>
                                      </p:cBhvr>
                                      <p:to>
                                        <a:srgbClr val="5F5F5F"/>
                                      </p:to>
                                    </p:animClr>
                                  </p:sub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3" end="3"/>
                                            </p:txEl>
                                          </p:spTgt>
                                        </p:tgtEl>
                                        <p:attrNameLst>
                                          <p:attrName>ppt_c</p:attrName>
                                        </p:attrNameLst>
                                      </p:cBhvr>
                                      <p:to>
                                        <a:srgbClr val="5F5F5F"/>
                                      </p:to>
                                    </p:animClr>
                                  </p:sub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4" end="4"/>
                                            </p:txEl>
                                          </p:spTgt>
                                        </p:tgtEl>
                                        <p:attrNameLst>
                                          <p:attrName>ppt_c</p:attrName>
                                        </p:attrNameLst>
                                      </p:cBhvr>
                                      <p:to>
                                        <a:srgbClr val="5F5F5F"/>
                                      </p:to>
                                    </p:animClr>
                                  </p:subTnLst>
                                </p:cTn>
                              </p:par>
                              <p:par>
                                <p:cTn id="17" presetID="1" presetClass="entr" presetSubtype="0"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5" end="5"/>
                                            </p:txEl>
                                          </p:spTgt>
                                        </p:tgtEl>
                                        <p:attrNameLst>
                                          <p:attrName>ppt_c</p:attrName>
                                        </p:attrNameLst>
                                      </p:cBhvr>
                                      <p:to>
                                        <a:srgbClr val="5F5F5F"/>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6" end="6"/>
                                            </p:txEl>
                                          </p:spTgt>
                                        </p:tgtEl>
                                        <p:attrNameLst>
                                          <p:attrName>ppt_c</p:attrName>
                                        </p:attrNameLst>
                                      </p:cBhvr>
                                      <p:to>
                                        <a:srgbClr val="5F5F5F"/>
                                      </p:to>
                                    </p:animClr>
                                  </p:subTnLst>
                                </p:cTn>
                              </p:par>
                              <p:par>
                                <p:cTn id="23" presetID="1" presetClass="entr" presetSubtype="0" fill="hold" grpId="0"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7" end="7"/>
                                            </p:txEl>
                                          </p:spTgt>
                                        </p:tgtEl>
                                        <p:attrNameLst>
                                          <p:attrName>ppt_c</p:attrName>
                                        </p:attrNameLst>
                                      </p:cBhvr>
                                      <p:to>
                                        <a:srgbClr val="5F5F5F"/>
                                      </p:to>
                                    </p:animClr>
                                  </p:subTnLst>
                                </p:cTn>
                              </p:par>
                              <p:par>
                                <p:cTn id="25" presetID="1" presetClass="entr" presetSubtype="0" fill="hold" grpId="0"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8" end="8"/>
                                            </p:txEl>
                                          </p:spTgt>
                                        </p:tgtEl>
                                        <p:attrNameLst>
                                          <p:attrName>ppt_c</p:attrName>
                                        </p:attrNameLst>
                                      </p:cBhvr>
                                      <p:to>
                                        <a:srgbClr val="5F5F5F"/>
                                      </p:to>
                                    </p:animClr>
                                  </p:subTnLst>
                                </p:cTn>
                              </p:par>
                              <p:par>
                                <p:cTn id="27" presetID="1" presetClass="entr" presetSubtype="0" fill="hold" grpId="0" nodeType="with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9" end="9"/>
                                            </p:txEl>
                                          </p:spTgt>
                                        </p:tgtEl>
                                        <p:attrNameLst>
                                          <p:attrName>ppt_c</p:attrName>
                                        </p:attrNameLst>
                                      </p:cBhvr>
                                      <p:to>
                                        <a:srgbClr val="5F5F5F"/>
                                      </p:to>
                                    </p:animClr>
                                  </p:subTnLst>
                                </p:cTn>
                              </p:par>
                              <p:par>
                                <p:cTn id="29" presetID="1" presetClass="entr" presetSubtype="0" fill="hold" grpId="0" nodeType="with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10" end="10"/>
                                            </p:txEl>
                                          </p:spTgt>
                                        </p:tgtEl>
                                        <p:attrNameLst>
                                          <p:attrName>ppt_c</p:attrName>
                                        </p:attrNameLst>
                                      </p:cBhvr>
                                      <p:to>
                                        <a:srgbClr val="5F5F5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305800" cy="4876800"/>
          </a:xfrm>
        </p:spPr>
        <p:txBody>
          <a:bodyPr vert="horz" lIns="91440" tIns="45720" rIns="91440" bIns="45720" rtlCol="0">
            <a:normAutofit lnSpcReduction="10000"/>
          </a:bodyPr>
          <a:lstStyle/>
          <a:p>
            <a:r>
              <a:rPr lang="en-US" sz="2800" dirty="0"/>
              <a:t>Long-term </a:t>
            </a:r>
            <a:r>
              <a:rPr lang="en-US" sz="2800" dirty="0" smtClean="0"/>
              <a:t>contracts may delay needed changes</a:t>
            </a:r>
            <a:endParaRPr lang="en-US" sz="2800" dirty="0"/>
          </a:p>
          <a:p>
            <a:r>
              <a:rPr lang="en-US" sz="2800" dirty="0"/>
              <a:t>Compensation </a:t>
            </a:r>
            <a:r>
              <a:rPr lang="en-US" sz="2800" dirty="0" smtClean="0"/>
              <a:t>linked to levels in </a:t>
            </a:r>
            <a:r>
              <a:rPr lang="en-US" sz="2800" dirty="0"/>
              <a:t>other </a:t>
            </a:r>
            <a:r>
              <a:rPr lang="en-US" sz="2800" dirty="0" smtClean="0"/>
              <a:t>cities</a:t>
            </a:r>
          </a:p>
          <a:p>
            <a:pPr lvl="1"/>
            <a:r>
              <a:rPr lang="en-US" sz="2300" dirty="0" smtClean="0"/>
              <a:t>Negates earlier “concessions” to pay for higher benefits</a:t>
            </a:r>
            <a:endParaRPr lang="en-US" sz="2300" dirty="0"/>
          </a:p>
          <a:p>
            <a:r>
              <a:rPr lang="en-US" sz="2800" dirty="0"/>
              <a:t>Add-pays boost </a:t>
            </a:r>
            <a:r>
              <a:rPr lang="en-US" sz="2800" dirty="0" smtClean="0"/>
              <a:t>compensation </a:t>
            </a:r>
            <a:r>
              <a:rPr lang="en-US" sz="2800" dirty="0"/>
              <a:t>above labor market</a:t>
            </a:r>
          </a:p>
          <a:p>
            <a:r>
              <a:rPr lang="en-US" sz="2800" dirty="0" smtClean="0"/>
              <a:t>No </a:t>
            </a:r>
            <a:r>
              <a:rPr lang="en-US" sz="2800" dirty="0"/>
              <a:t>contracting out</a:t>
            </a:r>
          </a:p>
          <a:p>
            <a:r>
              <a:rPr lang="en-US" sz="2800" dirty="0"/>
              <a:t>Management rights restrictions</a:t>
            </a:r>
          </a:p>
          <a:p>
            <a:r>
              <a:rPr lang="en-US" sz="2800" dirty="0"/>
              <a:t>No layoff clause</a:t>
            </a:r>
          </a:p>
          <a:p>
            <a:r>
              <a:rPr lang="en-US" sz="2800" dirty="0"/>
              <a:t>Binding arbitration</a:t>
            </a:r>
          </a:p>
          <a:p>
            <a:r>
              <a:rPr lang="en-US" sz="2800" dirty="0"/>
              <a:t>Different MOU expiration </a:t>
            </a:r>
            <a:r>
              <a:rPr lang="en-US" sz="2800" dirty="0" smtClean="0"/>
              <a:t>dates</a:t>
            </a:r>
          </a:p>
          <a:p>
            <a:r>
              <a:rPr lang="en-US" sz="2800" dirty="0"/>
              <a:t>“Me-Too” clause</a:t>
            </a:r>
          </a:p>
          <a:p>
            <a:endParaRPr lang="en-US" sz="2800" dirty="0"/>
          </a:p>
        </p:txBody>
      </p:sp>
      <p:sp>
        <p:nvSpPr>
          <p:cNvPr id="3" name="Slide Number Placeholder 2"/>
          <p:cNvSpPr>
            <a:spLocks noGrp="1"/>
          </p:cNvSpPr>
          <p:nvPr>
            <p:ph type="sldNum" sz="quarter" idx="12"/>
          </p:nvPr>
        </p:nvSpPr>
        <p:spPr/>
        <p:txBody>
          <a:bodyPr/>
          <a:lstStyle/>
          <a:p>
            <a:fld id="{8D7A142A-ECBC-426F-9B9A-A1DF4CF8C78E}" type="slidenum">
              <a:rPr lang="en-US" smtClean="0"/>
              <a:pPr/>
              <a:t>7</a:t>
            </a:fld>
            <a:endParaRPr lang="en-US"/>
          </a:p>
        </p:txBody>
      </p:sp>
      <p:sp>
        <p:nvSpPr>
          <p:cNvPr id="4" name="Title 3"/>
          <p:cNvSpPr>
            <a:spLocks noGrp="1"/>
          </p:cNvSpPr>
          <p:nvPr>
            <p:ph type="title"/>
          </p:nvPr>
        </p:nvSpPr>
        <p:spPr/>
        <p:txBody>
          <a:bodyPr/>
          <a:lstStyle/>
          <a:p>
            <a:r>
              <a:rPr lang="en-US" dirty="0" smtClean="0"/>
              <a:t>Labor MOU Mayhem</a:t>
            </a:r>
            <a:endParaRPr lang="en-US" dirty="0"/>
          </a:p>
        </p:txBody>
      </p:sp>
      <p:grpSp>
        <p:nvGrpSpPr>
          <p:cNvPr id="10" name="Group 9"/>
          <p:cNvGrpSpPr/>
          <p:nvPr/>
        </p:nvGrpSpPr>
        <p:grpSpPr>
          <a:xfrm>
            <a:off x="6783522" y="4343400"/>
            <a:ext cx="1738274" cy="1773936"/>
            <a:chOff x="6831146" y="4495800"/>
            <a:chExt cx="1738274" cy="1773936"/>
          </a:xfrm>
        </p:grpSpPr>
        <p:pic>
          <p:nvPicPr>
            <p:cNvPr id="5" name="Picture 6" descr="C:\Users\Bob\AppData\Local\Microsoft\Windows\Temporary Internet Files\Content.IE5\QL3Y391D\MC90005683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1146" y="4495800"/>
              <a:ext cx="1738274" cy="177393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rot="1005371">
              <a:off x="8093758" y="4746124"/>
              <a:ext cx="365760" cy="182880"/>
            </a:xfrm>
            <a:prstGeom prst="rect">
              <a:avLst/>
            </a:prstGeom>
            <a:solidFill>
              <a:srgbClr val="DA0000"/>
            </a:solidFill>
          </p:spPr>
          <p:txBody>
            <a:bodyPr wrap="square" lIns="0" tIns="0" rIns="0" bIns="0" rtlCol="0">
              <a:spAutoFit/>
            </a:bodyPr>
            <a:lstStyle/>
            <a:p>
              <a:pPr algn="ctr"/>
              <a:r>
                <a:rPr lang="en-US" sz="1100" b="1" dirty="0" smtClean="0">
                  <a:latin typeface="MV Boli" pitchFamily="2" charset="0"/>
                  <a:cs typeface="MV Boli" pitchFamily="2" charset="0"/>
                </a:rPr>
                <a:t>PERS</a:t>
              </a:r>
              <a:endParaRPr lang="en-US" sz="1100" b="1" dirty="0">
                <a:latin typeface="MV Boli" pitchFamily="2" charset="0"/>
                <a:cs typeface="MV Boli" pitchFamily="2" charset="0"/>
              </a:endParaRPr>
            </a:p>
          </p:txBody>
        </p:sp>
      </p:grpSp>
    </p:spTree>
    <p:extLst>
      <p:ext uri="{BB962C8B-B14F-4D97-AF65-F5344CB8AC3E}">
        <p14:creationId xmlns:p14="http://schemas.microsoft.com/office/powerpoint/2010/main" val="20068272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458200" cy="4953000"/>
          </a:xfrm>
        </p:spPr>
        <p:txBody>
          <a:bodyPr>
            <a:normAutofit fontScale="85000" lnSpcReduction="10000"/>
          </a:bodyPr>
          <a:lstStyle/>
          <a:p>
            <a:r>
              <a:rPr lang="en-US" dirty="0" smtClean="0"/>
              <a:t>COLA deferrals rather than elimination</a:t>
            </a:r>
          </a:p>
          <a:p>
            <a:pPr lvl="1"/>
            <a:r>
              <a:rPr lang="en-US" dirty="0" smtClean="0"/>
              <a:t>Until last day of contract (“lift”)</a:t>
            </a:r>
          </a:p>
          <a:p>
            <a:pPr lvl="1"/>
            <a:r>
              <a:rPr lang="en-US" dirty="0" smtClean="0"/>
              <a:t>Trade for higher COLA later (as price of deferral)</a:t>
            </a:r>
          </a:p>
          <a:p>
            <a:pPr lvl="1"/>
            <a:r>
              <a:rPr lang="en-US" dirty="0" smtClean="0"/>
              <a:t>Problems likely not short-term, increases future obligation</a:t>
            </a:r>
          </a:p>
          <a:p>
            <a:r>
              <a:rPr lang="en-US" dirty="0" smtClean="0"/>
              <a:t>Status quo extension</a:t>
            </a:r>
          </a:p>
          <a:p>
            <a:pPr lvl="1"/>
            <a:r>
              <a:rPr lang="en-US" dirty="0" smtClean="0"/>
              <a:t>Precludes negotiated changes if circumstances worsen</a:t>
            </a:r>
          </a:p>
          <a:p>
            <a:r>
              <a:rPr lang="en-US" dirty="0" smtClean="0"/>
              <a:t>End PERS pickup – employees pay own rate</a:t>
            </a:r>
          </a:p>
          <a:p>
            <a:pPr lvl="1"/>
            <a:r>
              <a:rPr lang="en-US" dirty="0" smtClean="0"/>
              <a:t>In exchange, equal salary boost to offset impact (414h)</a:t>
            </a:r>
          </a:p>
          <a:p>
            <a:pPr lvl="1"/>
            <a:r>
              <a:rPr lang="en-US" dirty="0" smtClean="0"/>
              <a:t>No net gain, but OT/leave payoffs/salary load increases</a:t>
            </a:r>
          </a:p>
          <a:p>
            <a:r>
              <a:rPr lang="en-US" dirty="0" smtClean="0"/>
              <a:t>Health contribution tied to cost of given insurance plan</a:t>
            </a:r>
          </a:p>
          <a:p>
            <a:pPr lvl="1"/>
            <a:r>
              <a:rPr lang="en-US" dirty="0" smtClean="0"/>
              <a:t>Double-digit rate increases beyond your control</a:t>
            </a:r>
          </a:p>
          <a:p>
            <a:pPr lvl="1"/>
            <a:r>
              <a:rPr lang="en-US" dirty="0"/>
              <a:t>C</a:t>
            </a:r>
            <a:r>
              <a:rPr lang="en-US" dirty="0" smtClean="0"/>
              <a:t>urrent practice if no contract, so increases may continue</a:t>
            </a:r>
          </a:p>
          <a:p>
            <a:pPr lvl="1"/>
            <a:endParaRPr lang="en-US" dirty="0" smtClean="0"/>
          </a:p>
          <a:p>
            <a:endParaRPr lang="en-US" dirty="0"/>
          </a:p>
        </p:txBody>
      </p:sp>
      <p:sp>
        <p:nvSpPr>
          <p:cNvPr id="3" name="Slide Number Placeholder 2"/>
          <p:cNvSpPr>
            <a:spLocks noGrp="1"/>
          </p:cNvSpPr>
          <p:nvPr>
            <p:ph type="sldNum" sz="quarter" idx="12"/>
          </p:nvPr>
        </p:nvSpPr>
        <p:spPr/>
        <p:txBody>
          <a:bodyPr/>
          <a:lstStyle/>
          <a:p>
            <a:fld id="{8D7A142A-ECBC-426F-9B9A-A1DF4CF8C78E}" type="slidenum">
              <a:rPr lang="en-US" smtClean="0"/>
              <a:pPr/>
              <a:t>8</a:t>
            </a:fld>
            <a:endParaRPr lang="en-US"/>
          </a:p>
        </p:txBody>
      </p:sp>
      <p:sp>
        <p:nvSpPr>
          <p:cNvPr id="4" name="Title 3"/>
          <p:cNvSpPr>
            <a:spLocks noGrp="1"/>
          </p:cNvSpPr>
          <p:nvPr>
            <p:ph type="title"/>
          </p:nvPr>
        </p:nvSpPr>
        <p:spPr/>
        <p:txBody>
          <a:bodyPr/>
          <a:lstStyle/>
          <a:p>
            <a:r>
              <a:rPr lang="en-US" smtClean="0"/>
              <a:t>Labor – Making Matters Worse</a:t>
            </a:r>
            <a:endParaRPr lang="en-US" dirty="0"/>
          </a:p>
        </p:txBody>
      </p:sp>
    </p:spTree>
    <p:extLst>
      <p:ext uri="{BB962C8B-B14F-4D97-AF65-F5344CB8AC3E}">
        <p14:creationId xmlns:p14="http://schemas.microsoft.com/office/powerpoint/2010/main" val="3879124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0" end="0"/>
                                            </p:txEl>
                                          </p:spTgt>
                                        </p:tgtEl>
                                        <p:attrNameLst>
                                          <p:attrName>ppt_c</p:attrName>
                                        </p:attrNameLst>
                                      </p:cBhvr>
                                      <p:to>
                                        <a:srgbClr val="5F5F5F"/>
                                      </p:to>
                                    </p:animClr>
                                  </p:sub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1" end="1"/>
                                            </p:txEl>
                                          </p:spTgt>
                                        </p:tgtEl>
                                        <p:attrNameLst>
                                          <p:attrName>ppt_c</p:attrName>
                                        </p:attrNameLst>
                                      </p:cBhvr>
                                      <p:to>
                                        <a:srgbClr val="5F5F5F"/>
                                      </p:to>
                                    </p:animClr>
                                  </p:sub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2" end="2"/>
                                            </p:txEl>
                                          </p:spTgt>
                                        </p:tgtEl>
                                        <p:attrNameLst>
                                          <p:attrName>ppt_c</p:attrName>
                                        </p:attrNameLst>
                                      </p:cBhvr>
                                      <p:to>
                                        <a:srgbClr val="5F5F5F"/>
                                      </p:to>
                                    </p:animClr>
                                  </p:sub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3" end="3"/>
                                            </p:txEl>
                                          </p:spTgt>
                                        </p:tgtEl>
                                        <p:attrNameLst>
                                          <p:attrName>ppt_c</p:attrName>
                                        </p:attrNameLst>
                                      </p:cBhvr>
                                      <p:to>
                                        <a:srgbClr val="5F5F5F"/>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4" end="4"/>
                                            </p:txEl>
                                          </p:spTgt>
                                        </p:tgtEl>
                                        <p:attrNameLst>
                                          <p:attrName>ppt_c</p:attrName>
                                        </p:attrNameLst>
                                      </p:cBhvr>
                                      <p:to>
                                        <a:srgbClr val="5F5F5F"/>
                                      </p:to>
                                    </p:animClr>
                                  </p:subTnLst>
                                </p:cTn>
                              </p:par>
                              <p:par>
                                <p:cTn id="17" presetID="1" presetClass="entr" presetSubtype="0"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5" end="5"/>
                                            </p:txEl>
                                          </p:spTgt>
                                        </p:tgtEl>
                                        <p:attrNameLst>
                                          <p:attrName>ppt_c</p:attrName>
                                        </p:attrNameLst>
                                      </p:cBhvr>
                                      <p:to>
                                        <a:srgbClr val="5F5F5F"/>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6" end="6"/>
                                            </p:txEl>
                                          </p:spTgt>
                                        </p:tgtEl>
                                        <p:attrNameLst>
                                          <p:attrName>ppt_c</p:attrName>
                                        </p:attrNameLst>
                                      </p:cBhvr>
                                      <p:to>
                                        <a:srgbClr val="5F5F5F"/>
                                      </p:to>
                                    </p:animClr>
                                  </p:subTnLst>
                                </p:cTn>
                              </p:par>
                              <p:par>
                                <p:cTn id="23" presetID="1" presetClass="entr" presetSubtype="0" fill="hold" grpId="0"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7" end="7"/>
                                            </p:txEl>
                                          </p:spTgt>
                                        </p:tgtEl>
                                        <p:attrNameLst>
                                          <p:attrName>ppt_c</p:attrName>
                                        </p:attrNameLst>
                                      </p:cBhvr>
                                      <p:to>
                                        <a:srgbClr val="5F5F5F"/>
                                      </p:to>
                                    </p:animClr>
                                  </p:subTnLst>
                                </p:cTn>
                              </p:par>
                              <p:par>
                                <p:cTn id="25" presetID="1" presetClass="entr" presetSubtype="0" fill="hold" grpId="0"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8" end="8"/>
                                            </p:txEl>
                                          </p:spTgt>
                                        </p:tgtEl>
                                        <p:attrNameLst>
                                          <p:attrName>ppt_c</p:attrName>
                                        </p:attrNameLst>
                                      </p:cBhvr>
                                      <p:to>
                                        <a:srgbClr val="5F5F5F"/>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9" end="9"/>
                                            </p:txEl>
                                          </p:spTgt>
                                        </p:tgtEl>
                                        <p:attrNameLst>
                                          <p:attrName>ppt_c</p:attrName>
                                        </p:attrNameLst>
                                      </p:cBhvr>
                                      <p:to>
                                        <a:srgbClr val="5F5F5F"/>
                                      </p:to>
                                    </p:animClr>
                                  </p:subTnLst>
                                </p:cTn>
                              </p:par>
                              <p:par>
                                <p:cTn id="31" presetID="1" presetClass="entr" presetSubtype="0" fill="hold" grpId="0" nodeType="withEffect">
                                  <p:stCondLst>
                                    <p:cond delay="0"/>
                                  </p:stCondLst>
                                  <p:childTnLst>
                                    <p:set>
                                      <p:cBhvr>
                                        <p:cTn id="32" dur="1" fill="hold">
                                          <p:stCondLst>
                                            <p:cond delay="0"/>
                                          </p:stCondLst>
                                        </p:cTn>
                                        <p:tgtEl>
                                          <p:spTgt spid="2">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10" end="10"/>
                                            </p:txEl>
                                          </p:spTgt>
                                        </p:tgtEl>
                                        <p:attrNameLst>
                                          <p:attrName>ppt_c</p:attrName>
                                        </p:attrNameLst>
                                      </p:cBhvr>
                                      <p:to>
                                        <a:srgbClr val="5F5F5F"/>
                                      </p:to>
                                    </p:animClr>
                                  </p:subTnLst>
                                </p:cTn>
                              </p:par>
                              <p:par>
                                <p:cTn id="33" presetID="1" presetClass="entr" presetSubtype="0" fill="hold" grpId="0" nodeType="with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11" end="11"/>
                                            </p:txEl>
                                          </p:spTgt>
                                        </p:tgtEl>
                                        <p:attrNameLst>
                                          <p:attrName>ppt_c</p:attrName>
                                        </p:attrNameLst>
                                      </p:cBhvr>
                                      <p:to>
                                        <a:srgbClr val="5F5F5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305800" cy="4876800"/>
          </a:xfrm>
        </p:spPr>
        <p:txBody>
          <a:bodyPr>
            <a:normAutofit fontScale="85000" lnSpcReduction="20000"/>
          </a:bodyPr>
          <a:lstStyle/>
          <a:p>
            <a:r>
              <a:rPr lang="en-US" dirty="0" smtClean="0"/>
              <a:t>Constant Fire staffing/minimum staffing levels</a:t>
            </a:r>
          </a:p>
          <a:p>
            <a:pPr lvl="1"/>
            <a:r>
              <a:rPr lang="en-US" dirty="0" smtClean="0"/>
              <a:t>Institutionalizes overtime, employees grow to count on it</a:t>
            </a:r>
          </a:p>
          <a:p>
            <a:r>
              <a:rPr lang="en-US" dirty="0" smtClean="0"/>
              <a:t>MOUs more liberal than FLSA </a:t>
            </a:r>
          </a:p>
          <a:p>
            <a:pPr lvl="1"/>
            <a:r>
              <a:rPr lang="en-US" dirty="0" smtClean="0"/>
              <a:t>Allows paid time off to count toward payperiod hours worked</a:t>
            </a:r>
          </a:p>
          <a:p>
            <a:r>
              <a:rPr lang="en-US" dirty="0" smtClean="0"/>
              <a:t>High minimum OT hours on call-backs </a:t>
            </a:r>
          </a:p>
          <a:p>
            <a:pPr lvl="1"/>
            <a:r>
              <a:rPr lang="en-US" dirty="0" smtClean="0"/>
              <a:t>Work 1, get 4</a:t>
            </a:r>
          </a:p>
          <a:p>
            <a:r>
              <a:rPr lang="en-US" dirty="0" smtClean="0"/>
              <a:t>Allowing too many people on vacation at one time </a:t>
            </a:r>
          </a:p>
          <a:p>
            <a:pPr lvl="1"/>
            <a:r>
              <a:rPr lang="en-US" dirty="0" smtClean="0"/>
              <a:t>Forces OT for fire shifts with minimum staffing</a:t>
            </a:r>
          </a:p>
          <a:p>
            <a:r>
              <a:rPr lang="en-US" dirty="0" smtClean="0"/>
              <a:t>Scheduling issues </a:t>
            </a:r>
          </a:p>
          <a:p>
            <a:pPr lvl="1"/>
            <a:r>
              <a:rPr lang="en-US" dirty="0" smtClean="0"/>
              <a:t>Police court appearances on days off</a:t>
            </a:r>
            <a:endParaRPr lang="en-US" dirty="0" smtClean="0">
              <a:solidFill>
                <a:srgbClr val="FF0000"/>
              </a:solidFill>
            </a:endParaRPr>
          </a:p>
          <a:p>
            <a:r>
              <a:rPr lang="en-US" dirty="0" smtClean="0"/>
              <a:t>Manual time &amp; attendance systems </a:t>
            </a:r>
          </a:p>
          <a:p>
            <a:pPr lvl="1"/>
            <a:r>
              <a:rPr lang="en-US" dirty="0" smtClean="0"/>
              <a:t>Hard to track, delayed data, unknown                                reasons for OT </a:t>
            </a:r>
            <a:endParaRPr lang="en-US" dirty="0"/>
          </a:p>
        </p:txBody>
      </p:sp>
      <p:sp>
        <p:nvSpPr>
          <p:cNvPr id="3" name="Slide Number Placeholder 2"/>
          <p:cNvSpPr>
            <a:spLocks noGrp="1"/>
          </p:cNvSpPr>
          <p:nvPr>
            <p:ph type="sldNum" sz="quarter" idx="12"/>
          </p:nvPr>
        </p:nvSpPr>
        <p:spPr/>
        <p:txBody>
          <a:bodyPr/>
          <a:lstStyle/>
          <a:p>
            <a:fld id="{8D7A142A-ECBC-426F-9B9A-A1DF4CF8C78E}" type="slidenum">
              <a:rPr lang="en-US" smtClean="0"/>
              <a:pPr/>
              <a:t>9</a:t>
            </a:fld>
            <a:endParaRPr lang="en-US"/>
          </a:p>
        </p:txBody>
      </p:sp>
      <p:sp>
        <p:nvSpPr>
          <p:cNvPr id="4" name="Title 3"/>
          <p:cNvSpPr>
            <a:spLocks noGrp="1"/>
          </p:cNvSpPr>
          <p:nvPr>
            <p:ph type="title"/>
          </p:nvPr>
        </p:nvSpPr>
        <p:spPr/>
        <p:txBody>
          <a:bodyPr/>
          <a:lstStyle/>
          <a:p>
            <a:r>
              <a:rPr lang="en-US" dirty="0"/>
              <a:t>Overtime Mayhem</a:t>
            </a:r>
          </a:p>
        </p:txBody>
      </p:sp>
      <p:pic>
        <p:nvPicPr>
          <p:cNvPr id="2052" name="Picture 4" descr="http://4.bp.blogspot.com/-ZyvCIMceOAs/TwGzy22U0nI/AAAAAAAAALA/Qk-EqlMjywA/s1600/saving-money-clip-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7999" y="4648200"/>
            <a:ext cx="1650999"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9554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theme/theme1.xml><?xml version="1.0" encoding="utf-8"?>
<a:theme xmlns:a="http://schemas.openxmlformats.org/drawingml/2006/main" name="MP">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MP</Template>
  <TotalTime>18730</TotalTime>
  <Words>1989</Words>
  <Application>Microsoft Office PowerPoint</Application>
  <PresentationFormat>On-screen Show (4:3)</PresentationFormat>
  <Paragraphs>263</Paragraphs>
  <Slides>17</Slides>
  <Notes>14</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MP</vt:lpstr>
      <vt:lpstr>Warning Signs:  How to Recognize Them and  Do Something About It</vt:lpstr>
      <vt:lpstr>Fiscal Mayhem… Like You</vt:lpstr>
      <vt:lpstr>Elements of Fiscal Mayhem</vt:lpstr>
      <vt:lpstr>Mayhem Erodes Solvency</vt:lpstr>
      <vt:lpstr>Problems Not So Obvious to Outsiders</vt:lpstr>
      <vt:lpstr>Labor</vt:lpstr>
      <vt:lpstr>Labor MOU Mayhem</vt:lpstr>
      <vt:lpstr>Labor – Making Matters Worse</vt:lpstr>
      <vt:lpstr>Overtime Mayhem</vt:lpstr>
      <vt:lpstr>Retiree Medical</vt:lpstr>
      <vt:lpstr>Debt Obligations</vt:lpstr>
      <vt:lpstr>General Fund Subsidy of Enterprises</vt:lpstr>
      <vt:lpstr>Reverse Subsidies Also Cause Trouble</vt:lpstr>
      <vt:lpstr>The Menace of Pooled Cash</vt:lpstr>
      <vt:lpstr>Debt Limit Issues</vt:lpstr>
      <vt:lpstr>Potential Liability to You</vt:lpstr>
      <vt:lpstr>Final Thoughts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Budget Forecast Overview ($ in Millions, Average of FY13-14 through FY20-21)</dc:title>
  <dc:creator>Bob</dc:creator>
  <cp:lastModifiedBy>Janet</cp:lastModifiedBy>
  <cp:revision>149</cp:revision>
  <cp:lastPrinted>2013-02-19T18:32:36Z</cp:lastPrinted>
  <dcterms:created xsi:type="dcterms:W3CDTF">2013-02-18T22:31:21Z</dcterms:created>
  <dcterms:modified xsi:type="dcterms:W3CDTF">2013-02-23T20:15:18Z</dcterms:modified>
</cp:coreProperties>
</file>