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8" r:id="rId5"/>
  </p:sldMasterIdLst>
  <p:notesMasterIdLst>
    <p:notesMasterId r:id="rId32"/>
  </p:notesMasterIdLst>
  <p:handoutMasterIdLst>
    <p:handoutMasterId r:id="rId33"/>
  </p:handoutMasterIdLst>
  <p:sldIdLst>
    <p:sldId id="256" r:id="rId6"/>
    <p:sldId id="263" r:id="rId7"/>
    <p:sldId id="257" r:id="rId8"/>
    <p:sldId id="258" r:id="rId9"/>
    <p:sldId id="259" r:id="rId10"/>
    <p:sldId id="260" r:id="rId11"/>
    <p:sldId id="261" r:id="rId12"/>
    <p:sldId id="264" r:id="rId13"/>
    <p:sldId id="262" r:id="rId14"/>
    <p:sldId id="283" r:id="rId15"/>
    <p:sldId id="266" r:id="rId16"/>
    <p:sldId id="273" r:id="rId17"/>
    <p:sldId id="270" r:id="rId18"/>
    <p:sldId id="265" r:id="rId19"/>
    <p:sldId id="269" r:id="rId20"/>
    <p:sldId id="282" r:id="rId21"/>
    <p:sldId id="285" r:id="rId22"/>
    <p:sldId id="281" r:id="rId23"/>
    <p:sldId id="268" r:id="rId24"/>
    <p:sldId id="271" r:id="rId25"/>
    <p:sldId id="279" r:id="rId26"/>
    <p:sldId id="272" r:id="rId27"/>
    <p:sldId id="277" r:id="rId28"/>
    <p:sldId id="284" r:id="rId29"/>
    <p:sldId id="275" r:id="rId30"/>
    <p:sldId id="276"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parness" initials="mw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7CA7"/>
    <a:srgbClr val="56A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50" d="100"/>
          <a:sy n="50" d="100"/>
        </p:scale>
        <p:origin x="-2414" y="-8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100"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oromir\users\jgray\My%20Documents\2013%20LTFP-j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California</a:t>
            </a:r>
            <a:r>
              <a:rPr lang="en-US" baseline="0" dirty="0" smtClean="0"/>
              <a:t> </a:t>
            </a:r>
            <a:r>
              <a:rPr lang="en-US" dirty="0" smtClean="0"/>
              <a:t>Unemployment </a:t>
            </a:r>
            <a:r>
              <a:rPr lang="en-US" dirty="0"/>
              <a:t>Rate</a:t>
            </a:r>
          </a:p>
        </c:rich>
      </c:tx>
      <c:layout/>
      <c:overlay val="0"/>
    </c:title>
    <c:autoTitleDeleted val="0"/>
    <c:plotArea>
      <c:layout/>
      <c:lineChart>
        <c:grouping val="standard"/>
        <c:varyColors val="0"/>
        <c:ser>
          <c:idx val="0"/>
          <c:order val="0"/>
          <c:tx>
            <c:strRef>
              <c:f>Sheet1!$B$4</c:f>
              <c:strCache>
                <c:ptCount val="1"/>
                <c:pt idx="0">
                  <c:v>Unemployment Rate</c:v>
                </c:pt>
              </c:strCache>
            </c:strRef>
          </c:tx>
          <c:dLbls>
            <c:dLbl>
              <c:idx val="0"/>
              <c:layout>
                <c:manualLayout>
                  <c:x val="-5.8961467815564099E-2"/>
                  <c:y val="-3.7037037037037E-2"/>
                </c:manualLayout>
              </c:layout>
              <c:showLegendKey val="0"/>
              <c:showVal val="1"/>
              <c:showCatName val="0"/>
              <c:showSerName val="0"/>
              <c:showPercent val="0"/>
              <c:showBubbleSize val="0"/>
            </c:dLbl>
            <c:dLbl>
              <c:idx val="1"/>
              <c:layout>
                <c:manualLayout>
                  <c:x val="-5.6281401096674802E-2"/>
                  <c:y val="-5.0925925925925902E-2"/>
                </c:manualLayout>
              </c:layout>
              <c:showLegendKey val="0"/>
              <c:showVal val="1"/>
              <c:showCatName val="0"/>
              <c:showSerName val="0"/>
              <c:showPercent val="0"/>
              <c:showBubbleSize val="0"/>
            </c:dLbl>
            <c:dLbl>
              <c:idx val="2"/>
              <c:layout>
                <c:manualLayout>
                  <c:x val="-5.6281401096674899E-2"/>
                  <c:y val="-6.9444444444444406E-2"/>
                </c:manualLayout>
              </c:layout>
              <c:showLegendKey val="0"/>
              <c:showVal val="1"/>
              <c:showCatName val="0"/>
              <c:showSerName val="0"/>
              <c:showPercent val="0"/>
              <c:showBubbleSize val="0"/>
            </c:dLbl>
            <c:dLbl>
              <c:idx val="3"/>
              <c:layout>
                <c:manualLayout>
                  <c:x val="-5.8961467815564002E-2"/>
                  <c:y val="-6.94444444444444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Sheet1!$C$3:$F$3</c:f>
              <c:strCache>
                <c:ptCount val="4"/>
                <c:pt idx="0">
                  <c:v>December 2009</c:v>
                </c:pt>
                <c:pt idx="1">
                  <c:v>December 2010</c:v>
                </c:pt>
                <c:pt idx="2">
                  <c:v>December 2011</c:v>
                </c:pt>
                <c:pt idx="3">
                  <c:v>December 2012</c:v>
                </c:pt>
              </c:strCache>
            </c:strRef>
          </c:cat>
          <c:val>
            <c:numRef>
              <c:f>Sheet1!$C$4:$F$4</c:f>
              <c:numCache>
                <c:formatCode>0.0%</c:formatCode>
                <c:ptCount val="4"/>
                <c:pt idx="0">
                  <c:v>0.123</c:v>
                </c:pt>
                <c:pt idx="1">
                  <c:v>0.122</c:v>
                </c:pt>
                <c:pt idx="2">
                  <c:v>0.112</c:v>
                </c:pt>
                <c:pt idx="3">
                  <c:v>9.8000000000000004E-2</c:v>
                </c:pt>
              </c:numCache>
            </c:numRef>
          </c:val>
          <c:smooth val="0"/>
        </c:ser>
        <c:dLbls>
          <c:showLegendKey val="0"/>
          <c:showVal val="0"/>
          <c:showCatName val="0"/>
          <c:showSerName val="0"/>
          <c:showPercent val="0"/>
          <c:showBubbleSize val="0"/>
        </c:dLbls>
        <c:marker val="1"/>
        <c:smooth val="0"/>
        <c:axId val="35993472"/>
        <c:axId val="35995008"/>
      </c:lineChart>
      <c:catAx>
        <c:axId val="35993472"/>
        <c:scaling>
          <c:orientation val="minMax"/>
        </c:scaling>
        <c:delete val="0"/>
        <c:axPos val="b"/>
        <c:majorTickMark val="out"/>
        <c:minorTickMark val="none"/>
        <c:tickLblPos val="nextTo"/>
        <c:crossAx val="35995008"/>
        <c:crosses val="autoZero"/>
        <c:auto val="1"/>
        <c:lblAlgn val="ctr"/>
        <c:lblOffset val="100"/>
        <c:noMultiLvlLbl val="0"/>
      </c:catAx>
      <c:valAx>
        <c:axId val="35995008"/>
        <c:scaling>
          <c:orientation val="minMax"/>
        </c:scaling>
        <c:delete val="0"/>
        <c:axPos val="l"/>
        <c:majorGridlines/>
        <c:numFmt formatCode="0.0%" sourceLinked="1"/>
        <c:majorTickMark val="out"/>
        <c:minorTickMark val="none"/>
        <c:tickLblPos val="nextTo"/>
        <c:crossAx val="359934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California </a:t>
            </a:r>
            <a:r>
              <a:rPr lang="en-US" dirty="0"/>
              <a:t>State Revenues</a:t>
            </a:r>
          </a:p>
        </c:rich>
      </c:tx>
      <c:layout/>
      <c:overlay val="0"/>
    </c:title>
    <c:autoTitleDeleted val="0"/>
    <c:plotArea>
      <c:layout/>
      <c:lineChart>
        <c:grouping val="standard"/>
        <c:varyColors val="0"/>
        <c:ser>
          <c:idx val="0"/>
          <c:order val="0"/>
          <c:tx>
            <c:strRef>
              <c:f>Sheet1!$B$8</c:f>
              <c:strCache>
                <c:ptCount val="1"/>
                <c:pt idx="0">
                  <c:v>CA State Revenues (thousands)</c:v>
                </c:pt>
              </c:strCache>
            </c:strRef>
          </c:tx>
          <c:dLbls>
            <c:dLbl>
              <c:idx val="0"/>
              <c:layout>
                <c:manualLayout>
                  <c:x val="-0.105555555555556"/>
                  <c:y val="-5.5555555555555497E-2"/>
                </c:manualLayout>
              </c:layout>
              <c:tx>
                <c:rich>
                  <a:bodyPr/>
                  <a:lstStyle/>
                  <a:p>
                    <a:r>
                      <a:rPr lang="en-US" sz="900"/>
                      <a:t>$23,546,860,000</a:t>
                    </a:r>
                  </a:p>
                </c:rich>
              </c:tx>
              <c:showLegendKey val="0"/>
              <c:showVal val="1"/>
              <c:showCatName val="0"/>
              <c:showSerName val="0"/>
              <c:showPercent val="0"/>
              <c:showBubbleSize val="0"/>
            </c:dLbl>
            <c:dLbl>
              <c:idx val="1"/>
              <c:layout>
                <c:manualLayout>
                  <c:x val="-9.7222222222222196E-2"/>
                  <c:y val="7.4074074074074098E-2"/>
                </c:manualLayout>
              </c:layout>
              <c:tx>
                <c:rich>
                  <a:bodyPr/>
                  <a:lstStyle/>
                  <a:p>
                    <a:r>
                      <a:rPr lang="en-US"/>
                      <a:t>$</a:t>
                    </a:r>
                    <a:r>
                      <a:rPr lang="en-US" sz="900"/>
                      <a:t>23,020,286,000</a:t>
                    </a:r>
                  </a:p>
                </c:rich>
              </c:tx>
              <c:showLegendKey val="0"/>
              <c:showVal val="1"/>
              <c:showCatName val="0"/>
              <c:showSerName val="0"/>
              <c:showPercent val="0"/>
              <c:showBubbleSize val="0"/>
            </c:dLbl>
            <c:dLbl>
              <c:idx val="2"/>
              <c:layout>
                <c:manualLayout>
                  <c:x val="-0.125"/>
                  <c:y val="-6.0185185185185203E-2"/>
                </c:manualLayout>
              </c:layout>
              <c:tx>
                <c:rich>
                  <a:bodyPr/>
                  <a:lstStyle/>
                  <a:p>
                    <a:r>
                      <a:rPr lang="en-US" sz="900"/>
                      <a:t>$29,019,854,000</a:t>
                    </a:r>
                  </a:p>
                </c:rich>
              </c:tx>
              <c:showLegendKey val="0"/>
              <c:showVal val="1"/>
              <c:showCatName val="0"/>
              <c:showSerName val="0"/>
              <c:showPercent val="0"/>
              <c:showBubbleSize val="0"/>
            </c:dLbl>
            <c:dLbl>
              <c:idx val="3"/>
              <c:layout>
                <c:manualLayout>
                  <c:x val="-2.2222222222222199E-2"/>
                  <c:y val="-6.0185185185185203E-2"/>
                </c:manualLayout>
              </c:layout>
              <c:tx>
                <c:rich>
                  <a:bodyPr/>
                  <a:lstStyle/>
                  <a:p>
                    <a:r>
                      <a:rPr lang="en-US" sz="900"/>
                      <a:t>$34,196,874,000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Sheet1!$C$3:$F$3</c:f>
              <c:strCache>
                <c:ptCount val="4"/>
                <c:pt idx="0">
                  <c:v>December 2009</c:v>
                </c:pt>
                <c:pt idx="1">
                  <c:v>December 2010</c:v>
                </c:pt>
                <c:pt idx="2">
                  <c:v>December 2011</c:v>
                </c:pt>
                <c:pt idx="3">
                  <c:v>December 2012</c:v>
                </c:pt>
              </c:strCache>
            </c:strRef>
          </c:cat>
          <c:val>
            <c:numRef>
              <c:f>Sheet1!$C$8:$F$8</c:f>
              <c:numCache>
                <c:formatCode>"$"#,##0</c:formatCode>
                <c:ptCount val="4"/>
                <c:pt idx="0">
                  <c:v>23546860000</c:v>
                </c:pt>
                <c:pt idx="1">
                  <c:v>23020286000</c:v>
                </c:pt>
                <c:pt idx="2">
                  <c:v>29019854000</c:v>
                </c:pt>
                <c:pt idx="3">
                  <c:v>34196874000</c:v>
                </c:pt>
              </c:numCache>
            </c:numRef>
          </c:val>
          <c:smooth val="0"/>
        </c:ser>
        <c:dLbls>
          <c:showLegendKey val="0"/>
          <c:showVal val="0"/>
          <c:showCatName val="0"/>
          <c:showSerName val="0"/>
          <c:showPercent val="0"/>
          <c:showBubbleSize val="0"/>
        </c:dLbls>
        <c:marker val="1"/>
        <c:smooth val="0"/>
        <c:axId val="36040064"/>
        <c:axId val="37176448"/>
      </c:lineChart>
      <c:catAx>
        <c:axId val="36040064"/>
        <c:scaling>
          <c:orientation val="minMax"/>
        </c:scaling>
        <c:delete val="0"/>
        <c:axPos val="b"/>
        <c:majorTickMark val="out"/>
        <c:minorTickMark val="none"/>
        <c:tickLblPos val="nextTo"/>
        <c:crossAx val="37176448"/>
        <c:crosses val="autoZero"/>
        <c:auto val="1"/>
        <c:lblAlgn val="ctr"/>
        <c:lblOffset val="100"/>
        <c:noMultiLvlLbl val="0"/>
      </c:catAx>
      <c:valAx>
        <c:axId val="37176448"/>
        <c:scaling>
          <c:orientation val="minMax"/>
        </c:scaling>
        <c:delete val="0"/>
        <c:axPos val="l"/>
        <c:majorGridlines/>
        <c:numFmt formatCode="&quot;$&quot;#,##0" sourceLinked="1"/>
        <c:majorTickMark val="out"/>
        <c:minorTickMark val="none"/>
        <c:tickLblPos val="nextTo"/>
        <c:crossAx val="360400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7702015971402"/>
          <c:y val="3.92300194931774E-2"/>
          <c:w val="0.76316110244673596"/>
          <c:h val="0.55094441138047601"/>
        </c:manualLayout>
      </c:layout>
      <c:lineChart>
        <c:grouping val="standard"/>
        <c:varyColors val="0"/>
        <c:ser>
          <c:idx val="0"/>
          <c:order val="0"/>
          <c:tx>
            <c:strRef>
              <c:f>Indicators!$A$29</c:f>
              <c:strCache>
                <c:ptCount val="1"/>
                <c:pt idx="0">
                  <c:v>Total Revenues</c:v>
                </c:pt>
              </c:strCache>
            </c:strRef>
          </c:tx>
          <c:spPr>
            <a:ln w="25400">
              <a:solidFill>
                <a:srgbClr val="0000FF"/>
              </a:solidFill>
              <a:prstDash val="solid"/>
            </a:ln>
          </c:spPr>
          <c:marker>
            <c:symbol val="diamond"/>
            <c:size val="10"/>
            <c:spPr>
              <a:solidFill>
                <a:srgbClr val="0000FF"/>
              </a:solidFill>
              <a:ln w="25400">
                <a:solidFill>
                  <a:srgbClr val="0000FF"/>
                </a:solidFill>
                <a:prstDash val="solid"/>
              </a:ln>
            </c:spPr>
          </c:marker>
          <c:cat>
            <c:strRef>
              <c:f>Indicators!$AA$2:$AG$2</c:f>
              <c:strCache>
                <c:ptCount val="7"/>
                <c:pt idx="0">
                  <c:v>2012-13</c:v>
                </c:pt>
                <c:pt idx="1">
                  <c:v>2013-14</c:v>
                </c:pt>
                <c:pt idx="2">
                  <c:v>2014-15</c:v>
                </c:pt>
                <c:pt idx="3">
                  <c:v>2015-16</c:v>
                </c:pt>
                <c:pt idx="4">
                  <c:v>2016-17</c:v>
                </c:pt>
                <c:pt idx="5">
                  <c:v>2017-18</c:v>
                </c:pt>
                <c:pt idx="6">
                  <c:v>2018-19</c:v>
                </c:pt>
              </c:strCache>
            </c:strRef>
          </c:cat>
          <c:val>
            <c:numRef>
              <c:f>Indicators!$AA$29:$AG$29</c:f>
              <c:numCache>
                <c:formatCode>0.00,,</c:formatCode>
                <c:ptCount val="7"/>
                <c:pt idx="0">
                  <c:v>64107371.652199998</c:v>
                </c:pt>
                <c:pt idx="1">
                  <c:v>66100594.540484004</c:v>
                </c:pt>
                <c:pt idx="2">
                  <c:v>68340268.587877601</c:v>
                </c:pt>
                <c:pt idx="3">
                  <c:v>70843938.234057203</c:v>
                </c:pt>
                <c:pt idx="4">
                  <c:v>73686444.803111404</c:v>
                </c:pt>
                <c:pt idx="5">
                  <c:v>76710088.368268207</c:v>
                </c:pt>
                <c:pt idx="6">
                  <c:v>79796540.121056199</c:v>
                </c:pt>
              </c:numCache>
            </c:numRef>
          </c:val>
          <c:smooth val="0"/>
        </c:ser>
        <c:ser>
          <c:idx val="1"/>
          <c:order val="1"/>
          <c:tx>
            <c:strRef>
              <c:f>Indicators!$A$31</c:f>
              <c:strCache>
                <c:ptCount val="1"/>
                <c:pt idx="0">
                  <c:v>Total Expenditures</c:v>
                </c:pt>
              </c:strCache>
            </c:strRef>
          </c:tx>
          <c:spPr>
            <a:ln w="25400">
              <a:solidFill>
                <a:srgbClr val="FF0000"/>
              </a:solidFill>
              <a:prstDash val="solid"/>
            </a:ln>
          </c:spPr>
          <c:marker>
            <c:symbol val="square"/>
            <c:size val="10"/>
            <c:spPr>
              <a:solidFill>
                <a:srgbClr val="FF0000"/>
              </a:solidFill>
              <a:ln w="25400">
                <a:solidFill>
                  <a:srgbClr val="FF0000"/>
                </a:solidFill>
                <a:prstDash val="solid"/>
              </a:ln>
            </c:spPr>
          </c:marker>
          <c:cat>
            <c:strRef>
              <c:f>Indicators!$AA$2:$AG$2</c:f>
              <c:strCache>
                <c:ptCount val="7"/>
                <c:pt idx="0">
                  <c:v>2012-13</c:v>
                </c:pt>
                <c:pt idx="1">
                  <c:v>2013-14</c:v>
                </c:pt>
                <c:pt idx="2">
                  <c:v>2014-15</c:v>
                </c:pt>
                <c:pt idx="3">
                  <c:v>2015-16</c:v>
                </c:pt>
                <c:pt idx="4">
                  <c:v>2016-17</c:v>
                </c:pt>
                <c:pt idx="5">
                  <c:v>2017-18</c:v>
                </c:pt>
                <c:pt idx="6">
                  <c:v>2018-19</c:v>
                </c:pt>
              </c:strCache>
            </c:strRef>
          </c:cat>
          <c:val>
            <c:numRef>
              <c:f>Indicators!$AA$31:$AG$31</c:f>
              <c:numCache>
                <c:formatCode>0.00,,</c:formatCode>
                <c:ptCount val="7"/>
                <c:pt idx="0">
                  <c:v>62040999.759999998</c:v>
                </c:pt>
                <c:pt idx="1">
                  <c:v>65041053.980151698</c:v>
                </c:pt>
                <c:pt idx="2">
                  <c:v>66894491.739523597</c:v>
                </c:pt>
                <c:pt idx="3">
                  <c:v>68820615.874051005</c:v>
                </c:pt>
                <c:pt idx="4">
                  <c:v>70918613.897205606</c:v>
                </c:pt>
                <c:pt idx="5">
                  <c:v>73102528.072755694</c:v>
                </c:pt>
                <c:pt idx="6">
                  <c:v>75377108.210377902</c:v>
                </c:pt>
              </c:numCache>
            </c:numRef>
          </c:val>
          <c:smooth val="0"/>
        </c:ser>
        <c:dLbls>
          <c:showLegendKey val="0"/>
          <c:showVal val="0"/>
          <c:showCatName val="0"/>
          <c:showSerName val="0"/>
          <c:showPercent val="0"/>
          <c:showBubbleSize val="0"/>
        </c:dLbls>
        <c:marker val="1"/>
        <c:smooth val="0"/>
        <c:axId val="38803328"/>
        <c:axId val="38813696"/>
      </c:lineChart>
      <c:catAx>
        <c:axId val="3880332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75" b="0" i="0" u="none" strike="noStrike" baseline="0">
                <a:solidFill>
                  <a:srgbClr val="000000"/>
                </a:solidFill>
                <a:latin typeface="Arial"/>
                <a:ea typeface="Arial"/>
                <a:cs typeface="Arial"/>
              </a:defRPr>
            </a:pPr>
            <a:endParaRPr lang="en-US"/>
          </a:p>
        </c:txPr>
        <c:crossAx val="38813696"/>
        <c:crosses val="autoZero"/>
        <c:auto val="1"/>
        <c:lblAlgn val="ctr"/>
        <c:lblOffset val="100"/>
        <c:tickMarkSkip val="1"/>
        <c:noMultiLvlLbl val="0"/>
      </c:catAx>
      <c:valAx>
        <c:axId val="38813696"/>
        <c:scaling>
          <c:orientation val="minMax"/>
          <c:min val="50000000"/>
        </c:scaling>
        <c:delete val="0"/>
        <c:axPos val="l"/>
        <c:title>
          <c:tx>
            <c:rich>
              <a:bodyPr/>
              <a:lstStyle/>
              <a:p>
                <a:pPr>
                  <a:defRPr sz="1400" b="1" i="0" u="none" strike="noStrike" baseline="0">
                    <a:solidFill>
                      <a:srgbClr val="000000"/>
                    </a:solidFill>
                    <a:latin typeface="Times New Roman"/>
                    <a:ea typeface="Times New Roman"/>
                    <a:cs typeface="Times New Roman"/>
                  </a:defRPr>
                </a:pPr>
                <a:r>
                  <a:rPr lang="en-US" sz="1400"/>
                  <a:t>Dollars In Millions</a:t>
                </a:r>
              </a:p>
            </c:rich>
          </c:tx>
          <c:layout>
            <c:manualLayout>
              <c:xMode val="edge"/>
              <c:yMode val="edge"/>
              <c:x val="0.113812773403325"/>
              <c:y val="2.4225269255136201E-2"/>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Times New Roman"/>
                <a:ea typeface="Times New Roman"/>
                <a:cs typeface="Times New Roman"/>
              </a:defRPr>
            </a:pPr>
            <a:endParaRPr lang="en-US"/>
          </a:p>
        </c:txPr>
        <c:crossAx val="38803328"/>
        <c:crosses val="autoZero"/>
        <c:crossBetween val="between"/>
        <c:majorUnit val="10000000"/>
      </c:valAx>
      <c:dTable>
        <c:showHorzBorder val="1"/>
        <c:showVertBorder val="1"/>
        <c:showOutline val="1"/>
        <c:showKeys val="1"/>
        <c:spPr>
          <a:ln w="3175">
            <a:solidFill>
              <a:srgbClr val="000000"/>
            </a:solidFill>
            <a:prstDash val="solid"/>
          </a:ln>
        </c:spPr>
        <c:txPr>
          <a:bodyPr/>
          <a:lstStyle/>
          <a:p>
            <a:pPr rtl="0">
              <a:defRPr sz="1400" b="0" i="0" u="none" strike="noStrike" baseline="0">
                <a:solidFill>
                  <a:srgbClr val="000000"/>
                </a:solidFill>
                <a:latin typeface="Times New Roman"/>
                <a:ea typeface="Times New Roman"/>
                <a:cs typeface="Times New Roman"/>
              </a:defRPr>
            </a:pPr>
            <a:endParaRPr lang="en-US"/>
          </a:p>
        </c:txPr>
      </c:dTable>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2120"/>
          </a:xfrm>
          <a:prstGeom prst="rect">
            <a:avLst/>
          </a:prstGeom>
        </p:spPr>
        <p:txBody>
          <a:bodyPr vert="horz" lIns="91440" tIns="45720" rIns="91440" bIns="45720" rtlCol="0"/>
          <a:lstStyle>
            <a:lvl1pPr algn="r">
              <a:defRPr sz="1200"/>
            </a:lvl1pPr>
          </a:lstStyle>
          <a:p>
            <a:fld id="{2F3848A3-F30F-44C3-8481-1829CDB1173F}" type="datetimeFigureOut">
              <a:rPr lang="en-US" smtClean="0"/>
              <a:pPr/>
              <a:t>2/23/2013</a:t>
            </a:fld>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1440" tIns="45720" rIns="91440" bIns="45720" rtlCol="0" anchor="b"/>
          <a:lstStyle>
            <a:lvl1pPr algn="r">
              <a:defRPr sz="1200"/>
            </a:lvl1pPr>
          </a:lstStyle>
          <a:p>
            <a:fld id="{29781BBF-FDFA-488A-B80C-1C6DB0C99947}" type="slidenum">
              <a:rPr lang="en-US" smtClean="0"/>
              <a:pPr/>
              <a:t>‹#›</a:t>
            </a:fld>
            <a:endParaRPr lang="en-US"/>
          </a:p>
        </p:txBody>
      </p:sp>
    </p:spTree>
    <p:extLst>
      <p:ext uri="{BB962C8B-B14F-4D97-AF65-F5344CB8AC3E}">
        <p14:creationId xmlns:p14="http://schemas.microsoft.com/office/powerpoint/2010/main" val="1563932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AF37425B-1210-4BA1-9DFA-4A2035B3AE44}" type="datetimeFigureOut">
              <a:rPr lang="en-US" smtClean="0"/>
              <a:pPr/>
              <a:t>2/23/2013</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CE340710-E11E-49AF-B8CA-DC3766A36DF9}" type="slidenum">
              <a:rPr lang="en-US" smtClean="0"/>
              <a:pPr/>
              <a:t>‹#›</a:t>
            </a:fld>
            <a:endParaRPr lang="en-US"/>
          </a:p>
        </p:txBody>
      </p:sp>
    </p:spTree>
    <p:extLst>
      <p:ext uri="{BB962C8B-B14F-4D97-AF65-F5344CB8AC3E}">
        <p14:creationId xmlns:p14="http://schemas.microsoft.com/office/powerpoint/2010/main" val="326356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40710-E11E-49AF-B8CA-DC3766A36DF9}" type="slidenum">
              <a:rPr lang="en-US" smtClean="0"/>
              <a:pPr/>
              <a:t>1</a:t>
            </a:fld>
            <a:endParaRPr lang="en-US"/>
          </a:p>
        </p:txBody>
      </p:sp>
    </p:spTree>
    <p:extLst>
      <p:ext uri="{BB962C8B-B14F-4D97-AF65-F5344CB8AC3E}">
        <p14:creationId xmlns:p14="http://schemas.microsoft.com/office/powerpoint/2010/main" val="56282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155575" y="4310489"/>
            <a:ext cx="6699250" cy="4310483"/>
          </a:xfrm>
          <a:noFill/>
        </p:spPr>
        <p:txBody>
          <a:bodyPr/>
          <a:lstStyle/>
          <a:p>
            <a:r>
              <a:rPr lang="en-US" b="1" dirty="0" smtClean="0">
                <a:ea typeface="ＭＳ Ｐゴシック" pitchFamily="34" charset="-128"/>
              </a:rPr>
              <a:t>HARRIET</a:t>
            </a:r>
          </a:p>
          <a:p>
            <a:r>
              <a:rPr lang="en-US" dirty="0" smtClean="0">
                <a:ea typeface="ＭＳ Ｐゴシック" pitchFamily="34" charset="-128"/>
              </a:rPr>
              <a:t>This slide is our list of unmet needs, as discussed with Council in May.  To that list, we’ve added two items.  One is an acknowledgement of a funding need for the South Fremont/Warm Springs project.  This amount is a placeholder – it’s quite likely the amount will need to be much larger as the project becomes more defined.  The other item is the result of Council’s willingness to consider funding additional Sunday library hours at the Fremont Main Library, which was indicated during the July 10, </a:t>
            </a:r>
            <a:r>
              <a:rPr lang="en-US" smtClean="0">
                <a:ea typeface="ＭＳ Ｐゴシック" pitchFamily="34" charset="-128"/>
              </a:rPr>
              <a:t>2012 session.  </a:t>
            </a:r>
            <a:r>
              <a:rPr lang="en-US" dirty="0" smtClean="0">
                <a:ea typeface="ＭＳ Ｐゴシック" pitchFamily="34" charset="-128"/>
              </a:rPr>
              <a:t>This list is also informed by a community survey that was undertaken this past spring.  The results of that survey both validate and align with the Council’s list of unmet needs.  For example, two of the highest priorities in the community are public safety and economic development.  In addition, a concern noted within the community survey is the level of street maintenance, which is clearly identified on the unmet needs list here.</a:t>
            </a:r>
          </a:p>
          <a:p>
            <a:endParaRPr lang="en-US" dirty="0" smtClean="0">
              <a:ea typeface="ＭＳ Ｐゴシック" pitchFamily="34" charset="-128"/>
            </a:endParaRPr>
          </a:p>
          <a:p>
            <a:r>
              <a:rPr lang="en-US" dirty="0" smtClean="0">
                <a:ea typeface="ＭＳ Ｐゴシック" pitchFamily="34" charset="-128"/>
              </a:rPr>
              <a:t>As a reminder, the number of additional Police Officers noted on this list has been reduced by 4, as a result of Council action on September 4, 2012 to add 4 police officer positions to the budget.</a:t>
            </a:r>
          </a:p>
        </p:txBody>
      </p:sp>
      <p:sp>
        <p:nvSpPr>
          <p:cNvPr id="368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674" indent="-285644">
              <a:defRPr sz="2400">
                <a:solidFill>
                  <a:schemeClr val="tx1"/>
                </a:solidFill>
                <a:latin typeface="Arial" charset="0"/>
                <a:ea typeface="ＭＳ Ｐゴシック" pitchFamily="34" charset="-128"/>
              </a:defRPr>
            </a:lvl2pPr>
            <a:lvl3pPr marL="1142575" indent="-228514">
              <a:defRPr sz="2400">
                <a:solidFill>
                  <a:schemeClr val="tx1"/>
                </a:solidFill>
                <a:latin typeface="Arial" charset="0"/>
                <a:ea typeface="ＭＳ Ｐゴシック" pitchFamily="34" charset="-128"/>
              </a:defRPr>
            </a:lvl3pPr>
            <a:lvl4pPr marL="1599606" indent="-228514">
              <a:defRPr sz="2400">
                <a:solidFill>
                  <a:schemeClr val="tx1"/>
                </a:solidFill>
                <a:latin typeface="Arial" charset="0"/>
                <a:ea typeface="ＭＳ Ｐゴシック" pitchFamily="34" charset="-128"/>
              </a:defRPr>
            </a:lvl4pPr>
            <a:lvl5pPr marL="2056635" indent="-228514">
              <a:defRPr sz="2400">
                <a:solidFill>
                  <a:schemeClr val="tx1"/>
                </a:solidFill>
                <a:latin typeface="Arial" charset="0"/>
                <a:ea typeface="ＭＳ Ｐゴシック" pitchFamily="34" charset="-128"/>
              </a:defRPr>
            </a:lvl5pPr>
            <a:lvl6pPr marL="2513665" indent="-228514" eaLnBrk="0" fontAlgn="base" hangingPunct="0">
              <a:spcBef>
                <a:spcPct val="0"/>
              </a:spcBef>
              <a:spcAft>
                <a:spcPct val="0"/>
              </a:spcAft>
              <a:defRPr sz="2400">
                <a:solidFill>
                  <a:schemeClr val="tx1"/>
                </a:solidFill>
                <a:latin typeface="Arial" charset="0"/>
                <a:ea typeface="ＭＳ Ｐゴシック" pitchFamily="34" charset="-128"/>
              </a:defRPr>
            </a:lvl6pPr>
            <a:lvl7pPr marL="2970695" indent="-228514" eaLnBrk="0" fontAlgn="base" hangingPunct="0">
              <a:spcBef>
                <a:spcPct val="0"/>
              </a:spcBef>
              <a:spcAft>
                <a:spcPct val="0"/>
              </a:spcAft>
              <a:defRPr sz="2400">
                <a:solidFill>
                  <a:schemeClr val="tx1"/>
                </a:solidFill>
                <a:latin typeface="Arial" charset="0"/>
                <a:ea typeface="ＭＳ Ｐゴシック" pitchFamily="34" charset="-128"/>
              </a:defRPr>
            </a:lvl7pPr>
            <a:lvl8pPr marL="3427724" indent="-228514" eaLnBrk="0" fontAlgn="base" hangingPunct="0">
              <a:spcBef>
                <a:spcPct val="0"/>
              </a:spcBef>
              <a:spcAft>
                <a:spcPct val="0"/>
              </a:spcAft>
              <a:defRPr sz="2400">
                <a:solidFill>
                  <a:schemeClr val="tx1"/>
                </a:solidFill>
                <a:latin typeface="Arial" charset="0"/>
                <a:ea typeface="ＭＳ Ｐゴシック" pitchFamily="34" charset="-128"/>
              </a:defRPr>
            </a:lvl8pPr>
            <a:lvl9pPr marL="3884755" indent="-228514" eaLnBrk="0" fontAlgn="base" hangingPunct="0">
              <a:spcBef>
                <a:spcPct val="0"/>
              </a:spcBef>
              <a:spcAft>
                <a:spcPct val="0"/>
              </a:spcAft>
              <a:defRPr sz="2400">
                <a:solidFill>
                  <a:schemeClr val="tx1"/>
                </a:solidFill>
                <a:latin typeface="Arial" charset="0"/>
                <a:ea typeface="ＭＳ Ｐゴシック" pitchFamily="34" charset="-128"/>
              </a:defRPr>
            </a:lvl9pPr>
          </a:lstStyle>
          <a:p>
            <a:fld id="{13ED46FF-3D51-4E2B-93CC-166A213B1F9E}" type="slidenum">
              <a:rPr lang="en-US" sz="1200">
                <a:solidFill>
                  <a:prstClr val="black"/>
                </a:solidFill>
              </a:rPr>
              <a:pPr/>
              <a:t>21</a:t>
            </a:fld>
            <a:endParaRPr lang="en-US" sz="1200">
              <a:solidFill>
                <a:prstClr val="black"/>
              </a:solidFill>
            </a:endParaRPr>
          </a:p>
        </p:txBody>
      </p:sp>
      <p:sp>
        <p:nvSpPr>
          <p:cNvPr id="3" name="Footer Placeholder 2"/>
          <p:cNvSpPr>
            <a:spLocks noGrp="1"/>
          </p:cNvSpPr>
          <p:nvPr>
            <p:ph type="ftr" sz="quarter" idx="10"/>
          </p:nvPr>
        </p:nvSpPr>
        <p:spPr/>
        <p:txBody>
          <a:bodyPr/>
          <a:lstStyle/>
          <a:p>
            <a:pPr>
              <a:defRPr/>
            </a:pPr>
            <a:r>
              <a:rPr lang="en-US" smtClean="0">
                <a:solidFill>
                  <a:prstClr val="black"/>
                </a:solidFill>
              </a:rPr>
              <a:t>12/04/2012</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155576" y="4310485"/>
            <a:ext cx="6777038" cy="4463472"/>
          </a:xfrm>
          <a:noFill/>
        </p:spPr>
        <p:txBody>
          <a:bodyPr/>
          <a:lstStyle/>
          <a:p>
            <a:pPr>
              <a:spcBef>
                <a:spcPct val="0"/>
              </a:spcBef>
            </a:pPr>
            <a:r>
              <a:rPr lang="en-US" b="1" dirty="0" smtClean="0">
                <a:ea typeface="ＭＳ Ｐゴシック" pitchFamily="34" charset="-128"/>
              </a:rPr>
              <a:t>HARRIET</a:t>
            </a:r>
          </a:p>
          <a:p>
            <a:pPr>
              <a:spcBef>
                <a:spcPct val="0"/>
              </a:spcBef>
            </a:pPr>
            <a:r>
              <a:rPr lang="en-US" dirty="0" smtClean="0">
                <a:ea typeface="ＭＳ Ｐゴシック" pitchFamily="34" charset="-128"/>
              </a:rPr>
              <a:t>Just to recap - this slide summarizes the information from the last two slides in one place, to more clearly show the impact of the one-time and on-going RDA property tax revenues.  Again, of the $13.3 million </a:t>
            </a:r>
            <a:r>
              <a:rPr lang="en-US" i="1" dirty="0" smtClean="0">
                <a:ea typeface="ＭＳ Ｐゴシック" pitchFamily="34" charset="-128"/>
              </a:rPr>
              <a:t>(9.1% of the total revenue</a:t>
            </a:r>
            <a:r>
              <a:rPr lang="en-US" i="1" baseline="0" dirty="0" smtClean="0">
                <a:ea typeface="ＭＳ Ｐゴシック" pitchFamily="34" charset="-128"/>
              </a:rPr>
              <a:t> and transfers in)</a:t>
            </a:r>
            <a:r>
              <a:rPr lang="en-US" i="1" dirty="0" smtClean="0">
                <a:ea typeface="ＭＳ Ｐゴシック" pitchFamily="34" charset="-128"/>
              </a:rPr>
              <a:t>  </a:t>
            </a:r>
            <a:r>
              <a:rPr lang="en-US" dirty="0" smtClean="0">
                <a:ea typeface="ＭＳ Ｐゴシック" pitchFamily="34" charset="-128"/>
              </a:rPr>
              <a:t>in additional revenue, $7.8 million of that is one-time, while $5.5 million of it is ongoing.  With this additional RDA property tax revenue, it will be possible to begin to fund both one-time and ongoing unmet needs.</a:t>
            </a:r>
          </a:p>
          <a:p>
            <a:pPr>
              <a:spcBef>
                <a:spcPct val="0"/>
              </a:spcBef>
            </a:pPr>
            <a:endParaRPr lang="en-US" dirty="0" smtClean="0">
              <a:ea typeface="ＭＳ Ｐゴシック" pitchFamily="34" charset="-128"/>
            </a:endParaRPr>
          </a:p>
          <a:p>
            <a:pPr>
              <a:spcBef>
                <a:spcPct val="0"/>
              </a:spcBef>
            </a:pPr>
            <a:r>
              <a:rPr lang="en-US" i="0" dirty="0" smtClean="0">
                <a:ea typeface="ＭＳ Ｐゴシック" pitchFamily="34" charset="-128"/>
              </a:rPr>
              <a:t>Consistent with the Budget Principles adopted by Council in June, it</a:t>
            </a:r>
            <a:r>
              <a:rPr lang="en-US" i="0" baseline="0" dirty="0" smtClean="0">
                <a:ea typeface="ＭＳ Ｐゴシック" pitchFamily="34" charset="-128"/>
              </a:rPr>
              <a:t> is highly recommended (best practice) that one-time money only be used to fund one-time needs, while on-going funding can be used for eith</a:t>
            </a:r>
            <a:r>
              <a:rPr lang="en-US" i="0" dirty="0" smtClean="0">
                <a:ea typeface="ＭＳ Ｐゴシック" pitchFamily="34" charset="-128"/>
              </a:rPr>
              <a:t>er </a:t>
            </a:r>
            <a:r>
              <a:rPr lang="en-US" i="0" baseline="0" dirty="0" smtClean="0">
                <a:ea typeface="ＭＳ Ｐゴシック" pitchFamily="34" charset="-128"/>
              </a:rPr>
              <a:t>on-going unmet needs or one-time needs.  Because the property tax revenue that went to the former RDA was used for Housing and Economic Development purposes, Council may want to consider keeping the one-time AND MUCH OF THE ON-GOING revenue from that source aligned and used for those needs. </a:t>
            </a:r>
            <a:endParaRPr lang="en-US" i="0" dirty="0" smtClean="0">
              <a:ea typeface="ＭＳ Ｐゴシック" pitchFamily="34" charset="-128"/>
            </a:endParaRPr>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28826" indent="-280318">
              <a:defRPr sz="2400">
                <a:solidFill>
                  <a:schemeClr val="tx1"/>
                </a:solidFill>
                <a:latin typeface="Arial" charset="0"/>
                <a:ea typeface="ＭＳ Ｐゴシック" pitchFamily="34" charset="-128"/>
              </a:defRPr>
            </a:lvl2pPr>
            <a:lvl3pPr marL="1121271" indent="-224253">
              <a:defRPr sz="2400">
                <a:solidFill>
                  <a:schemeClr val="tx1"/>
                </a:solidFill>
                <a:latin typeface="Arial" charset="0"/>
                <a:ea typeface="ＭＳ Ｐゴシック" pitchFamily="34" charset="-128"/>
              </a:defRPr>
            </a:lvl3pPr>
            <a:lvl4pPr marL="1569780" indent="-224253">
              <a:defRPr sz="2400">
                <a:solidFill>
                  <a:schemeClr val="tx1"/>
                </a:solidFill>
                <a:latin typeface="Arial" charset="0"/>
                <a:ea typeface="ＭＳ Ｐゴシック" pitchFamily="34" charset="-128"/>
              </a:defRPr>
            </a:lvl4pPr>
            <a:lvl5pPr marL="2018288" indent="-224253">
              <a:defRPr sz="2400">
                <a:solidFill>
                  <a:schemeClr val="tx1"/>
                </a:solidFill>
                <a:latin typeface="Arial" charset="0"/>
                <a:ea typeface="ＭＳ Ｐゴシック" pitchFamily="34" charset="-128"/>
              </a:defRPr>
            </a:lvl5pPr>
            <a:lvl6pPr marL="2466796" indent="-224253" eaLnBrk="0" fontAlgn="base" hangingPunct="0">
              <a:spcBef>
                <a:spcPct val="0"/>
              </a:spcBef>
              <a:spcAft>
                <a:spcPct val="0"/>
              </a:spcAft>
              <a:defRPr sz="2400">
                <a:solidFill>
                  <a:schemeClr val="tx1"/>
                </a:solidFill>
                <a:latin typeface="Arial" charset="0"/>
                <a:ea typeface="ＭＳ Ｐゴシック" pitchFamily="34" charset="-128"/>
              </a:defRPr>
            </a:lvl6pPr>
            <a:lvl7pPr marL="2915304" indent="-224253" eaLnBrk="0" fontAlgn="base" hangingPunct="0">
              <a:spcBef>
                <a:spcPct val="0"/>
              </a:spcBef>
              <a:spcAft>
                <a:spcPct val="0"/>
              </a:spcAft>
              <a:defRPr sz="2400">
                <a:solidFill>
                  <a:schemeClr val="tx1"/>
                </a:solidFill>
                <a:latin typeface="Arial" charset="0"/>
                <a:ea typeface="ＭＳ Ｐゴシック" pitchFamily="34" charset="-128"/>
              </a:defRPr>
            </a:lvl7pPr>
            <a:lvl8pPr marL="3363812" indent="-224253" eaLnBrk="0" fontAlgn="base" hangingPunct="0">
              <a:spcBef>
                <a:spcPct val="0"/>
              </a:spcBef>
              <a:spcAft>
                <a:spcPct val="0"/>
              </a:spcAft>
              <a:defRPr sz="2400">
                <a:solidFill>
                  <a:schemeClr val="tx1"/>
                </a:solidFill>
                <a:latin typeface="Arial" charset="0"/>
                <a:ea typeface="ＭＳ Ｐゴシック" pitchFamily="34" charset="-128"/>
              </a:defRPr>
            </a:lvl8pPr>
            <a:lvl9pPr marL="3812321" indent="-224253" eaLnBrk="0" fontAlgn="base" hangingPunct="0">
              <a:spcBef>
                <a:spcPct val="0"/>
              </a:spcBef>
              <a:spcAft>
                <a:spcPct val="0"/>
              </a:spcAft>
              <a:defRPr sz="2400">
                <a:solidFill>
                  <a:schemeClr val="tx1"/>
                </a:solidFill>
                <a:latin typeface="Arial" charset="0"/>
                <a:ea typeface="ＭＳ Ｐゴシック" pitchFamily="34" charset="-128"/>
              </a:defRPr>
            </a:lvl9pPr>
          </a:lstStyle>
          <a:p>
            <a:fld id="{93BE5FF3-B984-450F-A652-F458613B94E3}" type="slidenum">
              <a:rPr lang="en-US" sz="1200"/>
              <a:pPr/>
              <a:t>24</a:t>
            </a:fld>
            <a:endParaRPr lang="en-US" sz="1200"/>
          </a:p>
        </p:txBody>
      </p:sp>
      <p:sp>
        <p:nvSpPr>
          <p:cNvPr id="3" name="Footer Placeholder 2"/>
          <p:cNvSpPr>
            <a:spLocks noGrp="1"/>
          </p:cNvSpPr>
          <p:nvPr>
            <p:ph type="ftr" sz="quarter" idx="10"/>
          </p:nvPr>
        </p:nvSpPr>
        <p:spPr/>
        <p:txBody>
          <a:bodyPr/>
          <a:lstStyle/>
          <a:p>
            <a:pPr>
              <a:defRPr/>
            </a:pPr>
            <a:r>
              <a:rPr lang="en-US" smtClean="0"/>
              <a:t>12/04/2012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340710-E11E-49AF-B8CA-DC3766A36DF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1470025"/>
          </a:xfrm>
          <a:solidFill>
            <a:srgbClr val="0F7CA7"/>
          </a:solid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3581400" y="3886200"/>
            <a:ext cx="4343400" cy="2362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DFF2B2A-FB37-4B84-A5B7-C17FBE495EB2}" type="slidenum">
              <a:rPr lang="en-US" smtClean="0"/>
              <a:pPr/>
              <a:t>‹#›</a:t>
            </a:fld>
            <a:endParaRPr lang="en-US"/>
          </a:p>
        </p:txBody>
      </p:sp>
      <p:pic>
        <p:nvPicPr>
          <p:cNvPr id="7" name="Picture 6" descr="MP logo-process.jpg"/>
          <p:cNvPicPr>
            <a:picLocks noChangeAspect="1"/>
          </p:cNvPicPr>
          <p:nvPr userDrawn="1"/>
        </p:nvPicPr>
        <p:blipFill>
          <a:blip r:embed="rId2" cstate="print"/>
          <a:stretch>
            <a:fillRect/>
          </a:stretch>
        </p:blipFill>
        <p:spPr>
          <a:xfrm>
            <a:off x="304800" y="5550408"/>
            <a:ext cx="3200400" cy="1307592"/>
          </a:xfrm>
          <a:prstGeom prst="rect">
            <a:avLst/>
          </a:prstGeom>
        </p:spPr>
      </p:pic>
      <p:sp>
        <p:nvSpPr>
          <p:cNvPr id="9" name="TextBox 8"/>
          <p:cNvSpPr txBox="1"/>
          <p:nvPr userDrawn="1"/>
        </p:nvSpPr>
        <p:spPr>
          <a:xfrm>
            <a:off x="0" y="3124201"/>
            <a:ext cx="9144000" cy="265919"/>
          </a:xfrm>
          <a:prstGeom prst="rect">
            <a:avLst/>
          </a:prstGeom>
          <a:solidFill>
            <a:srgbClr val="56AC49"/>
          </a:solidFill>
        </p:spPr>
        <p:txBody>
          <a:bodyPr wrap="squar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5" name="Rectangle 6"/>
          <p:cNvSpPr>
            <a:spLocks noGrp="1" noChangeArrowheads="1"/>
          </p:cNvSpPr>
          <p:nvPr>
            <p:ph type="sldNum" sz="quarter" idx="11"/>
          </p:nvPr>
        </p:nvSpPr>
        <p:spPr>
          <a:ln/>
        </p:spPr>
        <p:txBody>
          <a:bodyPr/>
          <a:lstStyle>
            <a:lvl1pPr>
              <a:defRPr/>
            </a:lvl1pPr>
          </a:lstStyle>
          <a:p>
            <a:pPr>
              <a:defRPr/>
            </a:pPr>
            <a:fld id="{2C1C2219-D68E-4D78-9458-A5E5AE661B39}" type="slidenum">
              <a:rPr lang="en-US"/>
              <a:pPr>
                <a:defRPr/>
              </a:pPr>
              <a:t>‹#›</a:t>
            </a:fld>
            <a:endParaRPr lang="en-US"/>
          </a:p>
        </p:txBody>
      </p:sp>
    </p:spTree>
    <p:extLst>
      <p:ext uri="{BB962C8B-B14F-4D97-AF65-F5344CB8AC3E}">
        <p14:creationId xmlns:p14="http://schemas.microsoft.com/office/powerpoint/2010/main" val="135053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6" name="Rectangle 6"/>
          <p:cNvSpPr>
            <a:spLocks noGrp="1" noChangeArrowheads="1"/>
          </p:cNvSpPr>
          <p:nvPr>
            <p:ph type="sldNum" sz="quarter" idx="11"/>
          </p:nvPr>
        </p:nvSpPr>
        <p:spPr>
          <a:ln/>
        </p:spPr>
        <p:txBody>
          <a:bodyPr/>
          <a:lstStyle>
            <a:lvl1pPr>
              <a:defRPr/>
            </a:lvl1pPr>
          </a:lstStyle>
          <a:p>
            <a:pPr>
              <a:defRPr/>
            </a:pPr>
            <a:fld id="{340C404B-0015-4529-8DE1-DB5ECBA6AED8}" type="slidenum">
              <a:rPr lang="en-US"/>
              <a:pPr>
                <a:defRPr/>
              </a:pPr>
              <a:t>‹#›</a:t>
            </a:fld>
            <a:endParaRPr lang="en-US"/>
          </a:p>
        </p:txBody>
      </p:sp>
    </p:spTree>
    <p:extLst>
      <p:ext uri="{BB962C8B-B14F-4D97-AF65-F5344CB8AC3E}">
        <p14:creationId xmlns:p14="http://schemas.microsoft.com/office/powerpoint/2010/main" val="429002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8" name="Rectangle 6"/>
          <p:cNvSpPr>
            <a:spLocks noGrp="1" noChangeArrowheads="1"/>
          </p:cNvSpPr>
          <p:nvPr>
            <p:ph type="sldNum" sz="quarter" idx="11"/>
          </p:nvPr>
        </p:nvSpPr>
        <p:spPr>
          <a:ln/>
        </p:spPr>
        <p:txBody>
          <a:bodyPr/>
          <a:lstStyle>
            <a:lvl1pPr>
              <a:defRPr/>
            </a:lvl1pPr>
          </a:lstStyle>
          <a:p>
            <a:pPr>
              <a:defRPr/>
            </a:pPr>
            <a:fld id="{396234F4-DE82-4813-8A38-20CF54671A14}" type="slidenum">
              <a:rPr lang="en-US"/>
              <a:pPr>
                <a:defRPr/>
              </a:pPr>
              <a:t>‹#›</a:t>
            </a:fld>
            <a:endParaRPr lang="en-US"/>
          </a:p>
        </p:txBody>
      </p:sp>
    </p:spTree>
    <p:extLst>
      <p:ext uri="{BB962C8B-B14F-4D97-AF65-F5344CB8AC3E}">
        <p14:creationId xmlns:p14="http://schemas.microsoft.com/office/powerpoint/2010/main" val="31265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4" name="Rectangle 6"/>
          <p:cNvSpPr>
            <a:spLocks noGrp="1" noChangeArrowheads="1"/>
          </p:cNvSpPr>
          <p:nvPr>
            <p:ph type="sldNum" sz="quarter" idx="11"/>
          </p:nvPr>
        </p:nvSpPr>
        <p:spPr>
          <a:ln/>
        </p:spPr>
        <p:txBody>
          <a:bodyPr/>
          <a:lstStyle>
            <a:lvl1pPr>
              <a:defRPr/>
            </a:lvl1pPr>
          </a:lstStyle>
          <a:p>
            <a:pPr>
              <a:defRPr/>
            </a:pPr>
            <a:fld id="{446A5CB1-32A9-484F-B87A-1FA041850920}" type="slidenum">
              <a:rPr lang="en-US"/>
              <a:pPr>
                <a:defRPr/>
              </a:pPr>
              <a:t>‹#›</a:t>
            </a:fld>
            <a:endParaRPr lang="en-US"/>
          </a:p>
        </p:txBody>
      </p:sp>
    </p:spTree>
    <p:extLst>
      <p:ext uri="{BB962C8B-B14F-4D97-AF65-F5344CB8AC3E}">
        <p14:creationId xmlns:p14="http://schemas.microsoft.com/office/powerpoint/2010/main" val="373881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3" name="Rectangle 6"/>
          <p:cNvSpPr>
            <a:spLocks noGrp="1" noChangeArrowheads="1"/>
          </p:cNvSpPr>
          <p:nvPr>
            <p:ph type="sldNum" sz="quarter" idx="11"/>
          </p:nvPr>
        </p:nvSpPr>
        <p:spPr>
          <a:ln/>
        </p:spPr>
        <p:txBody>
          <a:bodyPr/>
          <a:lstStyle>
            <a:lvl1pPr>
              <a:defRPr/>
            </a:lvl1pPr>
          </a:lstStyle>
          <a:p>
            <a:pPr>
              <a:defRPr/>
            </a:pPr>
            <a:fld id="{E71D08BB-5247-441E-B9F4-382476631B3C}" type="slidenum">
              <a:rPr lang="en-US"/>
              <a:pPr>
                <a:defRPr/>
              </a:pPr>
              <a:t>‹#›</a:t>
            </a:fld>
            <a:endParaRPr lang="en-US"/>
          </a:p>
        </p:txBody>
      </p:sp>
    </p:spTree>
    <p:extLst>
      <p:ext uri="{BB962C8B-B14F-4D97-AF65-F5344CB8AC3E}">
        <p14:creationId xmlns:p14="http://schemas.microsoft.com/office/powerpoint/2010/main" val="105665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6" name="Rectangle 6"/>
          <p:cNvSpPr>
            <a:spLocks noGrp="1" noChangeArrowheads="1"/>
          </p:cNvSpPr>
          <p:nvPr>
            <p:ph type="sldNum" sz="quarter" idx="11"/>
          </p:nvPr>
        </p:nvSpPr>
        <p:spPr>
          <a:ln/>
        </p:spPr>
        <p:txBody>
          <a:bodyPr/>
          <a:lstStyle>
            <a:lvl1pPr>
              <a:defRPr/>
            </a:lvl1pPr>
          </a:lstStyle>
          <a:p>
            <a:pPr>
              <a:defRPr/>
            </a:pPr>
            <a:fld id="{CB60C164-D6FF-4239-8AAF-9920255B4807}" type="slidenum">
              <a:rPr lang="en-US"/>
              <a:pPr>
                <a:defRPr/>
              </a:pPr>
              <a:t>‹#›</a:t>
            </a:fld>
            <a:endParaRPr lang="en-US"/>
          </a:p>
        </p:txBody>
      </p:sp>
    </p:spTree>
    <p:extLst>
      <p:ext uri="{BB962C8B-B14F-4D97-AF65-F5344CB8AC3E}">
        <p14:creationId xmlns:p14="http://schemas.microsoft.com/office/powerpoint/2010/main" val="357549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6" name="Rectangle 6"/>
          <p:cNvSpPr>
            <a:spLocks noGrp="1" noChangeArrowheads="1"/>
          </p:cNvSpPr>
          <p:nvPr>
            <p:ph type="sldNum" sz="quarter" idx="11"/>
          </p:nvPr>
        </p:nvSpPr>
        <p:spPr>
          <a:ln/>
        </p:spPr>
        <p:txBody>
          <a:bodyPr/>
          <a:lstStyle>
            <a:lvl1pPr>
              <a:defRPr/>
            </a:lvl1pPr>
          </a:lstStyle>
          <a:p>
            <a:pPr>
              <a:defRPr/>
            </a:pPr>
            <a:fld id="{331904B7-9DFA-433D-8F2B-2F73F98BEB42}" type="slidenum">
              <a:rPr lang="en-US"/>
              <a:pPr>
                <a:defRPr/>
              </a:pPr>
              <a:t>‹#›</a:t>
            </a:fld>
            <a:endParaRPr lang="en-US"/>
          </a:p>
        </p:txBody>
      </p:sp>
    </p:spTree>
    <p:extLst>
      <p:ext uri="{BB962C8B-B14F-4D97-AF65-F5344CB8AC3E}">
        <p14:creationId xmlns:p14="http://schemas.microsoft.com/office/powerpoint/2010/main" val="2031848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5" name="Rectangle 6"/>
          <p:cNvSpPr>
            <a:spLocks noGrp="1" noChangeArrowheads="1"/>
          </p:cNvSpPr>
          <p:nvPr>
            <p:ph type="sldNum" sz="quarter" idx="11"/>
          </p:nvPr>
        </p:nvSpPr>
        <p:spPr>
          <a:ln/>
        </p:spPr>
        <p:txBody>
          <a:bodyPr/>
          <a:lstStyle>
            <a:lvl1pPr>
              <a:defRPr/>
            </a:lvl1pPr>
          </a:lstStyle>
          <a:p>
            <a:pPr>
              <a:defRPr/>
            </a:pPr>
            <a:fld id="{ABF78A26-6078-4B53-9880-B81345E7F3DD}" type="slidenum">
              <a:rPr lang="en-US"/>
              <a:pPr>
                <a:defRPr/>
              </a:pPr>
              <a:t>‹#›</a:t>
            </a:fld>
            <a:endParaRPr lang="en-US"/>
          </a:p>
        </p:txBody>
      </p:sp>
    </p:spTree>
    <p:extLst>
      <p:ext uri="{BB962C8B-B14F-4D97-AF65-F5344CB8AC3E}">
        <p14:creationId xmlns:p14="http://schemas.microsoft.com/office/powerpoint/2010/main" val="311351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5" name="Rectangle 6"/>
          <p:cNvSpPr>
            <a:spLocks noGrp="1" noChangeArrowheads="1"/>
          </p:cNvSpPr>
          <p:nvPr>
            <p:ph type="sldNum" sz="quarter" idx="11"/>
          </p:nvPr>
        </p:nvSpPr>
        <p:spPr>
          <a:ln/>
        </p:spPr>
        <p:txBody>
          <a:bodyPr/>
          <a:lstStyle>
            <a:lvl1pPr>
              <a:defRPr/>
            </a:lvl1pPr>
          </a:lstStyle>
          <a:p>
            <a:pPr>
              <a:defRPr/>
            </a:pPr>
            <a:fld id="{04EFDB05-8245-4373-8399-08EBE19860E5}" type="slidenum">
              <a:rPr lang="en-US"/>
              <a:pPr>
                <a:defRPr/>
              </a:pPr>
              <a:t>‹#›</a:t>
            </a:fld>
            <a:endParaRPr lang="en-US"/>
          </a:p>
        </p:txBody>
      </p:sp>
    </p:spTree>
    <p:extLst>
      <p:ext uri="{BB962C8B-B14F-4D97-AF65-F5344CB8AC3E}">
        <p14:creationId xmlns:p14="http://schemas.microsoft.com/office/powerpoint/2010/main" val="413302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0" y="0"/>
            <a:ext cx="9144000" cy="1143000"/>
          </a:xfrm>
          <a:solidFill>
            <a:srgbClr val="0F7CA7"/>
          </a:solidFill>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6638"/>
          </a:xfrm>
          <a:solidFill>
            <a:srgbClr val="0F7CA7"/>
          </a:solidFill>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6638"/>
          </a:xfrm>
          <a:solidFill>
            <a:srgbClr val="0F7CA7"/>
          </a:solidFill>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670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DFF2B2A-FB37-4B84-A5B7-C17FBE495E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OF-ppt_title_v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ctrTitle"/>
          </p:nvPr>
        </p:nvSpPr>
        <p:spPr>
          <a:xfrm>
            <a:off x="1600200" y="2362200"/>
            <a:ext cx="6477000" cy="1676400"/>
          </a:xfrm>
        </p:spPr>
        <p:txBody>
          <a:bodyPr anchor="t"/>
          <a:lstStyle>
            <a:lvl1pPr>
              <a:defRPr/>
            </a:lvl1pPr>
          </a:lstStyle>
          <a:p>
            <a:pPr lvl="0"/>
            <a:r>
              <a:rPr lang="en-US" noProof="0" smtClean="0"/>
              <a:t>Click to edit Master title style</a:t>
            </a:r>
          </a:p>
        </p:txBody>
      </p:sp>
      <p:sp>
        <p:nvSpPr>
          <p:cNvPr id="43012" name="Rectangle 4"/>
          <p:cNvSpPr>
            <a:spLocks noGrp="1" noChangeArrowheads="1"/>
          </p:cNvSpPr>
          <p:nvPr>
            <p:ph type="subTitle" idx="1"/>
          </p:nvPr>
        </p:nvSpPr>
        <p:spPr>
          <a:xfrm>
            <a:off x="1600200" y="4419600"/>
            <a:ext cx="6477000" cy="1447800"/>
          </a:xfrm>
          <a:effectLst>
            <a:outerShdw dist="35921" dir="2700000" algn="ctr" rotWithShape="0">
              <a:srgbClr val="33562F"/>
            </a:outerShdw>
          </a:effectLst>
        </p:spPr>
        <p:txBody>
          <a:bodyPr/>
          <a:lstStyle>
            <a:lvl1pPr marL="0" indent="0">
              <a:buFontTx/>
              <a:buNone/>
              <a:defRPr sz="2800">
                <a:solidFill>
                  <a:srgbClr val="B2D0AA"/>
                </a:solidFill>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1600200" y="6096000"/>
            <a:ext cx="3733800" cy="457200"/>
          </a:xfrm>
        </p:spPr>
        <p:txBody>
          <a:bodyPr/>
          <a:lstStyle>
            <a:lvl1pPr algn="l">
              <a:defRPr>
                <a:solidFill>
                  <a:srgbClr val="FFFFFF"/>
                </a:solidFill>
              </a:defRPr>
            </a:lvl1pPr>
          </a:lstStyle>
          <a:p>
            <a:pPr>
              <a:defRPr/>
            </a:pPr>
            <a:r>
              <a:rPr lang="en-US"/>
              <a:t>© Copyright 2012 City of Fremont</a:t>
            </a:r>
          </a:p>
        </p:txBody>
      </p:sp>
    </p:spTree>
    <p:extLst>
      <p:ext uri="{BB962C8B-B14F-4D97-AF65-F5344CB8AC3E}">
        <p14:creationId xmlns:p14="http://schemas.microsoft.com/office/powerpoint/2010/main" val="184799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Copyright 2012 City of Fremont</a:t>
            </a:r>
          </a:p>
        </p:txBody>
      </p:sp>
      <p:sp>
        <p:nvSpPr>
          <p:cNvPr id="5" name="Rectangle 6"/>
          <p:cNvSpPr>
            <a:spLocks noGrp="1" noChangeArrowheads="1"/>
          </p:cNvSpPr>
          <p:nvPr>
            <p:ph type="sldNum" sz="quarter" idx="11"/>
          </p:nvPr>
        </p:nvSpPr>
        <p:spPr>
          <a:ln/>
        </p:spPr>
        <p:txBody>
          <a:bodyPr/>
          <a:lstStyle>
            <a:lvl1pPr>
              <a:defRPr/>
            </a:lvl1pPr>
          </a:lstStyle>
          <a:p>
            <a:pPr>
              <a:defRPr/>
            </a:pPr>
            <a:fld id="{F4972DCE-DBCA-4E7E-BBB1-020EB808FF8F}" type="slidenum">
              <a:rPr lang="en-US"/>
              <a:pPr>
                <a:defRPr/>
              </a:pPr>
              <a:t>‹#›</a:t>
            </a:fld>
            <a:endParaRPr lang="en-US"/>
          </a:p>
        </p:txBody>
      </p:sp>
    </p:spTree>
    <p:extLst>
      <p:ext uri="{BB962C8B-B14F-4D97-AF65-F5344CB8AC3E}">
        <p14:creationId xmlns:p14="http://schemas.microsoft.com/office/powerpoint/2010/main" val="259335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0" y="274638"/>
            <a:ext cx="9144000" cy="1143000"/>
          </a:xfrm>
          <a:prstGeom prst="rect">
            <a:avLst/>
          </a:prstGeom>
          <a:solidFill>
            <a:srgbClr val="0F7CA7"/>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F2B2A-FB37-4B84-A5B7-C17FBE495EB2}" type="slidenum">
              <a:rPr lang="en-US" smtClean="0"/>
              <a:pPr/>
              <a:t>‹#›</a:t>
            </a:fld>
            <a:endParaRPr lang="en-US"/>
          </a:p>
        </p:txBody>
      </p:sp>
      <p:pic>
        <p:nvPicPr>
          <p:cNvPr id="8" name="Picture 7" descr="MP logo-process.jpg"/>
          <p:cNvPicPr>
            <a:picLocks noChangeAspect="1"/>
          </p:cNvPicPr>
          <p:nvPr/>
        </p:nvPicPr>
        <p:blipFill>
          <a:blip r:embed="rId9" cstate="print"/>
          <a:stretch>
            <a:fillRect/>
          </a:stretch>
        </p:blipFill>
        <p:spPr>
          <a:xfrm>
            <a:off x="152400" y="6128004"/>
            <a:ext cx="1600200" cy="6537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hf hdr="0" ftr="0" dt="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F7CA7"/>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6AC49"/>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EE8E00"/>
        </a:buClr>
        <a:buSzPct val="9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OF-ppt_slide_v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838200" y="76200"/>
            <a:ext cx="7772400" cy="1143000"/>
          </a:xfrm>
          <a:prstGeom prst="rect">
            <a:avLst/>
          </a:prstGeom>
          <a:noFill/>
          <a:ln>
            <a:noFill/>
          </a:ln>
          <a:effectLst>
            <a:outerShdw dist="35921" dir="2700000" algn="ctr" rotWithShape="0">
              <a:srgbClr val="33562F">
                <a:alpha val="99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62000" y="15240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9" name="Rectangle 5"/>
          <p:cNvSpPr>
            <a:spLocks noGrp="1" noChangeArrowheads="1"/>
          </p:cNvSpPr>
          <p:nvPr>
            <p:ph type="ftr" sz="quarter" idx="3"/>
          </p:nvPr>
        </p:nvSpPr>
        <p:spPr bwMode="auto">
          <a:xfrm>
            <a:off x="2819400" y="6400800"/>
            <a:ext cx="3200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00476F"/>
                </a:solidFill>
                <a:latin typeface="Arial" charset="0"/>
                <a:ea typeface="MS PGothic" pitchFamily="34" charset="-128"/>
              </a:defRPr>
            </a:lvl1pPr>
          </a:lstStyle>
          <a:p>
            <a:pPr eaLnBrk="0" fontAlgn="base" hangingPunct="0">
              <a:spcBef>
                <a:spcPct val="0"/>
              </a:spcBef>
              <a:spcAft>
                <a:spcPct val="0"/>
              </a:spcAft>
              <a:defRPr/>
            </a:pPr>
            <a:r>
              <a:rPr lang="en-US"/>
              <a:t>© Copyright 2012 City of Fremont</a:t>
            </a:r>
          </a:p>
        </p:txBody>
      </p:sp>
      <p:sp>
        <p:nvSpPr>
          <p:cNvPr id="41990" name="Rectangle 6"/>
          <p:cNvSpPr>
            <a:spLocks noGrp="1" noChangeArrowheads="1"/>
          </p:cNvSpPr>
          <p:nvPr>
            <p:ph type="sldNum" sz="quarter" idx="4"/>
          </p:nvPr>
        </p:nvSpPr>
        <p:spPr bwMode="auto">
          <a:xfrm>
            <a:off x="152400" y="6248400"/>
            <a:ext cx="1143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400">
                <a:solidFill>
                  <a:srgbClr val="00476F"/>
                </a:solidFill>
                <a:latin typeface="Arial" charset="0"/>
                <a:ea typeface="MS PGothic" pitchFamily="34" charset="-128"/>
              </a:defRPr>
            </a:lvl1pPr>
          </a:lstStyle>
          <a:p>
            <a:pPr eaLnBrk="0" fontAlgn="base" hangingPunct="0">
              <a:spcBef>
                <a:spcPct val="0"/>
              </a:spcBef>
              <a:spcAft>
                <a:spcPct val="0"/>
              </a:spcAft>
              <a:defRPr/>
            </a:pPr>
            <a:fld id="{AAFA0B5C-EDA9-47DB-A237-9360DBD03872}"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8475649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dt="0"/>
  <p:txStyles>
    <p:titleStyle>
      <a:lvl1pPr algn="l" rtl="0" eaLnBrk="0" fontAlgn="base" hangingPunct="0">
        <a:spcBef>
          <a:spcPct val="0"/>
        </a:spcBef>
        <a:spcAft>
          <a:spcPct val="0"/>
        </a:spcAft>
        <a:defRPr sz="4000">
          <a:solidFill>
            <a:schemeClr val="bg1"/>
          </a:solidFill>
          <a:latin typeface="+mj-lt"/>
          <a:ea typeface="ＭＳ Ｐゴシック" pitchFamily="34" charset="-128"/>
          <a:cs typeface="+mj-cs"/>
        </a:defRPr>
      </a:lvl1pPr>
      <a:lvl2pPr algn="l" rtl="0" eaLnBrk="0" fontAlgn="base" hangingPunct="0">
        <a:spcBef>
          <a:spcPct val="0"/>
        </a:spcBef>
        <a:spcAft>
          <a:spcPct val="0"/>
        </a:spcAft>
        <a:defRPr sz="4000">
          <a:solidFill>
            <a:schemeClr val="bg1"/>
          </a:solidFill>
          <a:latin typeface="Arial" charset="0"/>
          <a:ea typeface="ＭＳ Ｐゴシック" pitchFamily="34" charset="-128"/>
        </a:defRPr>
      </a:lvl2pPr>
      <a:lvl3pPr algn="l" rtl="0" eaLnBrk="0" fontAlgn="base" hangingPunct="0">
        <a:spcBef>
          <a:spcPct val="0"/>
        </a:spcBef>
        <a:spcAft>
          <a:spcPct val="0"/>
        </a:spcAft>
        <a:defRPr sz="4000">
          <a:solidFill>
            <a:schemeClr val="bg1"/>
          </a:solidFill>
          <a:latin typeface="Arial" charset="0"/>
          <a:ea typeface="ＭＳ Ｐゴシック" pitchFamily="34" charset="-128"/>
        </a:defRPr>
      </a:lvl3pPr>
      <a:lvl4pPr algn="l" rtl="0" eaLnBrk="0" fontAlgn="base" hangingPunct="0">
        <a:spcBef>
          <a:spcPct val="0"/>
        </a:spcBef>
        <a:spcAft>
          <a:spcPct val="0"/>
        </a:spcAft>
        <a:defRPr sz="4000">
          <a:solidFill>
            <a:schemeClr val="bg1"/>
          </a:solidFill>
          <a:latin typeface="Arial" charset="0"/>
          <a:ea typeface="ＭＳ Ｐゴシック" pitchFamily="34" charset="-128"/>
        </a:defRPr>
      </a:lvl4pPr>
      <a:lvl5pPr algn="l" rtl="0" eaLnBrk="0" fontAlgn="base" hangingPunct="0">
        <a:spcBef>
          <a:spcPct val="0"/>
        </a:spcBef>
        <a:spcAft>
          <a:spcPct val="0"/>
        </a:spcAft>
        <a:defRPr sz="4000">
          <a:solidFill>
            <a:schemeClr val="bg1"/>
          </a:solidFill>
          <a:latin typeface="Arial" charset="0"/>
          <a:ea typeface="ＭＳ Ｐゴシック" pitchFamily="34" charset="-128"/>
        </a:defRPr>
      </a:lvl5pPr>
      <a:lvl6pPr marL="457200" algn="l" rtl="0" fontAlgn="base">
        <a:spcBef>
          <a:spcPct val="0"/>
        </a:spcBef>
        <a:spcAft>
          <a:spcPct val="0"/>
        </a:spcAft>
        <a:defRPr sz="4000">
          <a:solidFill>
            <a:schemeClr val="bg1"/>
          </a:solidFill>
          <a:latin typeface="Arial" charset="0"/>
          <a:ea typeface="MS PGothic" pitchFamily="34" charset="-128"/>
        </a:defRPr>
      </a:lvl6pPr>
      <a:lvl7pPr marL="914400" algn="l" rtl="0" fontAlgn="base">
        <a:spcBef>
          <a:spcPct val="0"/>
        </a:spcBef>
        <a:spcAft>
          <a:spcPct val="0"/>
        </a:spcAft>
        <a:defRPr sz="4000">
          <a:solidFill>
            <a:schemeClr val="bg1"/>
          </a:solidFill>
          <a:latin typeface="Arial" charset="0"/>
          <a:ea typeface="MS PGothic" pitchFamily="34" charset="-128"/>
        </a:defRPr>
      </a:lvl7pPr>
      <a:lvl8pPr marL="1371600" algn="l" rtl="0" fontAlgn="base">
        <a:spcBef>
          <a:spcPct val="0"/>
        </a:spcBef>
        <a:spcAft>
          <a:spcPct val="0"/>
        </a:spcAft>
        <a:defRPr sz="4000">
          <a:solidFill>
            <a:schemeClr val="bg1"/>
          </a:solidFill>
          <a:latin typeface="Arial" charset="0"/>
          <a:ea typeface="MS PGothic" pitchFamily="34" charset="-128"/>
        </a:defRPr>
      </a:lvl8pPr>
      <a:lvl9pPr marL="1828800" algn="l" rtl="0" fontAlgn="base">
        <a:spcBef>
          <a:spcPct val="0"/>
        </a:spcBef>
        <a:spcAft>
          <a:spcPct val="0"/>
        </a:spcAft>
        <a:defRPr sz="4000">
          <a:solidFill>
            <a:schemeClr val="bg1"/>
          </a:solidFill>
          <a:latin typeface="Arial" charset="0"/>
          <a:ea typeface="MS PGothic" pitchFamily="34" charset="-128"/>
        </a:defRPr>
      </a:lvl9pPr>
    </p:titleStyle>
    <p:bodyStyle>
      <a:lvl1pPr marL="342900" indent="-342900" algn="l" rtl="0" eaLnBrk="0" fontAlgn="base" hangingPunct="0">
        <a:lnSpc>
          <a:spcPct val="120000"/>
        </a:lnSpc>
        <a:spcBef>
          <a:spcPct val="20000"/>
        </a:spcBef>
        <a:spcAft>
          <a:spcPct val="0"/>
        </a:spcAft>
        <a:buClr>
          <a:srgbClr val="7AA276"/>
        </a:buClr>
        <a:buChar char="•"/>
        <a:defRPr sz="3200">
          <a:solidFill>
            <a:srgbClr val="646464"/>
          </a:solidFill>
          <a:latin typeface="+mn-lt"/>
          <a:ea typeface="ＭＳ Ｐゴシック" pitchFamily="34" charset="-128"/>
          <a:cs typeface="+mn-cs"/>
        </a:defRPr>
      </a:lvl1pPr>
      <a:lvl2pPr marL="742950" indent="-285750" algn="l" rtl="0" eaLnBrk="0" fontAlgn="base" hangingPunct="0">
        <a:lnSpc>
          <a:spcPct val="120000"/>
        </a:lnSpc>
        <a:spcBef>
          <a:spcPct val="20000"/>
        </a:spcBef>
        <a:spcAft>
          <a:spcPct val="0"/>
        </a:spcAft>
        <a:buClr>
          <a:srgbClr val="7AA276"/>
        </a:buClr>
        <a:buChar char="–"/>
        <a:defRPr sz="2800">
          <a:solidFill>
            <a:srgbClr val="646464"/>
          </a:solidFill>
          <a:latin typeface="+mn-lt"/>
          <a:ea typeface="ＭＳ Ｐゴシック" pitchFamily="34" charset="-128"/>
        </a:defRPr>
      </a:lvl2pPr>
      <a:lvl3pPr marL="1143000" indent="-228600" algn="l" rtl="0" eaLnBrk="0" fontAlgn="base" hangingPunct="0">
        <a:lnSpc>
          <a:spcPct val="120000"/>
        </a:lnSpc>
        <a:spcBef>
          <a:spcPct val="20000"/>
        </a:spcBef>
        <a:spcAft>
          <a:spcPct val="0"/>
        </a:spcAft>
        <a:buClr>
          <a:srgbClr val="7AA276"/>
        </a:buClr>
        <a:buChar char="•"/>
        <a:defRPr sz="2400">
          <a:solidFill>
            <a:srgbClr val="646464"/>
          </a:solidFill>
          <a:latin typeface="+mn-lt"/>
          <a:ea typeface="ＭＳ Ｐゴシック" pitchFamily="34" charset="-128"/>
        </a:defRPr>
      </a:lvl3pPr>
      <a:lvl4pPr marL="1600200" indent="-228600" algn="l" rtl="0" eaLnBrk="0" fontAlgn="base" hangingPunct="0">
        <a:lnSpc>
          <a:spcPct val="120000"/>
        </a:lnSpc>
        <a:spcBef>
          <a:spcPct val="20000"/>
        </a:spcBef>
        <a:spcAft>
          <a:spcPct val="0"/>
        </a:spcAft>
        <a:buClr>
          <a:srgbClr val="7AA276"/>
        </a:buClr>
        <a:buChar char="–"/>
        <a:defRPr sz="2000">
          <a:solidFill>
            <a:srgbClr val="646464"/>
          </a:solidFill>
          <a:latin typeface="+mn-lt"/>
          <a:ea typeface="ＭＳ Ｐゴシック" pitchFamily="34" charset="-128"/>
        </a:defRPr>
      </a:lvl4pPr>
      <a:lvl5pPr marL="2057400" indent="-228600" algn="l" rtl="0" eaLnBrk="0" fontAlgn="base" hangingPunct="0">
        <a:lnSpc>
          <a:spcPct val="120000"/>
        </a:lnSpc>
        <a:spcBef>
          <a:spcPct val="20000"/>
        </a:spcBef>
        <a:spcAft>
          <a:spcPct val="0"/>
        </a:spcAft>
        <a:buClr>
          <a:srgbClr val="7AA276"/>
        </a:buClr>
        <a:buChar char="»"/>
        <a:defRPr sz="2000">
          <a:solidFill>
            <a:srgbClr val="646464"/>
          </a:solidFill>
          <a:latin typeface="+mn-lt"/>
          <a:ea typeface="ＭＳ Ｐゴシック" pitchFamily="34" charset="-128"/>
        </a:defRPr>
      </a:lvl5pPr>
      <a:lvl6pPr marL="2514600" indent="-228600" algn="l" rtl="0" fontAlgn="base">
        <a:lnSpc>
          <a:spcPct val="120000"/>
        </a:lnSpc>
        <a:spcBef>
          <a:spcPct val="20000"/>
        </a:spcBef>
        <a:spcAft>
          <a:spcPct val="0"/>
        </a:spcAft>
        <a:buClr>
          <a:srgbClr val="7AA276"/>
        </a:buClr>
        <a:buChar char="»"/>
        <a:defRPr sz="2000">
          <a:solidFill>
            <a:srgbClr val="646464"/>
          </a:solidFill>
          <a:latin typeface="+mn-lt"/>
          <a:ea typeface="+mn-ea"/>
        </a:defRPr>
      </a:lvl6pPr>
      <a:lvl7pPr marL="2971800" indent="-228600" algn="l" rtl="0" fontAlgn="base">
        <a:lnSpc>
          <a:spcPct val="120000"/>
        </a:lnSpc>
        <a:spcBef>
          <a:spcPct val="20000"/>
        </a:spcBef>
        <a:spcAft>
          <a:spcPct val="0"/>
        </a:spcAft>
        <a:buClr>
          <a:srgbClr val="7AA276"/>
        </a:buClr>
        <a:buChar char="»"/>
        <a:defRPr sz="2000">
          <a:solidFill>
            <a:srgbClr val="646464"/>
          </a:solidFill>
          <a:latin typeface="+mn-lt"/>
          <a:ea typeface="+mn-ea"/>
        </a:defRPr>
      </a:lvl7pPr>
      <a:lvl8pPr marL="3429000" indent="-228600" algn="l" rtl="0" fontAlgn="base">
        <a:lnSpc>
          <a:spcPct val="120000"/>
        </a:lnSpc>
        <a:spcBef>
          <a:spcPct val="20000"/>
        </a:spcBef>
        <a:spcAft>
          <a:spcPct val="0"/>
        </a:spcAft>
        <a:buClr>
          <a:srgbClr val="7AA276"/>
        </a:buClr>
        <a:buChar char="»"/>
        <a:defRPr sz="2000">
          <a:solidFill>
            <a:srgbClr val="646464"/>
          </a:solidFill>
          <a:latin typeface="+mn-lt"/>
          <a:ea typeface="+mn-ea"/>
        </a:defRPr>
      </a:lvl8pPr>
      <a:lvl9pPr marL="3886200" indent="-228600" algn="l" rtl="0" fontAlgn="base">
        <a:lnSpc>
          <a:spcPct val="120000"/>
        </a:lnSpc>
        <a:spcBef>
          <a:spcPct val="20000"/>
        </a:spcBef>
        <a:spcAft>
          <a:spcPct val="0"/>
        </a:spcAft>
        <a:buClr>
          <a:srgbClr val="7AA276"/>
        </a:buClr>
        <a:buChar char="»"/>
        <a:defRPr sz="2000">
          <a:solidFill>
            <a:srgbClr val="64646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To Do When Revenue Is Up: </a:t>
            </a:r>
            <a:r>
              <a:rPr lang="en-US" i="1" dirty="0" smtClean="0"/>
              <a:t>Being Strategic About Expenditures</a:t>
            </a:r>
            <a:endParaRPr lang="en-US" i="1" dirty="0">
              <a:solidFill>
                <a:schemeClr val="bg1"/>
              </a:solidFill>
            </a:endParaRPr>
          </a:p>
        </p:txBody>
      </p:sp>
      <p:sp>
        <p:nvSpPr>
          <p:cNvPr id="3" name="Subtitle 2"/>
          <p:cNvSpPr>
            <a:spLocks noGrp="1"/>
          </p:cNvSpPr>
          <p:nvPr>
            <p:ph type="subTitle" idx="1"/>
          </p:nvPr>
        </p:nvSpPr>
        <p:spPr>
          <a:xfrm>
            <a:off x="533400" y="3429000"/>
            <a:ext cx="8077200" cy="1676400"/>
          </a:xfrm>
        </p:spPr>
        <p:txBody>
          <a:bodyPr>
            <a:normAutofit fontScale="85000" lnSpcReduction="20000"/>
          </a:bodyPr>
          <a:lstStyle/>
          <a:p>
            <a:endParaRPr lang="en-US" sz="4300" dirty="0" smtClean="0">
              <a:solidFill>
                <a:srgbClr val="FF0000"/>
              </a:solidFill>
            </a:endParaRPr>
          </a:p>
          <a:p>
            <a:r>
              <a:rPr lang="en-US" sz="4300" dirty="0" smtClean="0">
                <a:solidFill>
                  <a:srgbClr val="000000"/>
                </a:solidFill>
              </a:rPr>
              <a:t>CSMFO Conference</a:t>
            </a:r>
          </a:p>
          <a:p>
            <a:r>
              <a:rPr lang="en-US" sz="4300" dirty="0" smtClean="0">
                <a:solidFill>
                  <a:srgbClr val="000000"/>
                </a:solidFill>
              </a:rPr>
              <a:t>February 21,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Create Allocation Plan</a:t>
            </a:r>
            <a:endParaRPr lang="en-US" dirty="0"/>
          </a:p>
        </p:txBody>
      </p:sp>
      <p:sp>
        <p:nvSpPr>
          <p:cNvPr id="7" name="Content Placeholder 6"/>
          <p:cNvSpPr>
            <a:spLocks noGrp="1"/>
          </p:cNvSpPr>
          <p:nvPr>
            <p:ph idx="1"/>
          </p:nvPr>
        </p:nvSpPr>
        <p:spPr/>
        <p:txBody>
          <a:bodyPr/>
          <a:lstStyle/>
          <a:p>
            <a:pPr lvl="0"/>
            <a:r>
              <a:rPr lang="en-US" dirty="0"/>
              <a:t>This is the plan for how new dollars will be </a:t>
            </a:r>
            <a:r>
              <a:rPr lang="en-US" dirty="0" smtClean="0"/>
              <a:t>allocated</a:t>
            </a:r>
          </a:p>
          <a:p>
            <a:pPr lvl="0"/>
            <a:r>
              <a:rPr lang="en-US" dirty="0" smtClean="0"/>
              <a:t>Should </a:t>
            </a:r>
            <a:r>
              <a:rPr lang="en-US" dirty="0"/>
              <a:t>be flexible enough to adjust to changing revenue and expenditure </a:t>
            </a:r>
            <a:r>
              <a:rPr lang="en-US" dirty="0" smtClean="0"/>
              <a:t>realities</a:t>
            </a:r>
          </a:p>
          <a:p>
            <a:pPr lvl="0"/>
            <a:r>
              <a:rPr lang="en-US" dirty="0" smtClean="0"/>
              <a:t>Multi-year plan – </a:t>
            </a:r>
            <a:r>
              <a:rPr lang="en-US" dirty="0"/>
              <a:t>with allocations planned for each year based on principles and priorities  </a:t>
            </a:r>
          </a:p>
          <a:p>
            <a:endParaRPr lang="en-US" dirty="0"/>
          </a:p>
        </p:txBody>
      </p:sp>
      <p:sp>
        <p:nvSpPr>
          <p:cNvPr id="5" name="Slide Number Placeholder 4"/>
          <p:cNvSpPr>
            <a:spLocks noGrp="1"/>
          </p:cNvSpPr>
          <p:nvPr>
            <p:ph type="sldNum" sz="quarter" idx="12"/>
          </p:nvPr>
        </p:nvSpPr>
        <p:spPr/>
        <p:txBody>
          <a:bodyPr/>
          <a:lstStyle/>
          <a:p>
            <a:fld id="{CDFF2B2A-FB37-4B84-A5B7-C17FBE495EB2}" type="slidenum">
              <a:rPr lang="en-US" smtClean="0"/>
              <a:pPr/>
              <a:t>10</a:t>
            </a:fld>
            <a:endParaRPr lang="en-US"/>
          </a:p>
        </p:txBody>
      </p:sp>
    </p:spTree>
    <p:extLst>
      <p:ext uri="{BB962C8B-B14F-4D97-AF65-F5344CB8AC3E}">
        <p14:creationId xmlns:p14="http://schemas.microsoft.com/office/powerpoint/2010/main" val="138661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Napa</a:t>
            </a:r>
            <a:endParaRPr lang="en-US" dirty="0"/>
          </a:p>
        </p:txBody>
      </p:sp>
      <p:sp>
        <p:nvSpPr>
          <p:cNvPr id="3" name="Content Placeholder 2"/>
          <p:cNvSpPr>
            <a:spLocks noGrp="1"/>
          </p:cNvSpPr>
          <p:nvPr>
            <p:ph idx="1"/>
          </p:nvPr>
        </p:nvSpPr>
        <p:spPr/>
        <p:txBody>
          <a:bodyPr/>
          <a:lstStyle/>
          <a:p>
            <a:r>
              <a:rPr lang="en-US" dirty="0" smtClean="0"/>
              <a:t>We’ve been through some tough times</a:t>
            </a:r>
          </a:p>
          <a:p>
            <a:r>
              <a:rPr lang="en-US" dirty="0" smtClean="0"/>
              <a:t>Now the economic outlook is more positive</a:t>
            </a:r>
          </a:p>
          <a:p>
            <a:r>
              <a:rPr lang="en-US" dirty="0" smtClean="0"/>
              <a:t>Significant deferred needs</a:t>
            </a:r>
          </a:p>
          <a:p>
            <a:pPr lvl="1"/>
            <a:r>
              <a:rPr lang="en-US" dirty="0" smtClean="0"/>
              <a:t>Community services</a:t>
            </a:r>
          </a:p>
          <a:p>
            <a:pPr lvl="1"/>
            <a:r>
              <a:rPr lang="en-US" dirty="0" smtClean="0"/>
              <a:t>Internal services and support functions</a:t>
            </a:r>
          </a:p>
          <a:p>
            <a:pPr lvl="1"/>
            <a:r>
              <a:rPr lang="en-US" dirty="0" smtClean="0"/>
              <a:t>Capital improvements</a:t>
            </a:r>
          </a:p>
          <a:p>
            <a:pPr lvl="1"/>
            <a:r>
              <a:rPr lang="en-US" dirty="0" smtClean="0"/>
              <a:t>Maintenance</a:t>
            </a:r>
          </a:p>
          <a:p>
            <a:pPr marL="0" indent="0">
              <a:buNone/>
            </a:pPr>
            <a:endParaRPr lang="en-US" dirty="0" smtClean="0"/>
          </a:p>
        </p:txBody>
      </p:sp>
      <p:sp>
        <p:nvSpPr>
          <p:cNvPr id="4" name="Slide Number Placeholder 3"/>
          <p:cNvSpPr>
            <a:spLocks noGrp="1"/>
          </p:cNvSpPr>
          <p:nvPr>
            <p:ph type="sldNum" sz="quarter" idx="12"/>
          </p:nvPr>
        </p:nvSpPr>
        <p:spPr/>
        <p:txBody>
          <a:bodyPr/>
          <a:lstStyle/>
          <a:p>
            <a:fld id="{CDFF2B2A-FB37-4B84-A5B7-C17FBE495EB2}" type="slidenum">
              <a:rPr lang="en-US" smtClean="0"/>
              <a:pPr/>
              <a:t>11</a:t>
            </a:fld>
            <a:endParaRPr lang="en-US"/>
          </a:p>
        </p:txBody>
      </p:sp>
      <p:pic>
        <p:nvPicPr>
          <p:cNvPr id="4099" name="Picture 3" descr="C:\Users\Sam Lieberman\AppData\Local\Microsoft\Windows\Temporary Internet Files\Content.IE5\WR3IUOI4\MM900297084[1].gif"/>
          <p:cNvPicPr>
            <a:picLocks noChangeAspect="1" noChangeArrowheads="1" noCrop="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4800600" y="4724400"/>
            <a:ext cx="1771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66FF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66FF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Audience</a:t>
            </a:r>
            <a:endParaRPr lang="en-US" dirty="0"/>
          </a:p>
        </p:txBody>
      </p:sp>
      <p:sp>
        <p:nvSpPr>
          <p:cNvPr id="3" name="Content Placeholder 2"/>
          <p:cNvSpPr>
            <a:spLocks noGrp="1"/>
          </p:cNvSpPr>
          <p:nvPr>
            <p:ph idx="1"/>
          </p:nvPr>
        </p:nvSpPr>
        <p:spPr/>
        <p:txBody>
          <a:bodyPr/>
          <a:lstStyle/>
          <a:p>
            <a:r>
              <a:rPr lang="en-US" b="1" dirty="0" smtClean="0"/>
              <a:t>Council</a:t>
            </a:r>
            <a:r>
              <a:rPr lang="en-US" dirty="0" smtClean="0"/>
              <a:t> – what they see as important to the community</a:t>
            </a:r>
            <a:endParaRPr lang="en-US" dirty="0"/>
          </a:p>
          <a:p>
            <a:r>
              <a:rPr lang="en-US" b="1" dirty="0" smtClean="0"/>
              <a:t>Employees</a:t>
            </a:r>
            <a:r>
              <a:rPr lang="en-US" dirty="0" smtClean="0"/>
              <a:t> – they’ve given up compensation, many are doing two and three jobs</a:t>
            </a:r>
            <a:endParaRPr lang="en-US" dirty="0"/>
          </a:p>
          <a:p>
            <a:r>
              <a:rPr lang="en-US" b="1" dirty="0" smtClean="0"/>
              <a:t>Public</a:t>
            </a:r>
            <a:r>
              <a:rPr lang="en-US" dirty="0" smtClean="0"/>
              <a:t> – they have needs and interests</a:t>
            </a:r>
            <a:endParaRPr lang="en-US" dirty="0"/>
          </a:p>
          <a:p>
            <a:r>
              <a:rPr lang="en-US" b="1" dirty="0"/>
              <a:t>Development </a:t>
            </a:r>
            <a:r>
              <a:rPr lang="en-US" b="1" dirty="0" smtClean="0"/>
              <a:t>community </a:t>
            </a:r>
            <a:r>
              <a:rPr lang="en-US" dirty="0" smtClean="0"/>
              <a:t>– we’ve lost RDA and yet economic development requires investment in infrastructure</a:t>
            </a:r>
            <a:endParaRPr lang="en-US" dirty="0"/>
          </a:p>
          <a:p>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12</a:t>
            </a:fld>
            <a:endParaRPr lang="en-US"/>
          </a:p>
        </p:txBody>
      </p:sp>
    </p:spTree>
    <p:extLst>
      <p:ext uri="{BB962C8B-B14F-4D97-AF65-F5344CB8AC3E}">
        <p14:creationId xmlns:p14="http://schemas.microsoft.com/office/powerpoint/2010/main" val="3010971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Themes for Us</a:t>
            </a:r>
            <a:endParaRPr lang="en-US" dirty="0"/>
          </a:p>
        </p:txBody>
      </p:sp>
      <p:sp>
        <p:nvSpPr>
          <p:cNvPr id="3" name="Content Placeholder 2"/>
          <p:cNvSpPr>
            <a:spLocks noGrp="1"/>
          </p:cNvSpPr>
          <p:nvPr>
            <p:ph idx="1"/>
          </p:nvPr>
        </p:nvSpPr>
        <p:spPr>
          <a:xfrm>
            <a:off x="457200" y="1447800"/>
            <a:ext cx="8458200" cy="4724400"/>
          </a:xfrm>
        </p:spPr>
        <p:txBody>
          <a:bodyPr>
            <a:normAutofit fontScale="92500" lnSpcReduction="20000"/>
          </a:bodyPr>
          <a:lstStyle/>
          <a:p>
            <a:r>
              <a:rPr lang="en-US" dirty="0" smtClean="0"/>
              <a:t>Our financial outlook is improving</a:t>
            </a:r>
          </a:p>
          <a:p>
            <a:r>
              <a:rPr lang="en-US" dirty="0" smtClean="0"/>
              <a:t>Bargaining units have collaborated on major cost reductions</a:t>
            </a:r>
          </a:p>
          <a:p>
            <a:r>
              <a:rPr lang="en-US" dirty="0" smtClean="0"/>
              <a:t>Addressing inefficiencies require major investments</a:t>
            </a:r>
          </a:p>
          <a:p>
            <a:r>
              <a:rPr lang="en-US" dirty="0" smtClean="0"/>
              <a:t>Service enhancements are needed</a:t>
            </a:r>
          </a:p>
          <a:p>
            <a:r>
              <a:rPr lang="en-US" dirty="0" smtClean="0"/>
              <a:t>Infrastructure requires ongoing investment</a:t>
            </a:r>
          </a:p>
          <a:p>
            <a:r>
              <a:rPr lang="en-US" dirty="0" smtClean="0"/>
              <a:t>We should seize opportunities to purchase property before prices go up</a:t>
            </a:r>
          </a:p>
          <a:p>
            <a:r>
              <a:rPr lang="en-US" dirty="0" smtClean="0"/>
              <a:t>Long range planning is critical</a:t>
            </a:r>
          </a:p>
          <a:p>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13</a:t>
            </a:fld>
            <a:endParaRPr lang="en-US"/>
          </a:p>
        </p:txBody>
      </p:sp>
    </p:spTree>
    <p:extLst>
      <p:ext uri="{BB962C8B-B14F-4D97-AF65-F5344CB8AC3E}">
        <p14:creationId xmlns:p14="http://schemas.microsoft.com/office/powerpoint/2010/main" val="7067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66FF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66FF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66FF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66FF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66FFF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66FFF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Process</a:t>
            </a:r>
            <a:br>
              <a:rPr lang="en-US" dirty="0" smtClean="0"/>
            </a:br>
            <a:r>
              <a:rPr lang="en-US" sz="3100" dirty="0" smtClean="0"/>
              <a:t>Where Are We – Where Are We Going</a:t>
            </a:r>
            <a:endParaRPr lang="en-US" sz="3100" dirty="0"/>
          </a:p>
        </p:txBody>
      </p:sp>
      <p:sp>
        <p:nvSpPr>
          <p:cNvPr id="3" name="Content Placeholder 2"/>
          <p:cNvSpPr>
            <a:spLocks noGrp="1"/>
          </p:cNvSpPr>
          <p:nvPr>
            <p:ph idx="1"/>
          </p:nvPr>
        </p:nvSpPr>
        <p:spPr>
          <a:xfrm>
            <a:off x="457200" y="1447800"/>
            <a:ext cx="8229600" cy="4343400"/>
          </a:xfrm>
        </p:spPr>
        <p:txBody>
          <a:bodyPr>
            <a:normAutofit/>
          </a:bodyPr>
          <a:lstStyle/>
          <a:p>
            <a:r>
              <a:rPr lang="en-US" dirty="0" smtClean="0"/>
              <a:t>Long Term Financial Plan</a:t>
            </a:r>
          </a:p>
          <a:p>
            <a:pPr lvl="1"/>
            <a:r>
              <a:rPr lang="en-US" dirty="0" smtClean="0"/>
              <a:t>Updated revenue and expenditure assumptions</a:t>
            </a:r>
          </a:p>
          <a:p>
            <a:pPr lvl="1"/>
            <a:r>
              <a:rPr lang="en-US" dirty="0" smtClean="0"/>
              <a:t>10 years trends &amp; 6 year forecast</a:t>
            </a:r>
          </a:p>
          <a:p>
            <a:pPr lvl="1"/>
            <a:r>
              <a:rPr lang="en-US" dirty="0" smtClean="0"/>
              <a:t>Identified realistic capacity for budget growth</a:t>
            </a:r>
          </a:p>
        </p:txBody>
      </p:sp>
      <p:sp>
        <p:nvSpPr>
          <p:cNvPr id="4" name="Slide Number Placeholder 3"/>
          <p:cNvSpPr>
            <a:spLocks noGrp="1"/>
          </p:cNvSpPr>
          <p:nvPr>
            <p:ph type="sldNum" sz="quarter" idx="12"/>
          </p:nvPr>
        </p:nvSpPr>
        <p:spPr/>
        <p:txBody>
          <a:bodyPr/>
          <a:lstStyle/>
          <a:p>
            <a:fld id="{CDFF2B2A-FB37-4B84-A5B7-C17FBE495EB2}" type="slidenum">
              <a:rPr lang="en-US" smtClean="0"/>
              <a:pPr/>
              <a:t>14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455385476"/>
              </p:ext>
            </p:extLst>
          </p:nvPr>
        </p:nvGraphicFramePr>
        <p:xfrm>
          <a:off x="990600" y="3733800"/>
          <a:ext cx="6858000" cy="220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550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Strategic Recovery Plan</a:t>
            </a:r>
            <a:br>
              <a:rPr lang="en-US" dirty="0" smtClean="0"/>
            </a:br>
            <a:r>
              <a:rPr lang="en-US" sz="3100" dirty="0" smtClean="0"/>
              <a:t>Principles for Decision Making</a:t>
            </a:r>
            <a:endParaRPr lang="en-US" dirty="0"/>
          </a:p>
        </p:txBody>
      </p:sp>
      <p:sp>
        <p:nvSpPr>
          <p:cNvPr id="3" name="Content Placeholder 2"/>
          <p:cNvSpPr>
            <a:spLocks noGrp="1"/>
          </p:cNvSpPr>
          <p:nvPr>
            <p:ph idx="1"/>
          </p:nvPr>
        </p:nvSpPr>
        <p:spPr>
          <a:xfrm>
            <a:off x="609600" y="1371600"/>
            <a:ext cx="8229600" cy="4800600"/>
          </a:xfrm>
        </p:spPr>
        <p:txBody>
          <a:bodyPr>
            <a:noAutofit/>
          </a:bodyPr>
          <a:lstStyle/>
          <a:p>
            <a:r>
              <a:rPr lang="en-US" dirty="0" smtClean="0"/>
              <a:t>Six year horizon – becoming the basis for future budgets</a:t>
            </a:r>
          </a:p>
          <a:p>
            <a:r>
              <a:rPr lang="en-US" dirty="0" smtClean="0"/>
              <a:t>Principles </a:t>
            </a:r>
          </a:p>
          <a:p>
            <a:pPr lvl="1"/>
            <a:r>
              <a:rPr lang="en-US" dirty="0"/>
              <a:t>Fiscal Sustainability</a:t>
            </a:r>
          </a:p>
          <a:p>
            <a:pPr lvl="1"/>
            <a:r>
              <a:rPr lang="en-US" dirty="0"/>
              <a:t>Back to Basics</a:t>
            </a:r>
          </a:p>
          <a:p>
            <a:pPr lvl="1"/>
            <a:r>
              <a:rPr lang="en-US" dirty="0"/>
              <a:t>Service Enhancements</a:t>
            </a:r>
          </a:p>
          <a:p>
            <a:pPr lvl="1"/>
            <a:r>
              <a:rPr lang="en-US" dirty="0"/>
              <a:t>Economic Vitality</a:t>
            </a:r>
          </a:p>
          <a:p>
            <a:pPr lvl="1"/>
            <a:r>
              <a:rPr lang="en-US" dirty="0"/>
              <a:t>Long Term Vision</a:t>
            </a:r>
          </a:p>
          <a:p>
            <a:pPr lvl="1"/>
            <a:r>
              <a:rPr lang="en-US" dirty="0"/>
              <a:t>Infrastructure </a:t>
            </a:r>
            <a:r>
              <a:rPr lang="en-US" dirty="0" smtClean="0"/>
              <a:t>Investments</a:t>
            </a:r>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15</a:t>
            </a:fld>
            <a:endParaRPr lang="en-US"/>
          </a:p>
        </p:txBody>
      </p:sp>
    </p:spTree>
    <p:extLst>
      <p:ext uri="{BB962C8B-B14F-4D97-AF65-F5344CB8AC3E}">
        <p14:creationId xmlns:p14="http://schemas.microsoft.com/office/powerpoint/2010/main" val="23575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66FF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Our Strategic Recovery Plan</a:t>
            </a:r>
            <a:br>
              <a:rPr lang="en-US" dirty="0" smtClean="0"/>
            </a:br>
            <a:r>
              <a:rPr lang="en-US" sz="3100" dirty="0" smtClean="0"/>
              <a:t>Council Core Strategies</a:t>
            </a:r>
            <a:endParaRPr lang="en-US" dirty="0"/>
          </a:p>
        </p:txBody>
      </p:sp>
      <p:sp>
        <p:nvSpPr>
          <p:cNvPr id="3" name="Content Placeholder 2"/>
          <p:cNvSpPr>
            <a:spLocks noGrp="1"/>
          </p:cNvSpPr>
          <p:nvPr>
            <p:ph idx="1"/>
          </p:nvPr>
        </p:nvSpPr>
        <p:spPr>
          <a:xfrm>
            <a:off x="381000" y="1295400"/>
            <a:ext cx="8229600" cy="4343400"/>
          </a:xfrm>
        </p:spPr>
        <p:txBody>
          <a:bodyPr/>
          <a:lstStyle/>
          <a:p>
            <a:pPr>
              <a:lnSpc>
                <a:spcPct val="150000"/>
              </a:lnSpc>
            </a:pPr>
            <a:r>
              <a:rPr lang="en-US" sz="3600" dirty="0" smtClean="0"/>
              <a:t>Financial Stability</a:t>
            </a:r>
          </a:p>
          <a:p>
            <a:pPr>
              <a:lnSpc>
                <a:spcPct val="150000"/>
              </a:lnSpc>
            </a:pPr>
            <a:r>
              <a:rPr lang="en-US" sz="3600" dirty="0" smtClean="0"/>
              <a:t>Organizational Efficiency and Stability</a:t>
            </a:r>
          </a:p>
          <a:p>
            <a:pPr>
              <a:lnSpc>
                <a:spcPct val="150000"/>
              </a:lnSpc>
            </a:pPr>
            <a:r>
              <a:rPr lang="en-US" sz="3600" dirty="0" smtClean="0"/>
              <a:t> Economic Vitality &amp; Sustainability</a:t>
            </a:r>
          </a:p>
          <a:p>
            <a:pPr>
              <a:lnSpc>
                <a:spcPct val="150000"/>
              </a:lnSpc>
            </a:pPr>
            <a:r>
              <a:rPr lang="en-US" sz="3600" dirty="0" smtClean="0"/>
              <a:t> Addressing Service Needs</a:t>
            </a:r>
          </a:p>
          <a:p>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Priority Options</a:t>
            </a:r>
            <a:endParaRPr lang="en-US" dirty="0"/>
          </a:p>
        </p:txBody>
      </p:sp>
      <p:sp>
        <p:nvSpPr>
          <p:cNvPr id="3" name="Content Placeholder 2"/>
          <p:cNvSpPr>
            <a:spLocks noGrp="1"/>
          </p:cNvSpPr>
          <p:nvPr>
            <p:ph idx="1"/>
          </p:nvPr>
        </p:nvSpPr>
        <p:spPr>
          <a:xfrm>
            <a:off x="0" y="1371600"/>
            <a:ext cx="4343400" cy="5257800"/>
          </a:xfrm>
        </p:spPr>
        <p:txBody>
          <a:bodyPr>
            <a:normAutofit fontScale="70000" lnSpcReduction="20000"/>
          </a:bodyPr>
          <a:lstStyle/>
          <a:p>
            <a:pPr>
              <a:lnSpc>
                <a:spcPct val="150000"/>
              </a:lnSpc>
            </a:pPr>
            <a:r>
              <a:rPr lang="en-US" dirty="0" smtClean="0"/>
              <a:t>Financial Stability		</a:t>
            </a:r>
          </a:p>
          <a:p>
            <a:pPr lvl="1">
              <a:lnSpc>
                <a:spcPct val="150000"/>
              </a:lnSpc>
            </a:pPr>
            <a:r>
              <a:rPr lang="en-US" dirty="0" smtClean="0"/>
              <a:t>Employee compensation </a:t>
            </a:r>
          </a:p>
          <a:p>
            <a:pPr lvl="1">
              <a:lnSpc>
                <a:spcPct val="150000"/>
              </a:lnSpc>
            </a:pPr>
            <a:r>
              <a:rPr lang="en-US" dirty="0" smtClean="0"/>
              <a:t>Risk Management program enhancement</a:t>
            </a:r>
          </a:p>
          <a:p>
            <a:pPr lvl="1">
              <a:lnSpc>
                <a:spcPct val="150000"/>
              </a:lnSpc>
            </a:pPr>
            <a:r>
              <a:rPr lang="en-US" dirty="0" smtClean="0"/>
              <a:t>Finance system improvements</a:t>
            </a:r>
          </a:p>
          <a:p>
            <a:pPr>
              <a:lnSpc>
                <a:spcPct val="150000"/>
              </a:lnSpc>
            </a:pPr>
            <a:r>
              <a:rPr lang="en-US" dirty="0" smtClean="0"/>
              <a:t>Economic Vitality &amp; Sustainability</a:t>
            </a:r>
          </a:p>
          <a:p>
            <a:pPr lvl="1">
              <a:lnSpc>
                <a:spcPct val="150000"/>
              </a:lnSpc>
            </a:pPr>
            <a:r>
              <a:rPr lang="en-US" dirty="0" smtClean="0"/>
              <a:t>Development  Plan for Soscal Corridor</a:t>
            </a:r>
          </a:p>
          <a:p>
            <a:pPr lvl="1">
              <a:lnSpc>
                <a:spcPct val="150000"/>
              </a:lnSpc>
            </a:pPr>
            <a:r>
              <a:rPr lang="en-US" dirty="0" smtClean="0"/>
              <a:t>Infrastructure financing</a:t>
            </a:r>
          </a:p>
          <a:p>
            <a:pPr lvl="1">
              <a:lnSpc>
                <a:spcPct val="150000"/>
              </a:lnSpc>
            </a:pPr>
            <a:r>
              <a:rPr lang="en-US" dirty="0" smtClean="0"/>
              <a:t> Implement Sustainability Plan</a:t>
            </a:r>
          </a:p>
          <a:p>
            <a:pPr lvl="1">
              <a:lnSpc>
                <a:spcPct val="150000"/>
              </a:lnSpc>
            </a:pPr>
            <a:endParaRPr lang="en-US" dirty="0" smtClean="0"/>
          </a:p>
          <a:p>
            <a:pPr>
              <a:lnSpc>
                <a:spcPct val="150000"/>
              </a:lnSpc>
            </a:pPr>
            <a:endParaRPr lang="en-US" dirty="0" smtClean="0"/>
          </a:p>
          <a:p>
            <a:pPr lvl="1">
              <a:lnSpc>
                <a:spcPct val="150000"/>
              </a:lnSpc>
            </a:pPr>
            <a:endParaRPr lang="en-US" dirty="0" smtClean="0"/>
          </a:p>
        </p:txBody>
      </p:sp>
      <p:sp>
        <p:nvSpPr>
          <p:cNvPr id="4" name="Slide Number Placeholder 3"/>
          <p:cNvSpPr>
            <a:spLocks noGrp="1"/>
          </p:cNvSpPr>
          <p:nvPr>
            <p:ph type="sldNum" sz="quarter" idx="12"/>
          </p:nvPr>
        </p:nvSpPr>
        <p:spPr/>
        <p:txBody>
          <a:bodyPr/>
          <a:lstStyle/>
          <a:p>
            <a:fld id="{CDFF2B2A-FB37-4B84-A5B7-C17FBE495EB2}" type="slidenum">
              <a:rPr lang="en-US" smtClean="0"/>
              <a:pPr/>
              <a:t>17</a:t>
            </a:fld>
            <a:endParaRPr lang="en-US"/>
          </a:p>
        </p:txBody>
      </p:sp>
      <p:sp>
        <p:nvSpPr>
          <p:cNvPr id="6" name="TextBox 5"/>
          <p:cNvSpPr txBox="1"/>
          <p:nvPr/>
        </p:nvSpPr>
        <p:spPr>
          <a:xfrm>
            <a:off x="4572000" y="1371600"/>
            <a:ext cx="4572000" cy="4478149"/>
          </a:xfrm>
          <a:prstGeom prst="rect">
            <a:avLst/>
          </a:prstGeom>
          <a:noFill/>
        </p:spPr>
        <p:txBody>
          <a:bodyPr wrap="square" rtlCol="0">
            <a:spAutoFit/>
          </a:bodyPr>
          <a:lstStyle/>
          <a:p>
            <a:pPr>
              <a:lnSpc>
                <a:spcPct val="150000"/>
              </a:lnSpc>
              <a:buClr>
                <a:schemeClr val="accent1"/>
              </a:buClr>
              <a:buFont typeface="Arial" pitchFamily="34" charset="0"/>
              <a:buChar char="•"/>
            </a:pPr>
            <a:r>
              <a:rPr lang="en-US" dirty="0" smtClean="0"/>
              <a:t> </a:t>
            </a:r>
            <a:r>
              <a:rPr lang="en-US" sz="2200" dirty="0" smtClean="0"/>
              <a:t>Organizational Efficiency and Stability</a:t>
            </a:r>
          </a:p>
          <a:p>
            <a:pPr lvl="1">
              <a:lnSpc>
                <a:spcPct val="150000"/>
              </a:lnSpc>
              <a:buClr>
                <a:schemeClr val="accent6">
                  <a:lumMod val="75000"/>
                </a:schemeClr>
              </a:buClr>
              <a:buFont typeface="Wingdings" pitchFamily="2" charset="2"/>
              <a:buChar char="§"/>
            </a:pPr>
            <a:r>
              <a:rPr lang="en-US" sz="2200" dirty="0" smtClean="0"/>
              <a:t> </a:t>
            </a:r>
            <a:r>
              <a:rPr lang="en-US" sz="2000" dirty="0" smtClean="0"/>
              <a:t>Charter Revision</a:t>
            </a:r>
          </a:p>
          <a:p>
            <a:pPr lvl="1">
              <a:lnSpc>
                <a:spcPct val="150000"/>
              </a:lnSpc>
              <a:buClr>
                <a:schemeClr val="accent6">
                  <a:lumMod val="75000"/>
                </a:schemeClr>
              </a:buClr>
              <a:buFont typeface="Wingdings" pitchFamily="2" charset="2"/>
              <a:buChar char="§"/>
            </a:pPr>
            <a:r>
              <a:rPr lang="en-US" sz="2000" dirty="0" smtClean="0"/>
              <a:t>  Employee development plan</a:t>
            </a:r>
          </a:p>
          <a:p>
            <a:pPr lvl="1">
              <a:lnSpc>
                <a:spcPct val="150000"/>
              </a:lnSpc>
              <a:buClr>
                <a:schemeClr val="accent6">
                  <a:lumMod val="75000"/>
                </a:schemeClr>
              </a:buClr>
              <a:buFont typeface="Wingdings" pitchFamily="2" charset="2"/>
              <a:buChar char="§"/>
            </a:pPr>
            <a:r>
              <a:rPr lang="en-US" sz="2000" dirty="0" smtClean="0"/>
              <a:t> City-wide records syste</a:t>
            </a:r>
            <a:r>
              <a:rPr lang="en-US" sz="2200" dirty="0" smtClean="0"/>
              <a:t>m</a:t>
            </a:r>
          </a:p>
          <a:p>
            <a:pPr>
              <a:lnSpc>
                <a:spcPct val="150000"/>
              </a:lnSpc>
              <a:buClr>
                <a:schemeClr val="accent1"/>
              </a:buClr>
              <a:buFont typeface="Arial" pitchFamily="34" charset="0"/>
              <a:buChar char="•"/>
            </a:pPr>
            <a:r>
              <a:rPr lang="en-US" sz="2200" dirty="0" smtClean="0"/>
              <a:t> Addressing Service Needs</a:t>
            </a:r>
          </a:p>
          <a:p>
            <a:pPr lvl="1">
              <a:lnSpc>
                <a:spcPct val="150000"/>
              </a:lnSpc>
              <a:buClr>
                <a:schemeClr val="accent5">
                  <a:lumMod val="50000"/>
                </a:schemeClr>
              </a:buClr>
              <a:buFont typeface="Wingdings" pitchFamily="2" charset="2"/>
              <a:buChar char="§"/>
            </a:pPr>
            <a:r>
              <a:rPr lang="en-US" sz="2200" dirty="0" smtClean="0"/>
              <a:t> </a:t>
            </a:r>
            <a:r>
              <a:rPr lang="en-US" sz="2000" dirty="0" smtClean="0"/>
              <a:t>Fire Station #5</a:t>
            </a:r>
          </a:p>
          <a:p>
            <a:pPr lvl="1">
              <a:lnSpc>
                <a:spcPct val="150000"/>
              </a:lnSpc>
              <a:buClr>
                <a:schemeClr val="accent5">
                  <a:lumMod val="50000"/>
                </a:schemeClr>
              </a:buClr>
              <a:buFont typeface="Wingdings" pitchFamily="2" charset="2"/>
              <a:buChar char="§"/>
            </a:pPr>
            <a:r>
              <a:rPr lang="en-US" sz="2000" dirty="0" smtClean="0"/>
              <a:t> Downtown Police beat</a:t>
            </a:r>
          </a:p>
          <a:p>
            <a:pPr lvl="1">
              <a:lnSpc>
                <a:spcPct val="150000"/>
              </a:lnSpc>
              <a:buClr>
                <a:schemeClr val="accent5">
                  <a:lumMod val="50000"/>
                </a:schemeClr>
              </a:buClr>
              <a:buFont typeface="Wingdings" pitchFamily="2" charset="2"/>
              <a:buChar char="§"/>
            </a:pPr>
            <a:r>
              <a:rPr lang="en-US" sz="2000" dirty="0" smtClean="0"/>
              <a:t> Parking Plan</a:t>
            </a:r>
          </a:p>
          <a:p>
            <a:pPr lvl="1">
              <a:lnSpc>
                <a:spcPct val="150000"/>
              </a:lnSpc>
              <a:buClr>
                <a:schemeClr val="accent5">
                  <a:lumMod val="50000"/>
                </a:schemeClr>
              </a:buClr>
              <a:buFont typeface="Wingdings" pitchFamily="2" charset="2"/>
              <a:buChar char="§"/>
            </a:pPr>
            <a:r>
              <a:rPr lang="en-US" sz="2000" dirty="0" smtClean="0"/>
              <a:t> Restore Park Maintenance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decisions</a:t>
            </a:r>
            <a:br>
              <a:rPr lang="en-US" dirty="0" smtClean="0"/>
            </a:br>
            <a:r>
              <a:rPr lang="en-US" sz="3100" dirty="0" smtClean="0"/>
              <a:t>Budget Scenarios</a:t>
            </a:r>
            <a:endParaRPr lang="en-US" dirty="0"/>
          </a:p>
        </p:txBody>
      </p:sp>
      <p:sp>
        <p:nvSpPr>
          <p:cNvPr id="3" name="Content Placeholder 2"/>
          <p:cNvSpPr>
            <a:spLocks noGrp="1"/>
          </p:cNvSpPr>
          <p:nvPr>
            <p:ph idx="1"/>
          </p:nvPr>
        </p:nvSpPr>
        <p:spPr/>
        <p:txBody>
          <a:bodyPr/>
          <a:lstStyle/>
          <a:p>
            <a:r>
              <a:rPr lang="en-US" dirty="0" smtClean="0"/>
              <a:t>Management team retreat to discuss priorities going forward</a:t>
            </a:r>
          </a:p>
          <a:p>
            <a:r>
              <a:rPr lang="en-US" dirty="0" smtClean="0"/>
              <a:t>Workshop with City Council to hear their priorities and analyze impacts</a:t>
            </a:r>
          </a:p>
          <a:p>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18</a:t>
            </a:fld>
            <a:endParaRPr lang="en-US"/>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0"/>
            <a:ext cx="4351305" cy="2294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396" y="3810000"/>
            <a:ext cx="464860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a:t>
            </a:r>
            <a:endParaRPr lang="en-US" dirty="0"/>
          </a:p>
        </p:txBody>
      </p:sp>
      <p:sp>
        <p:nvSpPr>
          <p:cNvPr id="3" name="Content Placeholder 2"/>
          <p:cNvSpPr>
            <a:spLocks noGrp="1"/>
          </p:cNvSpPr>
          <p:nvPr>
            <p:ph idx="1"/>
          </p:nvPr>
        </p:nvSpPr>
        <p:spPr>
          <a:xfrm>
            <a:off x="304800" y="1447800"/>
            <a:ext cx="8610600" cy="4724399"/>
          </a:xfrm>
        </p:spPr>
        <p:txBody>
          <a:bodyPr>
            <a:normAutofit fontScale="92500" lnSpcReduction="20000"/>
          </a:bodyPr>
          <a:lstStyle/>
          <a:p>
            <a:r>
              <a:rPr lang="en-US" dirty="0" smtClean="0"/>
              <a:t>The process in a downturn should be the same in a growth period </a:t>
            </a:r>
          </a:p>
          <a:p>
            <a:pPr lvl="1"/>
            <a:r>
              <a:rPr lang="en-US" dirty="0" smtClean="0"/>
              <a:t>Long Term Financial Plan - annual updates, with trend analysis to tie numbers to decisions made</a:t>
            </a:r>
          </a:p>
          <a:p>
            <a:pPr lvl="1"/>
            <a:r>
              <a:rPr lang="en-US" dirty="0" smtClean="0"/>
              <a:t>Balanced, strategic approach, with focus on long term sustainability</a:t>
            </a:r>
          </a:p>
          <a:p>
            <a:pPr lvl="1"/>
            <a:r>
              <a:rPr lang="en-US" dirty="0" smtClean="0"/>
              <a:t>Quarterly updates</a:t>
            </a:r>
          </a:p>
          <a:p>
            <a:r>
              <a:rPr lang="en-US" dirty="0" smtClean="0"/>
              <a:t>Include stakeholders in strategy process</a:t>
            </a:r>
          </a:p>
          <a:p>
            <a:pPr lvl="1"/>
            <a:r>
              <a:rPr lang="en-US" dirty="0" smtClean="0"/>
              <a:t>“What you focus on determines what you miss”</a:t>
            </a:r>
          </a:p>
          <a:p>
            <a:r>
              <a:rPr lang="en-US" dirty="0" smtClean="0"/>
              <a:t>Sound financial practices should be the bedrock of decision making in good times and bad</a:t>
            </a:r>
          </a:p>
          <a:p>
            <a:pPr lvl="1"/>
            <a:r>
              <a:rPr lang="en-US" dirty="0" smtClean="0"/>
              <a:t>Fiscal policies</a:t>
            </a:r>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19</a:t>
            </a:fld>
            <a:endParaRPr lang="en-US"/>
          </a:p>
        </p:txBody>
      </p:sp>
    </p:spTree>
    <p:extLst>
      <p:ext uri="{BB962C8B-B14F-4D97-AF65-F5344CB8AC3E}">
        <p14:creationId xmlns:p14="http://schemas.microsoft.com/office/powerpoint/2010/main" val="19618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66FFFF"/>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66FFFF"/>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66FFFF"/>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66FFF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66FFFF"/>
                                      </p:to>
                                    </p:animClr>
                                  </p:sub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66FF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lstStyle/>
          <a:p>
            <a:r>
              <a:rPr lang="en-US" dirty="0"/>
              <a:t>Jan Perkins, Senior Partner, Management Partners</a:t>
            </a:r>
          </a:p>
          <a:p>
            <a:r>
              <a:rPr lang="en-US" dirty="0" smtClean="0"/>
              <a:t>Mike </a:t>
            </a:r>
            <a:r>
              <a:rPr lang="en-US" dirty="0" err="1"/>
              <a:t>Parness</a:t>
            </a:r>
            <a:r>
              <a:rPr lang="en-US" dirty="0"/>
              <a:t>, City Manager, Napa</a:t>
            </a:r>
          </a:p>
          <a:p>
            <a:r>
              <a:rPr lang="en-US" dirty="0"/>
              <a:t>Mark </a:t>
            </a:r>
            <a:r>
              <a:rPr lang="en-US" dirty="0" err="1"/>
              <a:t>Danaj</a:t>
            </a:r>
            <a:r>
              <a:rPr lang="en-US" dirty="0"/>
              <a:t>, Assistant City </a:t>
            </a:r>
            <a:r>
              <a:rPr lang="en-US" dirty="0" smtClean="0"/>
              <a:t>Manager/COO, </a:t>
            </a:r>
            <a:r>
              <a:rPr lang="en-US" dirty="0"/>
              <a:t>Fremont</a:t>
            </a:r>
          </a:p>
          <a:p>
            <a:pPr marL="0" indent="0">
              <a:buNone/>
            </a:pPr>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2</a:t>
            </a:fld>
            <a:endParaRPr lang="en-US"/>
          </a:p>
        </p:txBody>
      </p:sp>
    </p:spTree>
    <p:extLst>
      <p:ext uri="{BB962C8B-B14F-4D97-AF65-F5344CB8AC3E}">
        <p14:creationId xmlns:p14="http://schemas.microsoft.com/office/powerpoint/2010/main" val="199845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Fremont</a:t>
            </a:r>
            <a:endParaRPr lang="en-US" dirty="0"/>
          </a:p>
        </p:txBody>
      </p:sp>
      <p:sp>
        <p:nvSpPr>
          <p:cNvPr id="3" name="Content Placeholder 2"/>
          <p:cNvSpPr>
            <a:spLocks noGrp="1"/>
          </p:cNvSpPr>
          <p:nvPr>
            <p:ph idx="1"/>
          </p:nvPr>
        </p:nvSpPr>
        <p:spPr/>
        <p:txBody>
          <a:bodyPr>
            <a:normAutofit lnSpcReduction="10000"/>
          </a:bodyPr>
          <a:lstStyle/>
          <a:p>
            <a:r>
              <a:rPr lang="en-US" dirty="0" smtClean="0"/>
              <a:t>Very similar to Napa</a:t>
            </a:r>
          </a:p>
          <a:p>
            <a:r>
              <a:rPr lang="en-US" dirty="0" smtClean="0"/>
              <a:t>From famine to (something short of a) feast</a:t>
            </a:r>
          </a:p>
          <a:p>
            <a:pPr lvl="1"/>
            <a:r>
              <a:rPr lang="en-US" dirty="0" smtClean="0"/>
              <a:t>Elimination of structural deficit</a:t>
            </a:r>
          </a:p>
          <a:p>
            <a:pPr lvl="1"/>
            <a:r>
              <a:rPr lang="en-US" dirty="0" smtClean="0"/>
              <a:t>RDA boomerang funds coming in sooner than expected</a:t>
            </a:r>
          </a:p>
          <a:p>
            <a:r>
              <a:rPr lang="en-US" dirty="0" smtClean="0"/>
              <a:t>How do we ensure we don’t go back to the old way of doing business?</a:t>
            </a:r>
          </a:p>
          <a:p>
            <a:r>
              <a:rPr lang="en-US" dirty="0" smtClean="0"/>
              <a:t>Managing employee expectations after concessions</a:t>
            </a:r>
          </a:p>
        </p:txBody>
      </p:sp>
      <p:sp>
        <p:nvSpPr>
          <p:cNvPr id="4" name="Slide Number Placeholder 3"/>
          <p:cNvSpPr>
            <a:spLocks noGrp="1"/>
          </p:cNvSpPr>
          <p:nvPr>
            <p:ph type="sldNum" sz="quarter" idx="12"/>
          </p:nvPr>
        </p:nvSpPr>
        <p:spPr/>
        <p:txBody>
          <a:bodyPr/>
          <a:lstStyle/>
          <a:p>
            <a:fld id="{CDFF2B2A-FB37-4B84-A5B7-C17FBE495EB2}" type="slidenum">
              <a:rPr lang="en-US" smtClean="0"/>
              <a:pPr/>
              <a:t>20</a:t>
            </a:fld>
            <a:endParaRPr lang="en-US"/>
          </a:p>
        </p:txBody>
      </p:sp>
    </p:spTree>
    <p:extLst>
      <p:ext uri="{BB962C8B-B14F-4D97-AF65-F5344CB8AC3E}">
        <p14:creationId xmlns:p14="http://schemas.microsoft.com/office/powerpoint/2010/main" val="1841394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26988"/>
            <a:ext cx="8382000" cy="1143000"/>
          </a:xfrm>
        </p:spPr>
        <p:txBody>
          <a:bodyPr/>
          <a:lstStyle/>
          <a:p>
            <a:r>
              <a:rPr lang="en-US" smtClean="0"/>
              <a:t>Unmet Needs</a:t>
            </a:r>
          </a:p>
        </p:txBody>
      </p:sp>
      <p:sp>
        <p:nvSpPr>
          <p:cNvPr id="16387" name="Footer Placeholder 2"/>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solidFill>
                  <a:srgbClr val="00476F"/>
                </a:solidFill>
              </a:rPr>
              <a:t>© Copyright 2012 City of Fremont</a:t>
            </a:r>
          </a:p>
        </p:txBody>
      </p:sp>
      <p:sp>
        <p:nvSpPr>
          <p:cNvPr id="16388" name="Oval 18"/>
          <p:cNvSpPr>
            <a:spLocks noChangeArrowheads="1"/>
          </p:cNvSpPr>
          <p:nvPr/>
        </p:nvSpPr>
        <p:spPr bwMode="auto">
          <a:xfrm>
            <a:off x="76200" y="5638800"/>
            <a:ext cx="1525588" cy="1371600"/>
          </a:xfrm>
          <a:prstGeom prst="ellipse">
            <a:avLst/>
          </a:prstGeom>
          <a:solidFill>
            <a:srgbClr val="EFF9FF">
              <a:alpha val="8117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515151"/>
              </a:solidFill>
            </a:endParaRPr>
          </a:p>
        </p:txBody>
      </p:sp>
      <p:pic>
        <p:nvPicPr>
          <p:cNvPr id="16389" name="Picture 19"/>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6111875"/>
            <a:ext cx="1296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20"/>
          <p:cNvSpPr>
            <a:spLocks noChangeArrowheads="1"/>
          </p:cNvSpPr>
          <p:nvPr/>
        </p:nvSpPr>
        <p:spPr bwMode="auto">
          <a:xfrm>
            <a:off x="152400" y="4648200"/>
            <a:ext cx="3505200" cy="551657"/>
          </a:xfrm>
          <a:prstGeom prst="rect">
            <a:avLst/>
          </a:prstGeom>
          <a:solidFill>
            <a:schemeClr val="bg1"/>
          </a:solidFill>
          <a:ln w="9525" algn="ctr">
            <a:solidFill>
              <a:schemeClr val="bg1"/>
            </a:solidFill>
            <a:round/>
            <a:headEnd/>
            <a:tailEnd/>
          </a:ln>
        </p:spPr>
        <p:txBody>
          <a:bodyPr/>
          <a:lstStyle/>
          <a:p>
            <a:pPr eaLnBrk="0" fontAlgn="base" hangingPunct="0">
              <a:spcBef>
                <a:spcPct val="0"/>
              </a:spcBef>
              <a:spcAft>
                <a:spcPct val="0"/>
              </a:spcAft>
            </a:pPr>
            <a:r>
              <a:rPr lang="en-US" sz="1400" b="1" dirty="0">
                <a:solidFill>
                  <a:srgbClr val="515151"/>
                </a:solidFill>
              </a:rPr>
              <a:t>* New Additions to Unmet Needs</a:t>
            </a:r>
          </a:p>
        </p:txBody>
      </p:sp>
      <p:pic>
        <p:nvPicPr>
          <p:cNvPr id="1639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781675"/>
            <a:ext cx="1543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Slide Number Placeholder 1"/>
          <p:cNvSpPr>
            <a:spLocks noGrp="1"/>
          </p:cNvSpPr>
          <p:nvPr>
            <p:ph type="sldNum" sz="quarter" idx="11"/>
          </p:nvPr>
        </p:nvSpPr>
        <p:spPr>
          <a:xfrm>
            <a:off x="3962400" y="6111875"/>
            <a:ext cx="1143000" cy="457200"/>
          </a:xfrm>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2734013-CD0D-469F-912B-79C11544B237}" type="slidenum">
              <a:rPr lang="en-US" sz="1400" smtClean="0">
                <a:solidFill>
                  <a:srgbClr val="00476F"/>
                </a:solidFill>
              </a:rPr>
              <a:pPr/>
              <a:t>21</a:t>
            </a:fld>
            <a:endParaRPr lang="en-US" sz="1400" dirty="0" smtClean="0">
              <a:solidFill>
                <a:srgbClr val="00476F"/>
              </a:solidFill>
            </a:endParaRPr>
          </a:p>
        </p:txBody>
      </p:sp>
      <p:sp>
        <p:nvSpPr>
          <p:cNvPr id="16393" name="TextBox 2"/>
          <p:cNvSpPr txBox="1">
            <a:spLocks noChangeArrowheads="1"/>
          </p:cNvSpPr>
          <p:nvPr/>
        </p:nvSpPr>
        <p:spPr bwMode="auto">
          <a:xfrm>
            <a:off x="7172325" y="6310313"/>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sz="1000" b="1">
                <a:solidFill>
                  <a:srgbClr val="00476F"/>
                </a:solidFill>
              </a:rPr>
              <a:t>FY 2012/13 Budget Update</a:t>
            </a:r>
          </a:p>
          <a:p>
            <a:pPr algn="ctr" eaLnBrk="0" fontAlgn="base" hangingPunct="0">
              <a:spcBef>
                <a:spcPct val="0"/>
              </a:spcBef>
              <a:spcAft>
                <a:spcPct val="0"/>
              </a:spcAft>
            </a:pPr>
            <a:r>
              <a:rPr lang="en-US" sz="1000" b="1">
                <a:solidFill>
                  <a:srgbClr val="00476F"/>
                </a:solidFill>
              </a:rPr>
              <a:t>December 4, 2012</a:t>
            </a: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2604785909"/>
              </p:ext>
            </p:extLst>
          </p:nvPr>
        </p:nvGraphicFramePr>
        <p:xfrm>
          <a:off x="165100" y="1295400"/>
          <a:ext cx="8782050" cy="3181479"/>
        </p:xfrm>
        <a:graphic>
          <a:graphicData uri="http://schemas.openxmlformats.org/drawingml/2006/table">
            <a:tbl>
              <a:tblPr firstRow="1" bandRow="1">
                <a:tableStyleId>{5C22544A-7EE6-4342-B048-85BDC9FD1C3A}</a:tableStyleId>
              </a:tblPr>
              <a:tblGrid>
                <a:gridCol w="5854700"/>
                <a:gridCol w="2927350"/>
              </a:tblGrid>
              <a:tr h="317337">
                <a:tc>
                  <a:txBody>
                    <a:bodyPr/>
                    <a:lstStyle/>
                    <a:p>
                      <a:pPr algn="ctr" rtl="0" fontAlgn="ctr"/>
                      <a:r>
                        <a:rPr lang="en-US" sz="1500" u="none" strike="noStrike" dirty="0">
                          <a:effectLst/>
                        </a:rPr>
                        <a:t>Unmet Need</a:t>
                      </a:r>
                      <a:endParaRPr lang="en-US" sz="1500" b="1" i="0" u="none" strike="noStrike" dirty="0">
                        <a:solidFill>
                          <a:srgbClr val="FFFFFF"/>
                        </a:solidFill>
                        <a:effectLst/>
                        <a:latin typeface="Arial"/>
                      </a:endParaRPr>
                    </a:p>
                  </a:txBody>
                  <a:tcPr marL="8448" marR="8448" marT="8448" marB="0" anchor="ctr"/>
                </a:tc>
                <a:tc>
                  <a:txBody>
                    <a:bodyPr/>
                    <a:lstStyle/>
                    <a:p>
                      <a:pPr algn="ctr" rtl="0" fontAlgn="ctr"/>
                      <a:r>
                        <a:rPr lang="en-US" sz="1500" u="none" strike="noStrike">
                          <a:effectLst/>
                        </a:rPr>
                        <a:t>Additional Funding Needed</a:t>
                      </a:r>
                      <a:endParaRPr lang="en-US" sz="1500" b="1" i="0" u="none" strike="noStrike">
                        <a:solidFill>
                          <a:srgbClr val="FFFFFF"/>
                        </a:solidFill>
                        <a:effectLst/>
                        <a:latin typeface="Arial"/>
                      </a:endParaRPr>
                    </a:p>
                  </a:txBody>
                  <a:tcPr marL="8448" marR="8448" marT="8448" marB="0" anchor="ctr"/>
                </a:tc>
              </a:tr>
              <a:tr h="320040">
                <a:tc>
                  <a:txBody>
                    <a:bodyPr/>
                    <a:lstStyle/>
                    <a:p>
                      <a:pPr algn="l" rtl="0" fontAlgn="ctr"/>
                      <a:r>
                        <a:rPr lang="en-US" sz="1500" u="none" strike="noStrike" dirty="0">
                          <a:effectLst/>
                        </a:rPr>
                        <a:t>Street Maintenance</a:t>
                      </a:r>
                      <a:endParaRPr lang="en-US" sz="1500" b="0" i="0" u="none" strike="noStrike" dirty="0">
                        <a:solidFill>
                          <a:srgbClr val="515151"/>
                        </a:solidFill>
                        <a:effectLst/>
                        <a:latin typeface="Arial"/>
                      </a:endParaRPr>
                    </a:p>
                  </a:txBody>
                  <a:tcPr marL="8448" marR="8448" marT="8448" marB="0" anchor="ctr"/>
                </a:tc>
                <a:tc>
                  <a:txBody>
                    <a:bodyPr/>
                    <a:lstStyle/>
                    <a:p>
                      <a:pPr algn="ctr" rtl="0" fontAlgn="ctr"/>
                      <a:r>
                        <a:rPr lang="en-US" sz="1500" u="none" strike="noStrike">
                          <a:effectLst/>
                        </a:rPr>
                        <a:t>$10.5 million annually</a:t>
                      </a:r>
                      <a:endParaRPr lang="en-US" sz="1500" b="0" i="0" u="none" strike="noStrike">
                        <a:solidFill>
                          <a:srgbClr val="515151"/>
                        </a:solidFill>
                        <a:effectLst/>
                        <a:latin typeface="Arial"/>
                      </a:endParaRPr>
                    </a:p>
                  </a:txBody>
                  <a:tcPr marL="8448" marR="8448" marT="8448" marB="0" anchor="ctr"/>
                </a:tc>
              </a:tr>
              <a:tr h="320040">
                <a:tc>
                  <a:txBody>
                    <a:bodyPr/>
                    <a:lstStyle/>
                    <a:p>
                      <a:pPr algn="l" rtl="0" fontAlgn="ctr"/>
                      <a:r>
                        <a:rPr lang="en-US" sz="1500" u="none" strike="noStrike" dirty="0">
                          <a:effectLst/>
                        </a:rPr>
                        <a:t>Deferred Maintenance of Existing Capital Assets (other than streets)</a:t>
                      </a:r>
                      <a:endParaRPr lang="en-US" sz="1500" b="0" i="0" u="none" strike="noStrike" dirty="0">
                        <a:solidFill>
                          <a:srgbClr val="515151"/>
                        </a:solidFill>
                        <a:effectLst/>
                        <a:latin typeface="Arial"/>
                      </a:endParaRPr>
                    </a:p>
                  </a:txBody>
                  <a:tcPr marL="8448" marR="8448" marT="8448" marB="0" anchor="ctr"/>
                </a:tc>
                <a:tc>
                  <a:txBody>
                    <a:bodyPr/>
                    <a:lstStyle/>
                    <a:p>
                      <a:pPr algn="ctr" rtl="0" fontAlgn="ctr"/>
                      <a:r>
                        <a:rPr lang="en-US" sz="1500" u="none" strike="noStrike">
                          <a:effectLst/>
                        </a:rPr>
                        <a:t>$1 million (at least) annually</a:t>
                      </a:r>
                      <a:endParaRPr lang="en-US" sz="1500" b="0" i="0" u="none" strike="noStrike">
                        <a:solidFill>
                          <a:srgbClr val="515151"/>
                        </a:solidFill>
                        <a:effectLst/>
                        <a:latin typeface="Arial"/>
                      </a:endParaRPr>
                    </a:p>
                  </a:txBody>
                  <a:tcPr marL="8448" marR="8448" marT="8448" marB="0" anchor="ctr"/>
                </a:tc>
              </a:tr>
              <a:tr h="317337">
                <a:tc>
                  <a:txBody>
                    <a:bodyPr/>
                    <a:lstStyle/>
                    <a:p>
                      <a:pPr algn="l" rtl="0" fontAlgn="ctr"/>
                      <a:r>
                        <a:rPr lang="en-US" sz="1500" u="none" strike="noStrike" dirty="0" smtClean="0">
                          <a:effectLst/>
                        </a:rPr>
                        <a:t>Economic Development:  Downtown </a:t>
                      </a:r>
                      <a:r>
                        <a:rPr lang="en-US" sz="1500" u="none" strike="noStrike" dirty="0">
                          <a:effectLst/>
                        </a:rPr>
                        <a:t>Plan</a:t>
                      </a:r>
                      <a:endParaRPr lang="en-US" sz="1500" b="0" i="0" u="none" strike="noStrike" dirty="0">
                        <a:solidFill>
                          <a:srgbClr val="515151"/>
                        </a:solidFill>
                        <a:effectLst/>
                        <a:latin typeface="Arial"/>
                      </a:endParaRPr>
                    </a:p>
                  </a:txBody>
                  <a:tcPr marL="8448" marR="8448" marT="8448" marB="0" anchor="ctr"/>
                </a:tc>
                <a:tc>
                  <a:txBody>
                    <a:bodyPr/>
                    <a:lstStyle/>
                    <a:p>
                      <a:pPr algn="ctr" rtl="0" fontAlgn="ctr"/>
                      <a:r>
                        <a:rPr lang="en-US" sz="1500" u="none" strike="noStrike">
                          <a:effectLst/>
                        </a:rPr>
                        <a:t>$500,000 (at least) annually</a:t>
                      </a:r>
                      <a:endParaRPr lang="en-US" sz="1500" b="0" i="0" u="none" strike="noStrike">
                        <a:solidFill>
                          <a:srgbClr val="515151"/>
                        </a:solidFill>
                        <a:effectLst/>
                        <a:latin typeface="Arial"/>
                      </a:endParaRPr>
                    </a:p>
                  </a:txBody>
                  <a:tcPr marL="8448" marR="8448" marT="8448" marB="0" anchor="ctr"/>
                </a:tc>
              </a:tr>
              <a:tr h="317337">
                <a:tc>
                  <a:txBody>
                    <a:bodyPr/>
                    <a:lstStyle/>
                    <a:p>
                      <a:pPr algn="l" rtl="0" fontAlgn="ctr"/>
                      <a:r>
                        <a:rPr lang="en-US" sz="1500" u="none" strike="noStrike" dirty="0" smtClean="0">
                          <a:effectLst/>
                        </a:rPr>
                        <a:t>                                         *South Fremont/Warm </a:t>
                      </a:r>
                      <a:r>
                        <a:rPr lang="en-US" sz="1500" u="none" strike="noStrike" dirty="0">
                          <a:effectLst/>
                        </a:rPr>
                        <a:t>Springs </a:t>
                      </a:r>
                      <a:endParaRPr lang="en-US" sz="1500" b="0" i="0" u="none" strike="noStrike" dirty="0">
                        <a:solidFill>
                          <a:srgbClr val="515151"/>
                        </a:solidFill>
                        <a:effectLst/>
                        <a:latin typeface="Arial"/>
                      </a:endParaRPr>
                    </a:p>
                  </a:txBody>
                  <a:tcPr marL="8448" marR="8448" marT="8448" marB="0" anchor="ctr"/>
                </a:tc>
                <a:tc>
                  <a:txBody>
                    <a:bodyPr/>
                    <a:lstStyle/>
                    <a:p>
                      <a:pPr algn="ctr" rtl="0" fontAlgn="ctr"/>
                      <a:r>
                        <a:rPr lang="en-US" sz="1500" u="none" strike="noStrike" dirty="0" smtClean="0">
                          <a:effectLst/>
                        </a:rPr>
                        <a:t>$250,000 (at</a:t>
                      </a:r>
                      <a:r>
                        <a:rPr lang="en-US" sz="1500" u="none" strike="noStrike" baseline="0" dirty="0" smtClean="0">
                          <a:effectLst/>
                        </a:rPr>
                        <a:t> least) annually</a:t>
                      </a:r>
                      <a:endParaRPr lang="en-US" sz="1500" b="0" i="0" u="none" strike="noStrike" dirty="0">
                        <a:solidFill>
                          <a:srgbClr val="515151"/>
                        </a:solidFill>
                        <a:effectLst/>
                        <a:latin typeface="Arial"/>
                      </a:endParaRPr>
                    </a:p>
                  </a:txBody>
                  <a:tcPr marL="8448" marR="8448" marT="8448" marB="0" anchor="ctr"/>
                </a:tc>
              </a:tr>
              <a:tr h="317337">
                <a:tc>
                  <a:txBody>
                    <a:bodyPr/>
                    <a:lstStyle/>
                    <a:p>
                      <a:pPr algn="l" rtl="0" fontAlgn="ctr"/>
                      <a:r>
                        <a:rPr lang="en-US" sz="1500" u="none" strike="noStrike" dirty="0">
                          <a:effectLst/>
                        </a:rPr>
                        <a:t>Public Safety Needs</a:t>
                      </a:r>
                      <a:r>
                        <a:rPr lang="en-US" sz="1500" u="none" strike="noStrike" dirty="0" smtClean="0">
                          <a:effectLst/>
                        </a:rPr>
                        <a:t>:  Open Fire Station 11</a:t>
                      </a:r>
                      <a:endParaRPr lang="en-US" sz="1500" b="0" i="0" u="none" strike="noStrike" dirty="0">
                        <a:solidFill>
                          <a:srgbClr val="515151"/>
                        </a:solidFill>
                        <a:effectLst/>
                        <a:latin typeface="Arial"/>
                      </a:endParaRPr>
                    </a:p>
                  </a:txBody>
                  <a:tcPr marL="8448" marR="8448" marT="8448"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u="none" strike="noStrike" dirty="0" smtClean="0">
                          <a:effectLst/>
                        </a:rPr>
                        <a:t>$1.7 million annually</a:t>
                      </a:r>
                      <a:r>
                        <a:rPr lang="en-US" sz="1500" u="none" strike="noStrike" dirty="0">
                          <a:effectLst/>
                        </a:rPr>
                        <a:t> </a:t>
                      </a:r>
                      <a:endParaRPr lang="en-US" sz="1500" b="0" i="0" u="none" strike="noStrike" dirty="0">
                        <a:solidFill>
                          <a:srgbClr val="515151"/>
                        </a:solidFill>
                        <a:effectLst/>
                        <a:latin typeface="Arial"/>
                      </a:endParaRPr>
                    </a:p>
                  </a:txBody>
                  <a:tcPr marL="8448" marR="8448" marT="8448" marB="0" anchor="ctr"/>
                </a:tc>
              </a:tr>
              <a:tr h="317337">
                <a:tc>
                  <a:txBody>
                    <a:bodyPr/>
                    <a:lstStyle/>
                    <a:p>
                      <a:pPr algn="l" rtl="0" fontAlgn="ctr"/>
                      <a:r>
                        <a:rPr lang="en-US" sz="1500" u="none" strike="noStrike" dirty="0" smtClean="0">
                          <a:effectLst/>
                        </a:rPr>
                        <a:t>                                    Add 3-6 </a:t>
                      </a:r>
                      <a:r>
                        <a:rPr lang="en-US" sz="1500" u="none" strike="noStrike" dirty="0">
                          <a:effectLst/>
                        </a:rPr>
                        <a:t>Police Officers</a:t>
                      </a:r>
                      <a:endParaRPr lang="en-US" sz="1500" b="0" i="0" u="none" strike="noStrike" dirty="0">
                        <a:solidFill>
                          <a:srgbClr val="515151"/>
                        </a:solidFill>
                        <a:effectLst/>
                        <a:latin typeface="Arial"/>
                      </a:endParaRPr>
                    </a:p>
                  </a:txBody>
                  <a:tcPr marL="8448" marR="8448" marT="8448" marB="0" anchor="ctr"/>
                </a:tc>
                <a:tc>
                  <a:txBody>
                    <a:bodyPr/>
                    <a:lstStyle/>
                    <a:p>
                      <a:pPr algn="ctr" rtl="0" fontAlgn="ctr"/>
                      <a:r>
                        <a:rPr lang="en-US" sz="1500" u="none" strike="noStrike" dirty="0" smtClean="0">
                          <a:effectLst/>
                        </a:rPr>
                        <a:t>$960,000 </a:t>
                      </a:r>
                      <a:r>
                        <a:rPr lang="en-US" sz="1500" u="none" strike="noStrike" dirty="0">
                          <a:effectLst/>
                        </a:rPr>
                        <a:t>annually</a:t>
                      </a:r>
                      <a:endParaRPr lang="en-US" sz="1500" b="0" i="0" u="none" strike="noStrike" dirty="0">
                        <a:solidFill>
                          <a:srgbClr val="515151"/>
                        </a:solidFill>
                        <a:effectLst/>
                        <a:latin typeface="Arial"/>
                      </a:endParaRPr>
                    </a:p>
                  </a:txBody>
                  <a:tcPr marL="8448" marR="8448" marT="8448" marB="0" anchor="ctr"/>
                </a:tc>
              </a:tr>
              <a:tr h="317337">
                <a:tc>
                  <a:txBody>
                    <a:bodyPr/>
                    <a:lstStyle/>
                    <a:p>
                      <a:pPr algn="l" rtl="0" fontAlgn="ctr"/>
                      <a:r>
                        <a:rPr lang="en-US" sz="1500" u="none" strike="noStrike" dirty="0">
                          <a:effectLst/>
                        </a:rPr>
                        <a:t>Other Post-Employment Benefits (OPEB)</a:t>
                      </a:r>
                      <a:endParaRPr lang="en-US" sz="1500" b="0" i="0" u="none" strike="noStrike" dirty="0">
                        <a:solidFill>
                          <a:srgbClr val="515151"/>
                        </a:solidFill>
                        <a:effectLst/>
                        <a:latin typeface="Arial"/>
                      </a:endParaRPr>
                    </a:p>
                  </a:txBody>
                  <a:tcPr marL="8448" marR="8448" marT="8448" marB="0" anchor="ctr"/>
                </a:tc>
                <a:tc>
                  <a:txBody>
                    <a:bodyPr/>
                    <a:lstStyle/>
                    <a:p>
                      <a:pPr algn="ctr" rtl="0" fontAlgn="ctr"/>
                      <a:r>
                        <a:rPr lang="en-US" sz="1500" u="none" strike="noStrike" dirty="0">
                          <a:effectLst/>
                        </a:rPr>
                        <a:t>$3.9 million annually</a:t>
                      </a:r>
                      <a:endParaRPr lang="en-US" sz="1500" b="0" i="0" u="none" strike="noStrike" dirty="0">
                        <a:solidFill>
                          <a:srgbClr val="515151"/>
                        </a:solidFill>
                        <a:effectLst/>
                        <a:latin typeface="Arial"/>
                      </a:endParaRPr>
                    </a:p>
                  </a:txBody>
                  <a:tcPr marL="8448" marR="8448" marT="8448" marB="0" anchor="ctr"/>
                </a:tc>
              </a:tr>
              <a:tr h="320040">
                <a:tc>
                  <a:txBody>
                    <a:bodyPr/>
                    <a:lstStyle/>
                    <a:p>
                      <a:pPr algn="l" rtl="0" fontAlgn="ctr"/>
                      <a:r>
                        <a:rPr lang="en-US" sz="1500" u="none" strike="noStrike" dirty="0">
                          <a:effectLst/>
                        </a:rPr>
                        <a:t>*Additional Library Hours (4 hours on Sundays at the </a:t>
                      </a:r>
                      <a:r>
                        <a:rPr lang="en-US" sz="1500" u="none" strike="noStrike" dirty="0" smtClean="0">
                          <a:effectLst/>
                        </a:rPr>
                        <a:t>Main Library</a:t>
                      </a:r>
                      <a:r>
                        <a:rPr lang="en-US" sz="1500" u="none" strike="noStrike" dirty="0">
                          <a:effectLst/>
                        </a:rPr>
                        <a:t>)</a:t>
                      </a:r>
                      <a:endParaRPr lang="en-US" sz="1500" b="0" i="0" u="none" strike="noStrike" dirty="0">
                        <a:solidFill>
                          <a:srgbClr val="515151"/>
                        </a:solidFill>
                        <a:effectLst/>
                        <a:latin typeface="Arial"/>
                      </a:endParaRPr>
                    </a:p>
                  </a:txBody>
                  <a:tcPr marL="8448" marR="8448" marT="8448" marB="0" anchor="ctr"/>
                </a:tc>
                <a:tc>
                  <a:txBody>
                    <a:bodyPr/>
                    <a:lstStyle/>
                    <a:p>
                      <a:pPr algn="ctr" rtl="0" fontAlgn="ctr"/>
                      <a:r>
                        <a:rPr lang="en-US" sz="1500" u="none" strike="noStrike" dirty="0" smtClean="0">
                          <a:effectLst/>
                        </a:rPr>
                        <a:t>$240,000 annually</a:t>
                      </a:r>
                      <a:endParaRPr lang="en-US" sz="1500" b="0" i="0" u="none" strike="noStrike" dirty="0">
                        <a:solidFill>
                          <a:srgbClr val="515151"/>
                        </a:solidFill>
                        <a:effectLst/>
                        <a:latin typeface="Arial"/>
                      </a:endParaRPr>
                    </a:p>
                  </a:txBody>
                  <a:tcPr marL="8448" marR="8448" marT="8448" marB="0" anchor="ctr"/>
                </a:tc>
              </a:tr>
              <a:tr h="317337">
                <a:tc>
                  <a:txBody>
                    <a:bodyPr/>
                    <a:lstStyle/>
                    <a:p>
                      <a:pPr algn="l" rtl="0" fontAlgn="ctr"/>
                      <a:r>
                        <a:rPr lang="en-US" sz="1500" b="1" u="none" strike="noStrike" dirty="0">
                          <a:effectLst/>
                        </a:rPr>
                        <a:t>TOTAL</a:t>
                      </a:r>
                      <a:endParaRPr lang="en-US" sz="1500" b="1" i="0" u="none" strike="noStrike" dirty="0">
                        <a:solidFill>
                          <a:srgbClr val="515151"/>
                        </a:solidFill>
                        <a:effectLst/>
                        <a:latin typeface="Arial"/>
                      </a:endParaRPr>
                    </a:p>
                  </a:txBody>
                  <a:tcPr marL="8448" marR="8448" marT="8448" marB="0" anchor="ctr"/>
                </a:tc>
                <a:tc>
                  <a:txBody>
                    <a:bodyPr/>
                    <a:lstStyle/>
                    <a:p>
                      <a:pPr algn="ctr" rtl="0" fontAlgn="ctr"/>
                      <a:r>
                        <a:rPr lang="en-US" sz="1500" b="1" u="none" strike="noStrike" dirty="0">
                          <a:effectLst/>
                        </a:rPr>
                        <a:t>$</a:t>
                      </a:r>
                      <a:r>
                        <a:rPr lang="en-US" sz="1500" b="1" u="none" strike="noStrike" dirty="0" smtClean="0">
                          <a:effectLst/>
                        </a:rPr>
                        <a:t>19.1 </a:t>
                      </a:r>
                      <a:r>
                        <a:rPr lang="en-US" sz="1500" b="1" u="none" strike="noStrike" dirty="0">
                          <a:effectLst/>
                        </a:rPr>
                        <a:t>million (at least) annually</a:t>
                      </a:r>
                      <a:endParaRPr lang="en-US" sz="1500" b="1" i="0" u="none" strike="noStrike" dirty="0">
                        <a:solidFill>
                          <a:srgbClr val="515151"/>
                        </a:solidFill>
                        <a:effectLst/>
                        <a:latin typeface="Arial"/>
                      </a:endParaRPr>
                    </a:p>
                  </a:txBody>
                  <a:tcPr marL="8448" marR="8448" marT="8448" marB="0" anchor="ctr"/>
                </a:tc>
              </a:tr>
            </a:tbl>
          </a:graphicData>
        </a:graphic>
      </p:graphicFrame>
    </p:spTree>
    <p:extLst>
      <p:ext uri="{BB962C8B-B14F-4D97-AF65-F5344CB8AC3E}">
        <p14:creationId xmlns:p14="http://schemas.microsoft.com/office/powerpoint/2010/main" val="172648521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Unmet Needs List</a:t>
            </a:r>
            <a:endParaRPr lang="en-US" dirty="0"/>
          </a:p>
        </p:txBody>
      </p:sp>
      <p:sp>
        <p:nvSpPr>
          <p:cNvPr id="3" name="Content Placeholder 2"/>
          <p:cNvSpPr>
            <a:spLocks noGrp="1"/>
          </p:cNvSpPr>
          <p:nvPr>
            <p:ph idx="1"/>
          </p:nvPr>
        </p:nvSpPr>
        <p:spPr/>
        <p:txBody>
          <a:bodyPr/>
          <a:lstStyle/>
          <a:p>
            <a:r>
              <a:rPr lang="en-US" smtClean="0"/>
              <a:t>Balanced approach</a:t>
            </a:r>
          </a:p>
          <a:p>
            <a:r>
              <a:rPr lang="en-US" smtClean="0"/>
              <a:t>Transparency going in, coming out</a:t>
            </a:r>
          </a:p>
          <a:p>
            <a:pPr lvl="1"/>
            <a:r>
              <a:rPr lang="en-US" smtClean="0"/>
              <a:t>Council</a:t>
            </a:r>
          </a:p>
          <a:p>
            <a:pPr lvl="1"/>
            <a:r>
              <a:rPr lang="en-US" smtClean="0"/>
              <a:t>Community</a:t>
            </a:r>
          </a:p>
          <a:p>
            <a:pPr lvl="1"/>
            <a:r>
              <a:rPr lang="en-US" smtClean="0"/>
              <a:t>Senior staff</a:t>
            </a:r>
          </a:p>
          <a:p>
            <a:pPr lvl="1"/>
            <a:r>
              <a:rPr lang="en-US" smtClean="0"/>
              <a:t>Employees</a:t>
            </a:r>
          </a:p>
          <a:p>
            <a:r>
              <a:rPr lang="en-US" smtClean="0"/>
              <a:t>Controlling guide for future funding</a:t>
            </a:r>
          </a:p>
          <a:p>
            <a:endParaRPr lang="en-US" smtClean="0"/>
          </a:p>
          <a:p>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22</a:t>
            </a:fld>
            <a:endParaRPr lang="en-US"/>
          </a:p>
        </p:txBody>
      </p:sp>
    </p:spTree>
    <p:extLst>
      <p:ext uri="{BB962C8B-B14F-4D97-AF65-F5344CB8AC3E}">
        <p14:creationId xmlns:p14="http://schemas.microsoft.com/office/powerpoint/2010/main" val="149583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a:t>
            </a:r>
            <a:endParaRPr lang="en-US" dirty="0"/>
          </a:p>
        </p:txBody>
      </p:sp>
      <p:sp>
        <p:nvSpPr>
          <p:cNvPr id="3" name="Content Placeholder 2"/>
          <p:cNvSpPr>
            <a:spLocks noGrp="1"/>
          </p:cNvSpPr>
          <p:nvPr>
            <p:ph idx="1"/>
          </p:nvPr>
        </p:nvSpPr>
        <p:spPr/>
        <p:txBody>
          <a:bodyPr/>
          <a:lstStyle/>
          <a:p>
            <a:r>
              <a:rPr lang="en-US" dirty="0" smtClean="0"/>
              <a:t>Preserve the hard-fought BPR gains</a:t>
            </a:r>
          </a:p>
          <a:p>
            <a:r>
              <a:rPr lang="en-US" dirty="0" smtClean="0"/>
              <a:t>Meter in the “new” funds with sound financial practices</a:t>
            </a:r>
          </a:p>
          <a:p>
            <a:r>
              <a:rPr lang="en-US" dirty="0" smtClean="0"/>
              <a:t>Present an alternative picture without RDA</a:t>
            </a:r>
          </a:p>
          <a:p>
            <a:r>
              <a:rPr lang="en-US" dirty="0" smtClean="0"/>
              <a:t>Identify your post-RDA strategies</a:t>
            </a:r>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23</a:t>
            </a:fld>
            <a:endParaRPr lang="en-US"/>
          </a:p>
        </p:txBody>
      </p:sp>
    </p:spTree>
    <p:extLst>
      <p:ext uri="{BB962C8B-B14F-4D97-AF65-F5344CB8AC3E}">
        <p14:creationId xmlns:p14="http://schemas.microsoft.com/office/powerpoint/2010/main" val="828134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6988"/>
            <a:ext cx="8705850" cy="1143000"/>
          </a:xfrm>
        </p:spPr>
        <p:txBody>
          <a:bodyPr>
            <a:normAutofit fontScale="90000"/>
          </a:bodyPr>
          <a:lstStyle/>
          <a:p>
            <a:r>
              <a:rPr lang="en-US" dirty="0" smtClean="0"/>
              <a:t>The Change from Deficit to Surplus is Mainly Due to the RDA Wind-Down</a:t>
            </a:r>
          </a:p>
        </p:txBody>
      </p:sp>
      <p:sp>
        <p:nvSpPr>
          <p:cNvPr id="19459" name="Footer Placeholder 2"/>
          <p:cNvSpPr>
            <a:spLocks noGrp="1"/>
          </p:cNvSpPr>
          <p:nvPr>
            <p:ph type="ftr" sz="quarter" idx="4294967295"/>
          </p:nvPr>
        </p:nvSpPr>
        <p:spPr>
          <a:xfrm>
            <a:off x="457200" y="6356350"/>
            <a:ext cx="2133600" cy="365125"/>
          </a:xfrm>
          <a:prstGeom prst="rect">
            <a:avLst/>
          </a:prstGeom>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smtClean="0">
                <a:solidFill>
                  <a:srgbClr val="00476F"/>
                </a:solidFill>
              </a:rPr>
              <a:t>© Copyright 2012 City of Fremont</a:t>
            </a:r>
          </a:p>
        </p:txBody>
      </p:sp>
      <p:sp>
        <p:nvSpPr>
          <p:cNvPr id="19460" name="Oval 18"/>
          <p:cNvSpPr>
            <a:spLocks noChangeArrowheads="1"/>
          </p:cNvSpPr>
          <p:nvPr/>
        </p:nvSpPr>
        <p:spPr bwMode="auto">
          <a:xfrm>
            <a:off x="76200" y="5638800"/>
            <a:ext cx="1525588" cy="1371600"/>
          </a:xfrm>
          <a:prstGeom prst="ellipse">
            <a:avLst/>
          </a:prstGeom>
          <a:solidFill>
            <a:srgbClr val="EFF9FF">
              <a:alpha val="8117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pic>
        <p:nvPicPr>
          <p:cNvPr id="19461" name="Picture 19"/>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6111875"/>
            <a:ext cx="12969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Rectangle 20"/>
          <p:cNvSpPr>
            <a:spLocks noChangeArrowheads="1"/>
          </p:cNvSpPr>
          <p:nvPr/>
        </p:nvSpPr>
        <p:spPr bwMode="auto">
          <a:xfrm>
            <a:off x="152400" y="5638800"/>
            <a:ext cx="1905000" cy="381000"/>
          </a:xfrm>
          <a:prstGeom prst="rect">
            <a:avLst/>
          </a:prstGeom>
          <a:solidFill>
            <a:schemeClr val="bg1"/>
          </a:solidFill>
          <a:ln w="9525" algn="ctr">
            <a:solidFill>
              <a:schemeClr val="bg1"/>
            </a:solidFill>
            <a:round/>
            <a:headEnd/>
            <a:tailEnd/>
          </a:ln>
        </p:spPr>
        <p:txBody>
          <a:bodyPr/>
          <a:lstStyle/>
          <a:p>
            <a:endParaRPr lang="en-US"/>
          </a:p>
        </p:txBody>
      </p:sp>
      <p:pic>
        <p:nvPicPr>
          <p:cNvPr id="19463" name="Picture 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829300"/>
            <a:ext cx="1543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Slide Number Placeholder 1"/>
          <p:cNvSpPr>
            <a:spLocks noGrp="1"/>
          </p:cNvSpPr>
          <p:nvPr>
            <p:ph type="sldNum" sz="quarter" idx="4294967295"/>
          </p:nvPr>
        </p:nvSpPr>
        <p:spPr>
          <a:xfrm>
            <a:off x="3962400" y="6111875"/>
            <a:ext cx="1143000" cy="457200"/>
          </a:xfrm>
          <a:prstGeom prst="rect">
            <a:avLst/>
          </a:prstGeom>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B4B7481-739C-4CE6-A38D-BD0FF8522B9F}" type="slidenum">
              <a:rPr lang="en-US" sz="1400" smtClean="0">
                <a:solidFill>
                  <a:srgbClr val="00476F"/>
                </a:solidFill>
              </a:rPr>
              <a:pPr/>
              <a:t>24</a:t>
            </a:fld>
            <a:endParaRPr lang="en-US" sz="1400" smtClean="0">
              <a:solidFill>
                <a:srgbClr val="00476F"/>
              </a:solidFill>
            </a:endParaRPr>
          </a:p>
        </p:txBody>
      </p:sp>
      <p:sp>
        <p:nvSpPr>
          <p:cNvPr id="19465" name="TextBox 2"/>
          <p:cNvSpPr txBox="1">
            <a:spLocks noChangeArrowheads="1"/>
          </p:cNvSpPr>
          <p:nvPr/>
        </p:nvSpPr>
        <p:spPr bwMode="auto">
          <a:xfrm>
            <a:off x="7172325" y="6310313"/>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000" b="1">
                <a:solidFill>
                  <a:srgbClr val="00476F"/>
                </a:solidFill>
              </a:rPr>
              <a:t>FY 2012/13 Budget Update</a:t>
            </a:r>
          </a:p>
          <a:p>
            <a:pPr algn="ctr"/>
            <a:r>
              <a:rPr lang="en-US" sz="1000" b="1">
                <a:solidFill>
                  <a:srgbClr val="00476F"/>
                </a:solidFill>
              </a:rPr>
              <a:t>December 4, 2012</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78483193"/>
              </p:ext>
            </p:extLst>
          </p:nvPr>
        </p:nvGraphicFramePr>
        <p:xfrm>
          <a:off x="173038" y="1295400"/>
          <a:ext cx="8761411" cy="3809998"/>
        </p:xfrm>
        <a:graphic>
          <a:graphicData uri="http://schemas.openxmlformats.org/drawingml/2006/table">
            <a:tbl>
              <a:tblPr/>
              <a:tblGrid>
                <a:gridCol w="3989884"/>
                <a:gridCol w="1668285"/>
                <a:gridCol w="1551621"/>
                <a:gridCol w="1551621"/>
              </a:tblGrid>
              <a:tr h="776323">
                <a:tc>
                  <a:txBody>
                    <a:bodyPr/>
                    <a:lstStyle/>
                    <a:p>
                      <a:pPr algn="ctr" rtl="0" fontAlgn="ctr"/>
                      <a:r>
                        <a:rPr lang="en-US" sz="1400" b="1" i="0" u="none" strike="noStrike" dirty="0">
                          <a:solidFill>
                            <a:srgbClr val="FFFFFF"/>
                          </a:solidFill>
                          <a:effectLst/>
                          <a:latin typeface="Arial"/>
                        </a:rPr>
                        <a:t>   Dollars in Millions</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5A083"/>
                    </a:solidFill>
                  </a:tcPr>
                </a:tc>
                <a:tc>
                  <a:txBody>
                    <a:bodyPr/>
                    <a:lstStyle/>
                    <a:p>
                      <a:pPr algn="ctr" rtl="0" fontAlgn="ctr"/>
                      <a:r>
                        <a:rPr lang="en-US" sz="1400" b="1" i="0" u="none" strike="noStrike" dirty="0">
                          <a:solidFill>
                            <a:srgbClr val="FFFFFF"/>
                          </a:solidFill>
                          <a:effectLst/>
                          <a:latin typeface="Arial"/>
                        </a:rPr>
                        <a:t>2012/13 </a:t>
                      </a:r>
                      <a:r>
                        <a:rPr lang="en-US" sz="1400" b="1" i="0" u="none" strike="noStrike" dirty="0" smtClean="0">
                          <a:solidFill>
                            <a:srgbClr val="FFFFFF"/>
                          </a:solidFill>
                          <a:effectLst/>
                          <a:latin typeface="Arial"/>
                        </a:rPr>
                        <a:t>Update December  </a:t>
                      </a:r>
                      <a:r>
                        <a:rPr lang="en-US" sz="1400" b="1" i="0" u="none" strike="noStrike" dirty="0">
                          <a:solidFill>
                            <a:srgbClr val="FFFFFF"/>
                          </a:solidFill>
                          <a:effectLst/>
                          <a:latin typeface="Arial"/>
                        </a:rPr>
                        <a:t>2012 without RDA</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5A083"/>
                    </a:solidFill>
                  </a:tcPr>
                </a:tc>
                <a:tc>
                  <a:txBody>
                    <a:bodyPr/>
                    <a:lstStyle/>
                    <a:p>
                      <a:pPr algn="ctr" rtl="0" fontAlgn="ctr"/>
                      <a:r>
                        <a:rPr lang="en-US" sz="1400" b="1" i="0" u="none" strike="noStrike" dirty="0">
                          <a:solidFill>
                            <a:srgbClr val="FFFFFF"/>
                          </a:solidFill>
                          <a:effectLst/>
                          <a:latin typeface="Arial"/>
                        </a:rPr>
                        <a:t>2012/13 Update </a:t>
                      </a:r>
                      <a:r>
                        <a:rPr lang="en-US" sz="1400" b="1" i="0" u="none" strike="noStrike" dirty="0" smtClean="0">
                          <a:solidFill>
                            <a:srgbClr val="FFFFFF"/>
                          </a:solidFill>
                          <a:effectLst/>
                          <a:latin typeface="Arial"/>
                        </a:rPr>
                        <a:t>December 2012</a:t>
                      </a:r>
                      <a:br>
                        <a:rPr lang="en-US" sz="1400" b="1" i="0" u="none" strike="noStrike" dirty="0" smtClean="0">
                          <a:solidFill>
                            <a:srgbClr val="FFFFFF"/>
                          </a:solidFill>
                          <a:effectLst/>
                          <a:latin typeface="Arial"/>
                        </a:rPr>
                      </a:br>
                      <a:r>
                        <a:rPr lang="en-US" sz="1400" b="1" i="0" u="none" strike="noStrike" dirty="0" smtClean="0">
                          <a:solidFill>
                            <a:srgbClr val="FFFFFF"/>
                          </a:solidFill>
                          <a:effectLst/>
                          <a:latin typeface="Arial"/>
                        </a:rPr>
                        <a:t> </a:t>
                      </a:r>
                      <a:r>
                        <a:rPr lang="en-US" sz="1400" b="1" i="0" u="none" strike="noStrike" dirty="0">
                          <a:solidFill>
                            <a:srgbClr val="FFFFFF"/>
                          </a:solidFill>
                          <a:effectLst/>
                          <a:latin typeface="Arial"/>
                        </a:rPr>
                        <a:t>with RDA</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5A083"/>
                    </a:solidFill>
                  </a:tcPr>
                </a:tc>
                <a:tc>
                  <a:txBody>
                    <a:bodyPr/>
                    <a:lstStyle/>
                    <a:p>
                      <a:pPr algn="ctr" rtl="0" fontAlgn="ctr"/>
                      <a:r>
                        <a:rPr lang="en-US" sz="1400" b="1" i="0" u="none" strike="noStrike" dirty="0">
                          <a:solidFill>
                            <a:srgbClr val="FFFFFF"/>
                          </a:solidFill>
                          <a:effectLst/>
                          <a:latin typeface="Arial"/>
                        </a:rPr>
                        <a:t>Difference</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5A083"/>
                    </a:solidFill>
                  </a:tcPr>
                </a:tc>
              </a:tr>
              <a:tr h="308401">
                <a:tc>
                  <a:txBody>
                    <a:bodyPr/>
                    <a:lstStyle/>
                    <a:p>
                      <a:pPr algn="l" rtl="0" fontAlgn="ctr"/>
                      <a:r>
                        <a:rPr lang="en-US" sz="1600" b="0" i="0" u="none" strike="noStrike" dirty="0">
                          <a:solidFill>
                            <a:srgbClr val="515151"/>
                          </a:solidFill>
                          <a:effectLst/>
                          <a:latin typeface="Arial"/>
                        </a:rPr>
                        <a:t>Revenue and transfers in</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dirty="0">
                          <a:solidFill>
                            <a:srgbClr val="515151"/>
                          </a:solidFill>
                          <a:effectLst/>
                          <a:latin typeface="Arial"/>
                        </a:rPr>
                        <a:t>$132.4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dirty="0">
                          <a:solidFill>
                            <a:srgbClr val="515151"/>
                          </a:solidFill>
                          <a:effectLst/>
                          <a:latin typeface="Arial"/>
                        </a:rPr>
                        <a:t>$145.7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$13.3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r>
              <a:tr h="297767">
                <a:tc>
                  <a:txBody>
                    <a:bodyPr/>
                    <a:lstStyle/>
                    <a:p>
                      <a:pPr algn="l" rtl="0" fontAlgn="ctr"/>
                      <a:r>
                        <a:rPr lang="en-US" sz="1600" b="0" i="0" u="none" strike="noStrike" dirty="0">
                          <a:solidFill>
                            <a:srgbClr val="515151"/>
                          </a:solidFill>
                          <a:effectLst/>
                          <a:latin typeface="Arial"/>
                        </a:rPr>
                        <a:t>Expenditures and transfers out</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a:solidFill>
                            <a:srgbClr val="515151"/>
                          </a:solidFill>
                          <a:effectLst/>
                          <a:latin typeface="Arial"/>
                        </a:rPr>
                        <a:t>133.4</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a:solidFill>
                            <a:srgbClr val="515151"/>
                          </a:solidFill>
                          <a:effectLst/>
                          <a:latin typeface="Arial"/>
                        </a:rPr>
                        <a:t>133.4</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a:solidFill>
                            <a:srgbClr val="515151"/>
                          </a:solidFill>
                          <a:effectLst/>
                          <a:latin typeface="Arial"/>
                        </a:rPr>
                        <a:t>0.0</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r>
              <a:tr h="308401">
                <a:tc>
                  <a:txBody>
                    <a:bodyPr/>
                    <a:lstStyle/>
                    <a:p>
                      <a:pPr algn="l" rtl="0" fontAlgn="ctr"/>
                      <a:r>
                        <a:rPr lang="en-US" sz="1600" b="0" i="0" u="none" strike="noStrike" dirty="0">
                          <a:solidFill>
                            <a:srgbClr val="515151"/>
                          </a:solidFill>
                          <a:effectLst/>
                          <a:latin typeface="Arial"/>
                        </a:rPr>
                        <a:t>Begin to fund unmet needs:</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dirty="0">
                          <a:solidFill>
                            <a:srgbClr val="515151"/>
                          </a:solidFill>
                          <a:effectLst/>
                          <a:latin typeface="Arial"/>
                        </a:rPr>
                        <a:t>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r>
              <a:tr h="297767">
                <a:tc>
                  <a:txBody>
                    <a:bodyPr/>
                    <a:lstStyle/>
                    <a:p>
                      <a:pPr algn="l" rtl="0" fontAlgn="ctr"/>
                      <a:r>
                        <a:rPr lang="en-US" sz="1600" b="0" i="0" u="none" strike="noStrike" dirty="0">
                          <a:solidFill>
                            <a:srgbClr val="515151"/>
                          </a:solidFill>
                          <a:effectLst/>
                          <a:latin typeface="Arial"/>
                        </a:rPr>
                        <a:t>    RDA : </a:t>
                      </a:r>
                      <a:r>
                        <a:rPr lang="en-US" sz="1600" b="0" i="0" u="none" strike="noStrike" dirty="0" smtClean="0">
                          <a:solidFill>
                            <a:srgbClr val="515151"/>
                          </a:solidFill>
                          <a:effectLst/>
                          <a:latin typeface="Arial"/>
                        </a:rPr>
                        <a:t>One-time</a:t>
                      </a:r>
                      <a:endParaRPr lang="en-US" sz="1600" b="0" i="0" u="none" strike="noStrike" dirty="0">
                        <a:solidFill>
                          <a:srgbClr val="515151"/>
                        </a:solidFill>
                        <a:effectLst/>
                        <a:latin typeface="Arial"/>
                      </a:endParaRP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a:solidFill>
                            <a:srgbClr val="515151"/>
                          </a:solidFill>
                          <a:effectLst/>
                          <a:latin typeface="Arial"/>
                        </a:rPr>
                        <a:t>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a:solidFill>
                            <a:srgbClr val="515151"/>
                          </a:solidFill>
                          <a:effectLst/>
                          <a:latin typeface="Arial"/>
                        </a:rPr>
                        <a:t>5.1</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a:solidFill>
                            <a:srgbClr val="515151"/>
                          </a:solidFill>
                          <a:effectLst/>
                          <a:latin typeface="Arial"/>
                        </a:rPr>
                        <a:t>5.1</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r>
              <a:tr h="308401">
                <a:tc>
                  <a:txBody>
                    <a:bodyPr/>
                    <a:lstStyle/>
                    <a:p>
                      <a:pPr algn="l" rtl="0" fontAlgn="ctr"/>
                      <a:r>
                        <a:rPr lang="en-US" sz="1600" b="0" i="0" u="none" strike="noStrike" dirty="0">
                          <a:solidFill>
                            <a:srgbClr val="515151"/>
                          </a:solidFill>
                          <a:effectLst/>
                          <a:latin typeface="Arial"/>
                        </a:rPr>
                        <a:t>    RDA </a:t>
                      </a:r>
                      <a:r>
                        <a:rPr lang="en-US" sz="1600" b="0" i="0" u="none" strike="noStrike" dirty="0" smtClean="0">
                          <a:solidFill>
                            <a:srgbClr val="515151"/>
                          </a:solidFill>
                          <a:effectLst/>
                          <a:latin typeface="Arial"/>
                        </a:rPr>
                        <a:t>Housing: One-time</a:t>
                      </a:r>
                      <a:endParaRPr lang="en-US" sz="1600" b="0" i="0" u="none" strike="noStrike" dirty="0">
                        <a:solidFill>
                          <a:srgbClr val="515151"/>
                        </a:solidFill>
                        <a:effectLst/>
                        <a:latin typeface="Arial"/>
                      </a:endParaRP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2.7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dirty="0">
                          <a:solidFill>
                            <a:srgbClr val="515151"/>
                          </a:solidFill>
                          <a:effectLst/>
                          <a:latin typeface="Arial"/>
                        </a:rPr>
                        <a:t>2.7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r>
              <a:tr h="289968">
                <a:tc>
                  <a:txBody>
                    <a:bodyPr/>
                    <a:lstStyle/>
                    <a:p>
                      <a:pPr algn="l" rtl="0" fontAlgn="ctr"/>
                      <a:r>
                        <a:rPr lang="en-US" sz="1600" b="0" i="0" u="none" strike="noStrike">
                          <a:solidFill>
                            <a:srgbClr val="515151"/>
                          </a:solidFill>
                          <a:effectLst/>
                          <a:latin typeface="Arial"/>
                        </a:rPr>
                        <a:t>    Strategic Investment Opportunities</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6F4"/>
                    </a:solidFill>
                  </a:tcPr>
                </a:tc>
                <a:tc>
                  <a:txBody>
                    <a:bodyPr/>
                    <a:lstStyle/>
                    <a:p>
                      <a:pPr algn="r" rtl="0" fontAlgn="ctr"/>
                      <a:r>
                        <a:rPr lang="en-US" sz="1600" b="0" i="0" u="none" strike="noStrike">
                          <a:solidFill>
                            <a:srgbClr val="515151"/>
                          </a:solidFill>
                          <a:effectLst/>
                          <a:latin typeface="Arial"/>
                        </a:rPr>
                        <a:t>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6F4"/>
                    </a:solidFill>
                  </a:tcPr>
                </a:tc>
                <a:tc>
                  <a:txBody>
                    <a:bodyPr/>
                    <a:lstStyle/>
                    <a:p>
                      <a:pPr algn="r" rtl="0" fontAlgn="ctr"/>
                      <a:r>
                        <a:rPr lang="en-US" sz="1600" b="0" i="0" u="none" strike="noStrike">
                          <a:solidFill>
                            <a:srgbClr val="515151"/>
                          </a:solidFill>
                          <a:effectLst/>
                          <a:latin typeface="Arial"/>
                        </a:rPr>
                        <a:t>2.0</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6F4"/>
                    </a:solidFill>
                  </a:tcPr>
                </a:tc>
                <a:tc>
                  <a:txBody>
                    <a:bodyPr/>
                    <a:lstStyle/>
                    <a:p>
                      <a:pPr algn="r" rtl="0" fontAlgn="ctr"/>
                      <a:r>
                        <a:rPr lang="en-US" sz="1600" b="0" i="0" u="none" strike="noStrike" dirty="0">
                          <a:solidFill>
                            <a:srgbClr val="515151"/>
                          </a:solidFill>
                          <a:effectLst/>
                          <a:latin typeface="Arial"/>
                        </a:rPr>
                        <a:t>2.0</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6F4"/>
                    </a:solidFill>
                  </a:tcPr>
                </a:tc>
              </a:tr>
              <a:tr h="308401">
                <a:tc>
                  <a:txBody>
                    <a:bodyPr/>
                    <a:lstStyle/>
                    <a:p>
                      <a:pPr algn="l" rtl="0" fontAlgn="ctr"/>
                      <a:r>
                        <a:rPr lang="en-US" sz="1600" b="0" i="0" u="none" strike="noStrike">
                          <a:solidFill>
                            <a:srgbClr val="515151"/>
                          </a:solidFill>
                          <a:effectLst/>
                          <a:latin typeface="Arial"/>
                        </a:rPr>
                        <a:t>Net results of operations</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(1.0)</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2.5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E9"/>
                    </a:solidFill>
                  </a:tcPr>
                </a:tc>
                <a:tc>
                  <a:txBody>
                    <a:bodyPr/>
                    <a:lstStyle/>
                    <a:p>
                      <a:pPr algn="r" rtl="0" fontAlgn="ctr"/>
                      <a:r>
                        <a:rPr lang="en-US" sz="1600" b="0" i="0" u="none" strike="noStrike" dirty="0">
                          <a:solidFill>
                            <a:srgbClr val="515151"/>
                          </a:solidFill>
                          <a:effectLst/>
                          <a:latin typeface="Arial"/>
                        </a:rPr>
                        <a:t>3.5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E9"/>
                    </a:solidFill>
                  </a:tcPr>
                </a:tc>
              </a:tr>
              <a:tr h="308401">
                <a:tc>
                  <a:txBody>
                    <a:bodyPr/>
                    <a:lstStyle/>
                    <a:p>
                      <a:pPr algn="l" rtl="0" fontAlgn="ctr"/>
                      <a:r>
                        <a:rPr lang="en-US" sz="1600" b="0" i="0" u="none" strike="noStrike">
                          <a:solidFill>
                            <a:srgbClr val="515151"/>
                          </a:solidFill>
                          <a:effectLst/>
                          <a:latin typeface="Arial"/>
                        </a:rPr>
                        <a:t>Encumbrances</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a:solidFill>
                            <a:srgbClr val="515151"/>
                          </a:solidFill>
                          <a:effectLst/>
                          <a:latin typeface="Arial"/>
                        </a:rPr>
                        <a:t>0.0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a:solidFill>
                            <a:srgbClr val="515151"/>
                          </a:solidFill>
                          <a:effectLst/>
                          <a:latin typeface="Arial"/>
                        </a:rPr>
                        <a:t>0.0</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a:solidFill>
                            <a:srgbClr val="515151"/>
                          </a:solidFill>
                          <a:effectLst/>
                          <a:latin typeface="Arial"/>
                        </a:rPr>
                        <a:t>0.0</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4F6F4"/>
                    </a:solidFill>
                  </a:tcPr>
                </a:tc>
              </a:tr>
              <a:tr h="308401">
                <a:tc>
                  <a:txBody>
                    <a:bodyPr/>
                    <a:lstStyle/>
                    <a:p>
                      <a:pPr algn="l" rtl="0" fontAlgn="ctr"/>
                      <a:r>
                        <a:rPr lang="en-US" sz="1600" b="0" i="0" u="none" strike="noStrike">
                          <a:solidFill>
                            <a:srgbClr val="515151"/>
                          </a:solidFill>
                          <a:effectLst/>
                          <a:latin typeface="Arial"/>
                        </a:rPr>
                        <a:t>Beginning Fund Balance</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E9"/>
                    </a:solidFill>
                  </a:tcPr>
                </a:tc>
                <a:tc>
                  <a:txBody>
                    <a:bodyPr/>
                    <a:lstStyle/>
                    <a:p>
                      <a:pPr algn="r" rtl="0" fontAlgn="ctr"/>
                      <a:r>
                        <a:rPr lang="en-US" sz="1600" b="0" i="0" u="none" strike="noStrike" dirty="0">
                          <a:solidFill>
                            <a:srgbClr val="515151"/>
                          </a:solidFill>
                          <a:effectLst/>
                          <a:latin typeface="Arial"/>
                        </a:rPr>
                        <a:t>(</a:t>
                      </a:r>
                      <a:r>
                        <a:rPr lang="en-US" sz="1600" b="0" i="0" u="none" strike="noStrike" dirty="0" smtClean="0">
                          <a:solidFill>
                            <a:srgbClr val="515151"/>
                          </a:solidFill>
                          <a:effectLst/>
                          <a:latin typeface="Arial"/>
                        </a:rPr>
                        <a:t>1.0)</a:t>
                      </a:r>
                      <a:endParaRPr lang="en-US" sz="1600" b="0" i="0" u="none" strike="noStrike" dirty="0">
                        <a:solidFill>
                          <a:srgbClr val="515151"/>
                        </a:solidFill>
                        <a:effectLst/>
                        <a:latin typeface="Arial"/>
                      </a:endParaRP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E9"/>
                    </a:solidFill>
                  </a:tcPr>
                </a:tc>
                <a:tc>
                  <a:txBody>
                    <a:bodyPr/>
                    <a:lstStyle/>
                    <a:p>
                      <a:pPr algn="r" rtl="0" fontAlgn="ctr"/>
                      <a:r>
                        <a:rPr lang="en-US" sz="1600" b="0" i="0" u="none" strike="noStrike">
                          <a:solidFill>
                            <a:srgbClr val="515151"/>
                          </a:solidFill>
                          <a:effectLst/>
                          <a:latin typeface="Arial"/>
                        </a:rPr>
                        <a:t>2.5 </a:t>
                      </a: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E9"/>
                    </a:solidFill>
                  </a:tcPr>
                </a:tc>
                <a:tc>
                  <a:txBody>
                    <a:bodyPr/>
                    <a:lstStyle/>
                    <a:p>
                      <a:pPr algn="r" rtl="0" fontAlgn="ctr"/>
                      <a:r>
                        <a:rPr lang="en-US" sz="1600" b="0" i="0" u="none" strike="noStrike" dirty="0" smtClean="0">
                          <a:solidFill>
                            <a:srgbClr val="515151"/>
                          </a:solidFill>
                          <a:effectLst/>
                          <a:latin typeface="Arial"/>
                        </a:rPr>
                        <a:t>3.5 </a:t>
                      </a:r>
                      <a:endParaRPr lang="en-US" sz="1600" b="0" i="0" u="none" strike="noStrike" dirty="0">
                        <a:solidFill>
                          <a:srgbClr val="515151"/>
                        </a:solidFill>
                        <a:effectLst/>
                        <a:latin typeface="Arial"/>
                      </a:endParaRP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9EDE9"/>
                    </a:solidFill>
                  </a:tcPr>
                </a:tc>
              </a:tr>
              <a:tr h="297767">
                <a:tc>
                  <a:txBody>
                    <a:bodyPr/>
                    <a:lstStyle/>
                    <a:p>
                      <a:pPr algn="l" rtl="0" fontAlgn="ctr"/>
                      <a:r>
                        <a:rPr lang="en-US" sz="1600" b="0" i="0" u="none" strike="noStrike">
                          <a:solidFill>
                            <a:srgbClr val="515151"/>
                          </a:solidFill>
                          <a:effectLst/>
                          <a:latin typeface="Arial"/>
                        </a:rPr>
                        <a:t>Ending Fund Balance</a:t>
                      </a:r>
                    </a:p>
                  </a:txBody>
                  <a:tcPr marL="7763" marR="7763"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smtClean="0">
                          <a:solidFill>
                            <a:srgbClr val="515151"/>
                          </a:solidFill>
                          <a:effectLst/>
                          <a:latin typeface="Arial"/>
                        </a:rPr>
                        <a:t>($2.0)</a:t>
                      </a:r>
                      <a:endParaRPr lang="en-US" sz="1600" b="0" i="0" u="none" strike="noStrike" dirty="0">
                        <a:solidFill>
                          <a:srgbClr val="515151"/>
                        </a:solidFill>
                        <a:effectLst/>
                        <a:latin typeface="Arial"/>
                      </a:endParaRP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smtClean="0">
                          <a:solidFill>
                            <a:srgbClr val="515151"/>
                          </a:solidFill>
                          <a:effectLst/>
                          <a:latin typeface="Arial"/>
                        </a:rPr>
                        <a:t>$5.0</a:t>
                      </a:r>
                      <a:endParaRPr lang="en-US" sz="1600" b="0" i="0" u="none" strike="noStrike" dirty="0">
                        <a:solidFill>
                          <a:srgbClr val="515151"/>
                        </a:solidFill>
                        <a:effectLst/>
                        <a:latin typeface="Arial"/>
                      </a:endParaRP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6F4"/>
                    </a:solidFill>
                  </a:tcPr>
                </a:tc>
                <a:tc>
                  <a:txBody>
                    <a:bodyPr/>
                    <a:lstStyle/>
                    <a:p>
                      <a:pPr algn="r" rtl="0" fontAlgn="ctr"/>
                      <a:r>
                        <a:rPr lang="en-US" sz="1600" b="0" i="0" u="none" strike="noStrike" dirty="0" smtClean="0">
                          <a:solidFill>
                            <a:srgbClr val="515151"/>
                          </a:solidFill>
                          <a:effectLst/>
                          <a:latin typeface="Arial"/>
                        </a:rPr>
                        <a:t>$7.0</a:t>
                      </a:r>
                      <a:endParaRPr lang="en-US" sz="1600" b="0" i="0" u="none" strike="noStrike" dirty="0">
                        <a:solidFill>
                          <a:srgbClr val="515151"/>
                        </a:solidFill>
                        <a:effectLst/>
                        <a:latin typeface="Arial"/>
                      </a:endParaRPr>
                    </a:p>
                  </a:txBody>
                  <a:tcPr marL="7763" marR="489048" marT="776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F6F4"/>
                    </a:solidFill>
                  </a:tcPr>
                </a:tc>
              </a:tr>
            </a:tbl>
          </a:graphicData>
        </a:graphic>
      </p:graphicFrame>
    </p:spTree>
    <p:extLst>
      <p:ext uri="{BB962C8B-B14F-4D97-AF65-F5344CB8AC3E}">
        <p14:creationId xmlns:p14="http://schemas.microsoft.com/office/powerpoint/2010/main" val="159499244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Comments and Questions</a:t>
            </a:r>
            <a:endParaRPr lang="en-US" dirty="0"/>
          </a:p>
        </p:txBody>
      </p:sp>
      <p:sp>
        <p:nvSpPr>
          <p:cNvPr id="3" name="Content Placeholder 2"/>
          <p:cNvSpPr>
            <a:spLocks noGrp="1"/>
          </p:cNvSpPr>
          <p:nvPr>
            <p:ph idx="1"/>
          </p:nvPr>
        </p:nvSpPr>
        <p:spPr>
          <a:xfrm>
            <a:off x="458787" y="3352800"/>
            <a:ext cx="8229600" cy="2819399"/>
          </a:xfrm>
        </p:spPr>
        <p:txBody>
          <a:bodyPr>
            <a:normAutofit lnSpcReduction="10000"/>
          </a:bodyPr>
          <a:lstStyle/>
          <a:p>
            <a:r>
              <a:rPr lang="en-US" dirty="0" smtClean="0"/>
              <a:t>Who in the audience is also beginning to create a plan to allocate new resources?</a:t>
            </a:r>
          </a:p>
          <a:p>
            <a:r>
              <a:rPr lang="en-US" dirty="0" smtClean="0"/>
              <a:t>How are you going about it?</a:t>
            </a:r>
          </a:p>
          <a:p>
            <a:r>
              <a:rPr lang="en-US" dirty="0" smtClean="0"/>
              <a:t>What challenges are you facing?</a:t>
            </a:r>
          </a:p>
          <a:p>
            <a:r>
              <a:rPr lang="en-US" dirty="0" smtClean="0"/>
              <a:t>What successes are you having?</a:t>
            </a:r>
          </a:p>
        </p:txBody>
      </p:sp>
      <p:sp>
        <p:nvSpPr>
          <p:cNvPr id="4" name="Slide Number Placeholder 3"/>
          <p:cNvSpPr>
            <a:spLocks noGrp="1"/>
          </p:cNvSpPr>
          <p:nvPr>
            <p:ph type="sldNum" sz="quarter" idx="12"/>
          </p:nvPr>
        </p:nvSpPr>
        <p:spPr/>
        <p:txBody>
          <a:bodyPr/>
          <a:lstStyle/>
          <a:p>
            <a:fld id="{CDFF2B2A-FB37-4B84-A5B7-C17FBE495EB2}" type="slidenum">
              <a:rPr lang="en-US" smtClean="0"/>
              <a:pPr/>
              <a:t>25</a:t>
            </a:fld>
            <a:endParaRPr lang="en-US"/>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rcRect t="-31252" b="-31252"/>
          <a:stretch>
            <a:fillRect/>
          </a:stretch>
        </p:blipFill>
        <p:spPr>
          <a:xfrm>
            <a:off x="3124200" y="457200"/>
            <a:ext cx="2593975" cy="3642365"/>
          </a:xfrm>
          <a:prstGeom prst="rect">
            <a:avLst/>
          </a:prstGeom>
        </p:spPr>
      </p:pic>
    </p:spTree>
    <p:extLst>
      <p:ext uri="{BB962C8B-B14F-4D97-AF65-F5344CB8AC3E}">
        <p14:creationId xmlns:p14="http://schemas.microsoft.com/office/powerpoint/2010/main" val="1144819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D0D0D"/>
                </a:solidFill>
              </a:rPr>
              <a:t>Mike </a:t>
            </a:r>
            <a:r>
              <a:rPr lang="en-US" dirty="0" err="1" smtClean="0">
                <a:solidFill>
                  <a:srgbClr val="0D0D0D"/>
                </a:solidFill>
              </a:rPr>
              <a:t>Parness</a:t>
            </a:r>
            <a:r>
              <a:rPr lang="en-US" dirty="0" smtClean="0">
                <a:solidFill>
                  <a:srgbClr val="0D0D0D"/>
                </a:solidFill>
              </a:rPr>
              <a:t>, City Manager, City of Napa – </a:t>
            </a:r>
            <a:r>
              <a:rPr lang="en-US" u="sng" dirty="0" smtClean="0">
                <a:solidFill>
                  <a:srgbClr val="0000FF"/>
                </a:solidFill>
              </a:rPr>
              <a:t>mparness@cityofnapa.org</a:t>
            </a:r>
          </a:p>
          <a:p>
            <a:pPr marL="0" indent="0">
              <a:buNone/>
            </a:pPr>
            <a:endParaRPr lang="en-US" dirty="0" smtClean="0">
              <a:solidFill>
                <a:srgbClr val="0D0D0D"/>
              </a:solidFill>
            </a:endParaRPr>
          </a:p>
          <a:p>
            <a:r>
              <a:rPr lang="en-US" dirty="0" smtClean="0">
                <a:solidFill>
                  <a:srgbClr val="0D0D0D"/>
                </a:solidFill>
              </a:rPr>
              <a:t>Mark </a:t>
            </a:r>
            <a:r>
              <a:rPr lang="en-US" dirty="0" err="1" smtClean="0">
                <a:solidFill>
                  <a:srgbClr val="0D0D0D"/>
                </a:solidFill>
              </a:rPr>
              <a:t>Danaj</a:t>
            </a:r>
            <a:r>
              <a:rPr lang="en-US" dirty="0" smtClean="0">
                <a:solidFill>
                  <a:srgbClr val="0D0D0D"/>
                </a:solidFill>
              </a:rPr>
              <a:t>, Assistant City Manager/COO, City of Fremont – </a:t>
            </a:r>
            <a:r>
              <a:rPr lang="en-US" u="sng" dirty="0">
                <a:solidFill>
                  <a:srgbClr val="0000FF"/>
                </a:solidFill>
              </a:rPr>
              <a:t>mdanaj@fremont.gov</a:t>
            </a:r>
          </a:p>
          <a:p>
            <a:pPr marL="0" indent="0">
              <a:buNone/>
            </a:pPr>
            <a:endParaRPr lang="en-US" dirty="0" smtClean="0">
              <a:solidFill>
                <a:srgbClr val="0D0D0D"/>
              </a:solidFill>
            </a:endParaRPr>
          </a:p>
          <a:p>
            <a:r>
              <a:rPr lang="en-US" dirty="0" smtClean="0">
                <a:solidFill>
                  <a:srgbClr val="0D0D0D"/>
                </a:solidFill>
              </a:rPr>
              <a:t>Jan Perkins, Senior Partner, Management Partners – </a:t>
            </a:r>
            <a:r>
              <a:rPr lang="en-US" u="sng" dirty="0" smtClean="0">
                <a:solidFill>
                  <a:srgbClr val="0000FF"/>
                </a:solidFill>
              </a:rPr>
              <a:t>jperkins@managementpartners.com</a:t>
            </a:r>
          </a:p>
          <a:p>
            <a:endParaRPr lang="en-US" dirty="0">
              <a:solidFill>
                <a:srgbClr val="0D0D0D"/>
              </a:solidFill>
            </a:endParaRPr>
          </a:p>
        </p:txBody>
      </p:sp>
      <p:sp>
        <p:nvSpPr>
          <p:cNvPr id="4" name="Slide Number Placeholder 3"/>
          <p:cNvSpPr>
            <a:spLocks noGrp="1"/>
          </p:cNvSpPr>
          <p:nvPr>
            <p:ph type="sldNum" sz="quarter" idx="12"/>
          </p:nvPr>
        </p:nvSpPr>
        <p:spPr/>
        <p:txBody>
          <a:bodyPr/>
          <a:lstStyle/>
          <a:p>
            <a:fld id="{CDFF2B2A-FB37-4B84-A5B7-C17FBE495EB2}" type="slidenum">
              <a:rPr lang="en-US" smtClean="0"/>
              <a:pPr/>
              <a:t>26</a:t>
            </a:fld>
            <a:endParaRPr lang="en-US"/>
          </a:p>
        </p:txBody>
      </p:sp>
    </p:spTree>
    <p:extLst>
      <p:ext uri="{BB962C8B-B14F-4D97-AF65-F5344CB8AC3E}">
        <p14:creationId xmlns:p14="http://schemas.microsoft.com/office/powerpoint/2010/main" val="3942005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Session Purpose</a:t>
            </a:r>
            <a:endParaRPr lang="en-US" dirty="0"/>
          </a:p>
        </p:txBody>
      </p:sp>
      <p:sp>
        <p:nvSpPr>
          <p:cNvPr id="3" name="Content Placeholder 2"/>
          <p:cNvSpPr>
            <a:spLocks noGrp="1"/>
          </p:cNvSpPr>
          <p:nvPr>
            <p:ph idx="1"/>
          </p:nvPr>
        </p:nvSpPr>
        <p:spPr>
          <a:xfrm>
            <a:off x="685800" y="1295400"/>
            <a:ext cx="7848600" cy="4648201"/>
          </a:xfrm>
        </p:spPr>
        <p:txBody>
          <a:bodyPr>
            <a:normAutofit lnSpcReduction="10000"/>
          </a:bodyPr>
          <a:lstStyle/>
          <a:p>
            <a:pPr marL="0" indent="0">
              <a:buNone/>
            </a:pPr>
            <a:r>
              <a:rPr lang="en-US" dirty="0"/>
              <a:t>Once revenues begin to pick up, there will be many claims on </a:t>
            </a:r>
            <a:r>
              <a:rPr lang="en-US" dirty="0" smtClean="0"/>
              <a:t>those new revenues. </a:t>
            </a:r>
            <a:r>
              <a:rPr lang="en-US" dirty="0"/>
              <a:t> Cities will be well served by planning for this "good news" rather than waiting for the loudest </a:t>
            </a:r>
            <a:r>
              <a:rPr lang="en-US" dirty="0" smtClean="0"/>
              <a:t>or first voices who will attempt to direct </a:t>
            </a:r>
            <a:r>
              <a:rPr lang="en-US" dirty="0"/>
              <a:t>where new spending will go.  </a:t>
            </a:r>
            <a:endParaRPr lang="en-US" dirty="0" smtClean="0"/>
          </a:p>
          <a:p>
            <a:pPr marL="0" indent="0">
              <a:buNone/>
            </a:pPr>
            <a:endParaRPr lang="en-US" dirty="0"/>
          </a:p>
          <a:p>
            <a:pPr marL="0" indent="0">
              <a:buNone/>
            </a:pPr>
            <a:r>
              <a:rPr lang="en-US" b="1" dirty="0" smtClean="0"/>
              <a:t>Learn </a:t>
            </a:r>
            <a:r>
              <a:rPr lang="en-US" b="1" dirty="0"/>
              <a:t>how to create a strategic recovery plan for your city.  </a:t>
            </a:r>
          </a:p>
          <a:p>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is Picking Up</a:t>
            </a:r>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704170156"/>
              </p:ext>
            </p:extLst>
          </p:nvPr>
        </p:nvGraphicFramePr>
        <p:xfrm>
          <a:off x="381000" y="1143000"/>
          <a:ext cx="8229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35073395"/>
              </p:ext>
            </p:extLst>
          </p:nvPr>
        </p:nvGraphicFramePr>
        <p:xfrm>
          <a:off x="152400" y="3429000"/>
          <a:ext cx="8763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329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Cities Have Many Pent Up Demands</a:t>
            </a:r>
            <a:endParaRPr lang="en-US" dirty="0"/>
          </a:p>
        </p:txBody>
      </p:sp>
      <p:sp>
        <p:nvSpPr>
          <p:cNvPr id="3" name="Content Placeholder 2"/>
          <p:cNvSpPr>
            <a:spLocks noGrp="1"/>
          </p:cNvSpPr>
          <p:nvPr>
            <p:ph idx="1"/>
          </p:nvPr>
        </p:nvSpPr>
        <p:spPr/>
        <p:txBody>
          <a:bodyPr/>
          <a:lstStyle/>
          <a:p>
            <a:r>
              <a:rPr lang="en-US" dirty="0" smtClean="0"/>
              <a:t>Compensation</a:t>
            </a:r>
          </a:p>
          <a:p>
            <a:r>
              <a:rPr lang="en-US" dirty="0" smtClean="0"/>
              <a:t>Park maintenance</a:t>
            </a:r>
          </a:p>
          <a:p>
            <a:r>
              <a:rPr lang="en-US" dirty="0" smtClean="0"/>
              <a:t>Facilities</a:t>
            </a:r>
          </a:p>
          <a:p>
            <a:r>
              <a:rPr lang="en-US" dirty="0" smtClean="0"/>
              <a:t>Sidewalks and streets</a:t>
            </a:r>
          </a:p>
          <a:p>
            <a:r>
              <a:rPr lang="en-US" dirty="0" smtClean="0"/>
              <a:t>Staffing </a:t>
            </a:r>
          </a:p>
          <a:p>
            <a:r>
              <a:rPr lang="en-US" dirty="0" smtClean="0"/>
              <a:t>Technology</a:t>
            </a:r>
          </a:p>
          <a:p>
            <a:r>
              <a:rPr lang="en-US" dirty="0" smtClean="0"/>
              <a:t>OPEB</a:t>
            </a:r>
          </a:p>
          <a:p>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5</a:t>
            </a:fld>
            <a:endParaRPr lang="en-US"/>
          </a:p>
        </p:txBody>
      </p:sp>
      <p:pic>
        <p:nvPicPr>
          <p:cNvPr id="5"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209800"/>
            <a:ext cx="38989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892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 for Economic Recovery</a:t>
            </a:r>
            <a:endParaRPr lang="en-US" dirty="0"/>
          </a:p>
        </p:txBody>
      </p:sp>
      <p:sp>
        <p:nvSpPr>
          <p:cNvPr id="3" name="Content Placeholder 2"/>
          <p:cNvSpPr>
            <a:spLocks noGrp="1"/>
          </p:cNvSpPr>
          <p:nvPr>
            <p:ph idx="1"/>
          </p:nvPr>
        </p:nvSpPr>
        <p:spPr>
          <a:xfrm>
            <a:off x="457200" y="1600200"/>
            <a:ext cx="8229600" cy="4495799"/>
          </a:xfrm>
        </p:spPr>
        <p:txBody>
          <a:bodyPr>
            <a:normAutofit lnSpcReduction="10000"/>
          </a:bodyPr>
          <a:lstStyle/>
          <a:p>
            <a:pPr marL="0" indent="0">
              <a:buNone/>
            </a:pPr>
            <a:r>
              <a:rPr lang="en-US" dirty="0" smtClean="0"/>
              <a:t>                   </a:t>
            </a:r>
            <a:r>
              <a:rPr lang="en-US" sz="4000" b="1" dirty="0" smtClean="0"/>
              <a:t>Four Key Components</a:t>
            </a:r>
          </a:p>
          <a:p>
            <a:pPr marL="0" indent="0">
              <a:buNone/>
            </a:pPr>
            <a:endParaRPr lang="en-US" dirty="0" smtClean="0"/>
          </a:p>
          <a:p>
            <a:pPr marL="514350" indent="-514350">
              <a:buFont typeface="+mj-lt"/>
              <a:buAutoNum type="arabicPeriod"/>
            </a:pPr>
            <a:r>
              <a:rPr lang="en-US" dirty="0" smtClean="0"/>
              <a:t>Multi-year </a:t>
            </a:r>
            <a:r>
              <a:rPr lang="en-US" dirty="0"/>
              <a:t>financial forecast (revenue, expenditures and growth trends)</a:t>
            </a:r>
          </a:p>
          <a:p>
            <a:pPr marL="514350" indent="-514350">
              <a:buFont typeface="+mj-lt"/>
              <a:buAutoNum type="arabicPeriod"/>
            </a:pPr>
            <a:r>
              <a:rPr lang="en-US" dirty="0"/>
              <a:t>Principles (underlying bases for allocating resources)</a:t>
            </a:r>
          </a:p>
          <a:p>
            <a:pPr marL="514350" indent="-514350">
              <a:buFont typeface="+mj-lt"/>
              <a:buAutoNum type="arabicPeriod"/>
            </a:pPr>
            <a:r>
              <a:rPr lang="en-US" dirty="0"/>
              <a:t>Top priorities</a:t>
            </a:r>
          </a:p>
          <a:p>
            <a:pPr marL="514350" indent="-514350">
              <a:buFont typeface="+mj-lt"/>
              <a:buAutoNum type="arabicPeriod"/>
            </a:pPr>
            <a:r>
              <a:rPr lang="en-US" dirty="0"/>
              <a:t>Allocation </a:t>
            </a:r>
            <a:r>
              <a:rPr lang="en-US" dirty="0" smtClean="0"/>
              <a:t>plan</a:t>
            </a:r>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6</a:t>
            </a:fld>
            <a:endParaRPr lang="en-US"/>
          </a:p>
        </p:txBody>
      </p:sp>
    </p:spTree>
    <p:extLst>
      <p:ext uri="{BB962C8B-B14F-4D97-AF65-F5344CB8AC3E}">
        <p14:creationId xmlns:p14="http://schemas.microsoft.com/office/powerpoint/2010/main" val="1433796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Financial Forecast</a:t>
            </a:r>
            <a:endParaRPr lang="en-US" dirty="0"/>
          </a:p>
        </p:txBody>
      </p:sp>
      <p:sp>
        <p:nvSpPr>
          <p:cNvPr id="3" name="Content Placeholder 2"/>
          <p:cNvSpPr>
            <a:spLocks noGrp="1"/>
          </p:cNvSpPr>
          <p:nvPr>
            <p:ph sz="half" idx="1"/>
          </p:nvPr>
        </p:nvSpPr>
        <p:spPr>
          <a:xfrm>
            <a:off x="228600" y="1295400"/>
            <a:ext cx="4876800" cy="4876800"/>
          </a:xfrm>
        </p:spPr>
        <p:txBody>
          <a:bodyPr>
            <a:normAutofit lnSpcReduction="10000"/>
          </a:bodyPr>
          <a:lstStyle/>
          <a:p>
            <a:pPr marL="0" indent="0">
              <a:buNone/>
            </a:pPr>
            <a:r>
              <a:rPr lang="en-US" dirty="0" smtClean="0"/>
              <a:t>1. </a:t>
            </a:r>
            <a:r>
              <a:rPr lang="en-US" b="1" dirty="0" smtClean="0"/>
              <a:t>Revenue</a:t>
            </a:r>
            <a:r>
              <a:rPr lang="en-US" b="1" dirty="0"/>
              <a:t>:  </a:t>
            </a:r>
          </a:p>
          <a:p>
            <a:pPr lvl="1"/>
            <a:r>
              <a:rPr lang="en-US" dirty="0"/>
              <a:t>Likely new dollars:   sources, amounts, when they will flow in</a:t>
            </a:r>
          </a:p>
          <a:p>
            <a:pPr lvl="1"/>
            <a:r>
              <a:rPr lang="en-US" dirty="0"/>
              <a:t>I</a:t>
            </a:r>
            <a:r>
              <a:rPr lang="en-US" dirty="0" smtClean="0"/>
              <a:t>dentify factors </a:t>
            </a:r>
            <a:r>
              <a:rPr lang="en-US" dirty="0"/>
              <a:t>that could affect </a:t>
            </a:r>
            <a:r>
              <a:rPr lang="en-US" dirty="0" smtClean="0"/>
              <a:t>actuals</a:t>
            </a:r>
            <a:endParaRPr lang="en-US" dirty="0"/>
          </a:p>
          <a:p>
            <a:pPr marL="0" indent="0">
              <a:buNone/>
            </a:pPr>
            <a:r>
              <a:rPr lang="en-US" dirty="0" smtClean="0"/>
              <a:t>2</a:t>
            </a:r>
            <a:r>
              <a:rPr lang="en-US" b="1" dirty="0" smtClean="0"/>
              <a:t>.  Expenditures</a:t>
            </a:r>
            <a:r>
              <a:rPr lang="en-US" b="1" dirty="0"/>
              <a:t>:</a:t>
            </a:r>
          </a:p>
          <a:p>
            <a:pPr lvl="1"/>
            <a:r>
              <a:rPr lang="en-US" dirty="0"/>
              <a:t>Cost drivers</a:t>
            </a:r>
          </a:p>
          <a:p>
            <a:pPr lvl="1"/>
            <a:r>
              <a:rPr lang="en-US" dirty="0"/>
              <a:t>New facilities, capital expenditures, deferred maintenance</a:t>
            </a:r>
          </a:p>
          <a:p>
            <a:pPr lvl="1"/>
            <a:r>
              <a:rPr lang="en-US" dirty="0"/>
              <a:t>Pent up community demands</a:t>
            </a:r>
          </a:p>
          <a:p>
            <a:pPr lvl="1"/>
            <a:r>
              <a:rPr lang="en-US" dirty="0"/>
              <a:t>Labor expectations</a:t>
            </a:r>
          </a:p>
          <a:p>
            <a:endParaRPr lang="en-US" dirty="0"/>
          </a:p>
        </p:txBody>
      </p:sp>
      <p:sp>
        <p:nvSpPr>
          <p:cNvPr id="5" name="Content Placeholder 4"/>
          <p:cNvSpPr>
            <a:spLocks noGrp="1"/>
          </p:cNvSpPr>
          <p:nvPr>
            <p:ph sz="half" idx="2"/>
          </p:nvPr>
        </p:nvSpPr>
        <p:spPr>
          <a:xfrm>
            <a:off x="5181600" y="1600201"/>
            <a:ext cx="3657600" cy="4343400"/>
          </a:xfrm>
        </p:spPr>
        <p:txBody>
          <a:bodyPr>
            <a:normAutofit lnSpcReduction="10000"/>
          </a:bodyPr>
          <a:lstStyle/>
          <a:p>
            <a:pPr marL="0" indent="0">
              <a:buNone/>
            </a:pPr>
            <a:endParaRPr lang="en-US" dirty="0"/>
          </a:p>
        </p:txBody>
      </p:sp>
      <p:sp>
        <p:nvSpPr>
          <p:cNvPr id="4" name="Slide Number Placeholder 3"/>
          <p:cNvSpPr>
            <a:spLocks noGrp="1"/>
          </p:cNvSpPr>
          <p:nvPr>
            <p:ph type="sldNum" sz="quarter" idx="12"/>
          </p:nvPr>
        </p:nvSpPr>
        <p:spPr>
          <a:xfrm>
            <a:off x="8077200" y="6324600"/>
            <a:ext cx="685800" cy="365125"/>
          </a:xfrm>
        </p:spPr>
        <p:txBody>
          <a:bodyPr/>
          <a:lstStyle/>
          <a:p>
            <a:fld id="{CDFF2B2A-FB37-4B84-A5B7-C17FBE495EB2}" type="slidenum">
              <a:rPr lang="en-US" smtClean="0"/>
              <a:pPr/>
              <a:t>7</a:t>
            </a:fld>
            <a:endParaRPr lang="en-US" dirty="0"/>
          </a:p>
        </p:txBody>
      </p:sp>
      <p:pic>
        <p:nvPicPr>
          <p:cNvPr id="1026" name="Picture 2" descr="C:\Users\Sam Lieberman\AppData\Local\Microsoft\Windows\Temporary Internet Files\Content.IE5\R9CSB5EF\MP9004306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514600"/>
            <a:ext cx="285511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14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Principles to Frame the Plan</a:t>
            </a:r>
            <a:endParaRPr lang="en-US" dirty="0"/>
          </a:p>
        </p:txBody>
      </p:sp>
      <p:sp>
        <p:nvSpPr>
          <p:cNvPr id="6" name="Content Placeholder 5"/>
          <p:cNvSpPr>
            <a:spLocks noGrp="1"/>
          </p:cNvSpPr>
          <p:nvPr>
            <p:ph idx="1"/>
          </p:nvPr>
        </p:nvSpPr>
        <p:spPr/>
        <p:txBody>
          <a:bodyPr/>
          <a:lstStyle/>
          <a:p>
            <a:r>
              <a:rPr lang="en-US" dirty="0" smtClean="0"/>
              <a:t>Examples:</a:t>
            </a:r>
          </a:p>
          <a:p>
            <a:pPr lvl="1"/>
            <a:r>
              <a:rPr lang="en-US" dirty="0" smtClean="0"/>
              <a:t>Use one-time revenue for one-time purposes</a:t>
            </a:r>
          </a:p>
          <a:p>
            <a:pPr lvl="1"/>
            <a:r>
              <a:rPr lang="en-US" dirty="0" smtClean="0"/>
              <a:t>Do not allocate all expected dollars because new costs or unexpected State takeaways could happen (e.g., allocate only 50% of expected new ongoing revenue in first year)</a:t>
            </a:r>
          </a:p>
          <a:p>
            <a:pPr lvl="1"/>
            <a:r>
              <a:rPr lang="en-US" dirty="0" smtClean="0"/>
              <a:t>Allocate dollars for the basics</a:t>
            </a:r>
          </a:p>
          <a:p>
            <a:pPr lvl="1"/>
            <a:r>
              <a:rPr lang="en-US" dirty="0" smtClean="0"/>
              <a:t>Consider dedicating RDA “boomerang” funds for economic development</a:t>
            </a:r>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CDFF2B2A-FB37-4B84-A5B7-C17FBE495EB2}" type="slidenum">
              <a:rPr lang="en-US" smtClean="0"/>
              <a:pPr/>
              <a:t>8</a:t>
            </a:fld>
            <a:endParaRPr lang="en-US"/>
          </a:p>
        </p:txBody>
      </p:sp>
    </p:spTree>
    <p:extLst>
      <p:ext uri="{BB962C8B-B14F-4D97-AF65-F5344CB8AC3E}">
        <p14:creationId xmlns:p14="http://schemas.microsoft.com/office/powerpoint/2010/main" val="3627432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 Priorities </a:t>
            </a:r>
            <a:endParaRPr lang="en-US" dirty="0"/>
          </a:p>
        </p:txBody>
      </p:sp>
      <p:sp>
        <p:nvSpPr>
          <p:cNvPr id="5" name="Content Placeholder 4"/>
          <p:cNvSpPr>
            <a:spLocks noGrp="1"/>
          </p:cNvSpPr>
          <p:nvPr>
            <p:ph sz="half" idx="1"/>
          </p:nvPr>
        </p:nvSpPr>
        <p:spPr/>
        <p:txBody>
          <a:bodyPr>
            <a:normAutofit/>
          </a:bodyPr>
          <a:lstStyle/>
          <a:p>
            <a:r>
              <a:rPr lang="en-US" dirty="0" smtClean="0"/>
              <a:t>Internal City Services</a:t>
            </a:r>
          </a:p>
          <a:p>
            <a:r>
              <a:rPr lang="en-US" dirty="0" smtClean="0"/>
              <a:t>Recruitment and Retention</a:t>
            </a:r>
          </a:p>
          <a:p>
            <a:r>
              <a:rPr lang="en-US" dirty="0" smtClean="0"/>
              <a:t>Training</a:t>
            </a:r>
          </a:p>
          <a:p>
            <a:r>
              <a:rPr lang="en-US" dirty="0" smtClean="0"/>
              <a:t>Protection of City Assets</a:t>
            </a:r>
          </a:p>
          <a:p>
            <a:endParaRPr lang="en-US" dirty="0"/>
          </a:p>
        </p:txBody>
      </p:sp>
      <p:sp>
        <p:nvSpPr>
          <p:cNvPr id="7" name="Content Placeholder 6"/>
          <p:cNvSpPr>
            <a:spLocks noGrp="1"/>
          </p:cNvSpPr>
          <p:nvPr>
            <p:ph sz="half" idx="2"/>
          </p:nvPr>
        </p:nvSpPr>
        <p:spPr/>
        <p:txBody>
          <a:bodyPr>
            <a:normAutofit/>
          </a:bodyPr>
          <a:lstStyle/>
          <a:p>
            <a:r>
              <a:rPr lang="en-US" dirty="0"/>
              <a:t>New Facilities</a:t>
            </a:r>
          </a:p>
          <a:p>
            <a:r>
              <a:rPr lang="en-US" dirty="0"/>
              <a:t>Community Services</a:t>
            </a:r>
          </a:p>
          <a:p>
            <a:r>
              <a:rPr lang="en-US" dirty="0"/>
              <a:t>Mandates</a:t>
            </a:r>
          </a:p>
          <a:p>
            <a:r>
              <a:rPr lang="en-US" dirty="0" smtClean="0"/>
              <a:t>Reserves</a:t>
            </a:r>
          </a:p>
          <a:p>
            <a:r>
              <a:rPr lang="en-US" dirty="0" smtClean="0"/>
              <a:t>OPEB funding</a:t>
            </a:r>
          </a:p>
          <a:p>
            <a:r>
              <a:rPr lang="en-US" dirty="0" smtClean="0"/>
              <a:t>Post-RDA World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DFF2B2A-FB37-4B84-A5B7-C17FBE495EB2}" type="slidenum">
              <a:rPr lang="en-US" smtClean="0"/>
              <a:pPr/>
              <a:t>9</a:t>
            </a:fld>
            <a:endParaRPr lang="en-US" dirty="0"/>
          </a:p>
        </p:txBody>
      </p:sp>
    </p:spTree>
    <p:extLst>
      <p:ext uri="{BB962C8B-B14F-4D97-AF65-F5344CB8AC3E}">
        <p14:creationId xmlns:p14="http://schemas.microsoft.com/office/powerpoint/2010/main" val="82245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P PowerPo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F-template_v1.1">
  <a:themeElements>
    <a:clrScheme name="">
      <a:dk1>
        <a:srgbClr val="515151"/>
      </a:dk1>
      <a:lt1>
        <a:srgbClr val="FFFFFF"/>
      </a:lt1>
      <a:dk2>
        <a:srgbClr val="000000"/>
      </a:dk2>
      <a:lt2>
        <a:srgbClr val="808080"/>
      </a:lt2>
      <a:accent1>
        <a:srgbClr val="85A083"/>
      </a:accent1>
      <a:accent2>
        <a:srgbClr val="00476F"/>
      </a:accent2>
      <a:accent3>
        <a:srgbClr val="FFFFFF"/>
      </a:accent3>
      <a:accent4>
        <a:srgbClr val="444444"/>
      </a:accent4>
      <a:accent5>
        <a:srgbClr val="C2CDC1"/>
      </a:accent5>
      <a:accent6>
        <a:srgbClr val="003F64"/>
      </a:accent6>
      <a:hlink>
        <a:srgbClr val="CFE0E8"/>
      </a:hlink>
      <a:folHlink>
        <a:srgbClr val="2E542D"/>
      </a:folHlink>
    </a:clrScheme>
    <a:fontScheme name="COF-template_v1.1">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COF-template_v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F-template_v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F-template_v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F-template_v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F-template_v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F-template_v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F-template_v1.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F-template_v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F-template_v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F-template_v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F-template_v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F-template_v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A5F36CAB61D841A2EBCFF722049EC0" ma:contentTypeVersion="0" ma:contentTypeDescription="Create a new document." ma:contentTypeScope="" ma:versionID="15510ea74020fc79c701bf5af7b8c2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0D2010-2CA8-4424-B9DE-8A14DD74BE25}">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6CED84C2-19EA-40EF-804A-847174933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DE0EDF0-996B-454A-897F-ACA47F5088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MP PowerPoint.potx</Template>
  <TotalTime>4536</TotalTime>
  <Words>1499</Words>
  <Application>Microsoft Office PowerPoint</Application>
  <PresentationFormat>On-screen Show (4:3)</PresentationFormat>
  <Paragraphs>284</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MP PowerPoint</vt:lpstr>
      <vt:lpstr>1_COF-template_v1.1</vt:lpstr>
      <vt:lpstr>What To Do When Revenue Is Up: Being Strategic About Expenditures</vt:lpstr>
      <vt:lpstr>PRESENTERS</vt:lpstr>
      <vt:lpstr>Session Purpose</vt:lpstr>
      <vt:lpstr>Economy is Picking Up</vt:lpstr>
      <vt:lpstr>Cities Have Many Pent Up Demands</vt:lpstr>
      <vt:lpstr>Strategic Plan for Economic Recovery</vt:lpstr>
      <vt:lpstr>Multi-Year Financial Forecast</vt:lpstr>
      <vt:lpstr>Set Principles to Frame the Plan</vt:lpstr>
      <vt:lpstr>Identify Priorities </vt:lpstr>
      <vt:lpstr>Create Allocation Plan</vt:lpstr>
      <vt:lpstr>City of Napa</vt:lpstr>
      <vt:lpstr>Our Audience</vt:lpstr>
      <vt:lpstr>Emerging Themes for Us</vt:lpstr>
      <vt:lpstr>Our Process Where Are We – Where Are We Going</vt:lpstr>
      <vt:lpstr>Our Strategic Recovery Plan Principles for Decision Making</vt:lpstr>
      <vt:lpstr>Our Strategic Recovery Plan Council Core Strategies</vt:lpstr>
      <vt:lpstr>Evaluation of Priority Options</vt:lpstr>
      <vt:lpstr>Impact of decisions Budget Scenarios</vt:lpstr>
      <vt:lpstr>What We’ve Learned</vt:lpstr>
      <vt:lpstr>City of Fremont</vt:lpstr>
      <vt:lpstr>Unmet Needs</vt:lpstr>
      <vt:lpstr>Unmet Needs List</vt:lpstr>
      <vt:lpstr>What We’ve Learned</vt:lpstr>
      <vt:lpstr>The Change from Deficit to Surplus is Mainly Due to the RDA Wind-Down</vt:lpstr>
      <vt:lpstr>Audience Comments and 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 Standiford</dc:creator>
  <cp:lastModifiedBy>Janet</cp:lastModifiedBy>
  <cp:revision>86</cp:revision>
  <cp:lastPrinted>2013-02-08T19:33:24Z</cp:lastPrinted>
  <dcterms:created xsi:type="dcterms:W3CDTF">2010-10-04T21:21:39Z</dcterms:created>
  <dcterms:modified xsi:type="dcterms:W3CDTF">2013-02-23T23:34:39Z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0x01010005A5F36CAB61D841A2EBCFF722049EC0</vt:lpwstr>
  </property>
</Properties>
</file>