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66" r:id="rId3"/>
    <p:sldId id="268" r:id="rId4"/>
    <p:sldId id="275" r:id="rId5"/>
    <p:sldId id="259" r:id="rId6"/>
    <p:sldId id="276" r:id="rId7"/>
    <p:sldId id="277" r:id="rId8"/>
    <p:sldId id="278" r:id="rId9"/>
    <p:sldId id="261" r:id="rId10"/>
    <p:sldId id="272" r:id="rId11"/>
    <p:sldId id="273" r:id="rId12"/>
    <p:sldId id="274" r:id="rId13"/>
    <p:sldId id="262" r:id="rId14"/>
    <p:sldId id="263" r:id="rId15"/>
    <p:sldId id="269" r:id="rId16"/>
    <p:sldId id="270" r:id="rId17"/>
    <p:sldId id="279" r:id="rId18"/>
    <p:sldId id="265" r:id="rId19"/>
    <p:sldId id="2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F683884-E690-4B39-98D8-9A211CFE606A}" type="datetimeFigureOut">
              <a:rPr lang="en-US" smtClean="0"/>
              <a:pPr/>
              <a:t>2/9/2015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9AFC196E-2905-477B-B92C-2908DC9047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683884-E690-4B39-98D8-9A211CFE606A}"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FC196E-2905-477B-B92C-2908DC9047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683884-E690-4B39-98D8-9A211CFE606A}"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FC196E-2905-477B-B92C-2908DC9047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F683884-E690-4B39-98D8-9A211CFE606A}" type="datetimeFigureOut">
              <a:rPr lang="en-US" smtClean="0"/>
              <a:pPr/>
              <a:t>2/9/2015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AFC196E-2905-477B-B92C-2908DC9047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F683884-E690-4B39-98D8-9A211CFE606A}" type="datetimeFigureOut">
              <a:rPr lang="en-US" smtClean="0"/>
              <a:pPr/>
              <a:t>2/9/2015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AFC196E-2905-477B-B92C-2908DC90473F}"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F683884-E690-4B39-98D8-9A211CFE606A}" type="datetimeFigureOut">
              <a:rPr lang="en-US" smtClean="0"/>
              <a:pPr/>
              <a:t>2/9/2015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AFC196E-2905-477B-B92C-2908DC9047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F683884-E690-4B39-98D8-9A211CFE606A}" type="datetimeFigureOut">
              <a:rPr lang="en-US" smtClean="0"/>
              <a:pPr/>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AFC196E-2905-477B-B92C-2908DC90473F}"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F683884-E690-4B39-98D8-9A211CFE606A}" type="datetimeFigureOut">
              <a:rPr lang="en-US" smtClean="0"/>
              <a:pPr/>
              <a:t>2/9/2015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FC196E-2905-477B-B92C-2908DC9047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F683884-E690-4B39-98D8-9A211CFE606A}" type="datetimeFigureOut">
              <a:rPr lang="en-US" smtClean="0"/>
              <a:pPr/>
              <a:t>2/9/2015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FC196E-2905-477B-B92C-2908DC9047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F683884-E690-4B39-98D8-9A211CFE606A}" type="datetimeFigureOut">
              <a:rPr lang="en-US" smtClean="0"/>
              <a:pPr/>
              <a:t>2/9/2015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FC196E-2905-477B-B92C-2908DC9047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F683884-E690-4B39-98D8-9A211CFE606A}"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AFC196E-2905-477B-B92C-2908DC90473F}"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F683884-E690-4B39-98D8-9A211CFE606A}" type="datetimeFigureOut">
              <a:rPr lang="en-US" smtClean="0"/>
              <a:pPr/>
              <a:t>2/9/2015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AFC196E-2905-477B-B92C-2908DC90473F}"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amp;esrc=s&amp;source=images&amp;cd=&amp;cad=rja&amp;uact=8&amp;ved=0CAcQjRw&amp;url=http://www.myrtlebeachonline.com/2014/05/27/4252985/angry-residents-demand-myrtle.html&amp;ei=pvfPVN7LJ4mZNv-ogOAO&amp;bvm=bv.85076809,d.eXY&amp;psig=AFQjCNE5yH7h7XXnxrO8WnlnzrfOuL0zfQ&amp;ust=142300186780861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source=images&amp;cd=&amp;cad=rja&amp;uact=8&amp;ved=0CAcQjRw&amp;url=http://www.activistpost.com/2014/10/is-dekalb-county-georgia-government.html&amp;ei=YfXPVKmyM4uxggSpsIDwCw&amp;bvm=bv.85076809,d.eXY&amp;psig=AFQjCNGwzXqFxqPhWK5jTddcWd_GGFSU_Q&amp;ust=142300129057704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source=images&amp;cd=&amp;cad=rja&amp;uact=8&amp;ved=0CAcQjRw&amp;url=http://nchouse116.com/stopping-waste-fraud-and-abuse-in-government/&amp;ei=kfXPVKyVG8GTNtWigYAK&amp;bvm=bv.85076809,d.eXY&amp;psig=AFQjCNGwzXqFxqPhWK5jTddcWd_GGFSU_Q&amp;ust=142300129057704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jfarr@cbiz.com" TargetMode="External"/><Relationship Id="rId7" Type="http://schemas.openxmlformats.org/officeDocument/2006/relationships/image" Target="../media/image21.gif"/><Relationship Id="rId2" Type="http://schemas.openxmlformats.org/officeDocument/2006/relationships/hyperlink" Target="mailto:margaretm@westbasin.org" TargetMode="Externa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mailto:cherneyd@emwd.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source=images&amp;cd=&amp;cad=rja&amp;uact=8&amp;ved=0CAcQjRw&amp;url=http://racinenews.org/?p=5956&amp;ei=LvbPVPCyDIWmgwSP3oOgDQ&amp;bvm=bv.85076809,d.eXY&amp;psig=AFQjCNGwzXqFxqPhWK5jTddcWd_GGFSU_Q&amp;ust=142300129057704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counseloroffices.net/2014/10/articles/personal-injury/chicago-trial-attorney-personal-injury-business-litigation-will-your-lawyer-actually-file-suit-second-opinion/&amp;ei=-_bPVIB-ge2DBMqJgPgM&amp;bvm=bv.85076809,d.eXY&amp;psig=AFQjCNEnqDGnyLoiDwBGJN6mT5Lhue1UKw&amp;ust=1423001665136261"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source=images&amp;cd=&amp;cad=rja&amp;uact=8&amp;ved=0CAcQjRw&amp;url=http://dailysignal.com/2014/12/21/government-audit-finds-welfare-fraud-lack-oversight/&amp;ei=-PXPVNDhAcHAggTE_YD4BA&amp;bvm=bv.85076809,d.eXY&amp;psig=AFQjCNGwzXqFxqPhWK5jTddcWd_GGFSU_Q&amp;ust=142300129057704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Crossing the line</a:t>
            </a:r>
            <a:endParaRPr lang="en-US" dirty="0"/>
          </a:p>
        </p:txBody>
      </p:sp>
      <p:sp>
        <p:nvSpPr>
          <p:cNvPr id="3" name="Subtitle 2"/>
          <p:cNvSpPr>
            <a:spLocks noGrp="1"/>
          </p:cNvSpPr>
          <p:nvPr>
            <p:ph type="subTitle" idx="1"/>
          </p:nvPr>
        </p:nvSpPr>
        <p:spPr/>
        <p:txBody>
          <a:bodyPr/>
          <a:lstStyle/>
          <a:p>
            <a:r>
              <a:rPr lang="en-US" dirty="0" smtClean="0"/>
              <a:t>Identifying Fraud in Government</a:t>
            </a:r>
            <a:endParaRPr lang="en-US" dirty="0"/>
          </a:p>
        </p:txBody>
      </p:sp>
      <p:sp>
        <p:nvSpPr>
          <p:cNvPr id="5" name="Subtitle 2"/>
          <p:cNvSpPr txBox="1">
            <a:spLocks/>
          </p:cNvSpPr>
          <p:nvPr/>
        </p:nvSpPr>
        <p:spPr>
          <a:xfrm>
            <a:off x="5867400" y="228600"/>
            <a:ext cx="3048000" cy="1371600"/>
          </a:xfrm>
          <a:prstGeom prst="rect">
            <a:avLst/>
          </a:prstGeom>
        </p:spPr>
        <p:txBody>
          <a:bodyPr vert="horz" anchor="b">
            <a:normAutofit/>
          </a:bodyPr>
          <a:lstStyle/>
          <a:p>
            <a:pPr marL="0" marR="0" lvl="0" indent="0" algn="r"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lang="en-US" sz="1600" dirty="0" smtClean="0">
              <a:solidFill>
                <a:schemeClr val="tx2">
                  <a:shade val="75000"/>
                </a:schemeClr>
              </a:solidFill>
            </a:endParaRPr>
          </a:p>
          <a:p>
            <a:pPr marL="0" marR="0" lvl="0" indent="0" algn="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lang="en-US" sz="1600" dirty="0" smtClean="0">
                <a:solidFill>
                  <a:schemeClr val="tx2">
                    <a:shade val="75000"/>
                  </a:schemeClr>
                </a:solidFill>
              </a:rPr>
              <a:t>February 18, 2015</a:t>
            </a:r>
          </a:p>
          <a:p>
            <a:pPr marL="0" marR="0" lvl="0" indent="0" algn="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lang="en-US" sz="1600" dirty="0" smtClean="0">
                <a:solidFill>
                  <a:schemeClr val="tx2">
                    <a:shade val="75000"/>
                  </a:schemeClr>
                </a:solidFill>
              </a:rPr>
              <a:t>CSMFO ANNUAL CONFERENCE</a:t>
            </a:r>
            <a:endParaRPr kumimoji="0" lang="en-US" sz="1600" b="0" i="0" u="none" strike="noStrike" kern="1200" cap="none" spc="0" normalizeH="0" baseline="0" noProof="0" dirty="0" smtClean="0">
              <a:ln>
                <a:noFill/>
              </a:ln>
              <a:solidFill>
                <a:schemeClr val="tx2">
                  <a:shade val="75000"/>
                </a:schemeClr>
              </a:solidFill>
              <a:effectLst/>
              <a:uLnTx/>
              <a:uFillTx/>
              <a:latin typeface="+mn-lt"/>
              <a:ea typeface="+mn-ea"/>
              <a:cs typeface="+mn-cs"/>
            </a:endParaRPr>
          </a:p>
          <a:p>
            <a:pPr marL="0" marR="0" lvl="0" indent="0" algn="r"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lang="en-US" sz="1600" dirty="0" smtClean="0">
              <a:solidFill>
                <a:schemeClr val="tx2">
                  <a:shade val="75000"/>
                </a:schemeClr>
              </a:solidFill>
            </a:endParaRPr>
          </a:p>
          <a:p>
            <a:pPr marL="0" marR="0" lvl="0" indent="0" algn="r"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2400" b="0" i="0" u="none" strike="noStrike" kern="1200" cap="none" spc="0" normalizeH="0" baseline="0" noProof="0" dirty="0">
              <a:ln>
                <a:noFill/>
              </a:ln>
              <a:solidFill>
                <a:schemeClr val="tx2">
                  <a:shade val="75000"/>
                </a:schemeClr>
              </a:solidFill>
              <a:effectLst/>
              <a:uLnTx/>
              <a:uFillTx/>
              <a:latin typeface="+mn-lt"/>
              <a:ea typeface="+mn-ea"/>
              <a:cs typeface="+mn-cs"/>
            </a:endParaRPr>
          </a:p>
        </p:txBody>
      </p:sp>
      <p:sp>
        <p:nvSpPr>
          <p:cNvPr id="10242" name="AutoShape 2" descr="data:image/jpeg;base64,/9j/4AAQSkZJRgABAQAAAQABAAD/2wCEAAkGBxQSEhQTExMUFRUVGBgUFRgWFBcYFxcUGBUXFhQXFxcYHCggGBolHBQUITEhJSkrLi4uFx8zODMsNygtLisBCgoKDg0OGhAQGywkHxwsLCwsLCwsLCwsLCwsLCwsLCwsLCwsLCwsLCwsLCwsLCwsLCssLCwsLDcsNzcrLCwsK//AABEIAJgA8AMBIgACEQEDEQH/xAAbAAABBQEBAAAAAAAAAAAAAAADAQIEBQYAB//EAD0QAAEDAgQDBQcBBgYDAQAAAAEAAhEDIQQSMUEFUWEGEyJxgTKRobHB0fBCI0NSU5LhFGJygqLxBxayFf/EABkBAAIDAQAAAAAAAAAAAAAAAAABAgMEBf/EACURAAICAQQCAgIDAAAAAAAAAAABAhEDBBIhMRNBUWEUMiNScf/aAAwDAQACEQMRAD8AyAYm12eF3kfkpbaabiafgfb9J+S7cnwzixXKMthtBO11Dq3KmZhlUWFxmddAXNTqIunvSUBLgIUCZsOFCGeZVxhae50VThW5courYVLABUsuXQeuczfX5D+6AaUqXSb+nWBPqfwJXNA0XW0j/jRy9Uv5GQCw6Je6mykd2jU6crTZmohhgbsiF09FZU8M0i4TK3DuRBRY6IJZFwEjXO30Uh1Mt3shvrTaEAN7wob6spXtOyGKRToVjW3sUracborMKSpFHBHdFhRVcVwneUnMG4t5i4Xmy9krZWsdOgBn3LyPuYMFYdV2jbpumhabxGia98p5amQslmoG4LmlK69k+lSJIa0STYBACsbJgCSdltOzdBuFc3ORmO03nyVfh8O3DQPaxDhItan8bnRWvCOxTqj2ValUmSHukX56yqpOySRcduaeWrSqDSrTB9WwD8ws6Fqu2Tw4YcRZnehv+n9nHyKyz2rs6V3iicjUqsjL+kwLquHkEazI96taeCB2RW4UKTYUeQPaWktOxI9QYTSN1oe3/DxSrtI0qNz+oMO+izuay5k1TZ0IO0htRW3ZbBCpUM/pEqmcVe9kcbTY9zXuDcwsTp5E7KqXRdHsJxF7mO1NvNXPAsQXgAqJxzBOiYUjsrZ3oqvRZ7JGLxmSp3g9ki/UbFWuFcHgOFwVmeJYptN5pVbNc6WP2DZuPQn3Kx7KVXUjDiHU3GJGgOx6LXpsuzh9MzajFuVrtGjawBS8OyToEVlAONpUpnDjsui2c+itxFF2wQ2YR+60DcJl1KG/WClYUUxw45JDhR+BXL6bU4UhyTsKKEYUTcJW4JaBmHCY+nFohKworKeDA2S12jlCmOYVHLCUwM12pqhmGqEWJGX1cYXmmM9olbz/AMm4kNpU6QPie4uI/wArRr7z8FiMQJ9w+Sxah3I2YFUSIHJC5c5KxkrMaLEVz2bo5hWcPbYyW/VVFYgBEwGOdSdmYb79RyKGgRqOz/DTUeKhdPKV6K2u1je6bqbW1HmvLcF2jFN0hkSZIHXktP2I4iMTXcSYIvfZvXkLKqUWTTRN7XMIqMYf0MHvcSVnns5q54xiu9rPfsTbyFh8lAeJ2Xcwx2wSONle6bZs9Oi857Y9oavevpMeWsYcvhsSdySvQRcrxvij5qPP+Zx/5FZs7aRowpNjMVVdDczi463JMTsPcoxrIjqWa8pW4XqsfJsVICKq7Ojf4ZMNIc0qHZb8O44+mMpOdn8LvodlpuCYyk4l7DBi7TssDlUrhuJNOo1w53HMKDiialRpeN4F9d7RADRcmQT6BW1HhndMzMGUD2mjRzRc25hS5aHaKViK47txGoB98GB74Ve4so1vCiDTaQNflsrSnTIXcC4YGYekDrkE+cKT3B0XXx/qrOPP9nQCqAozqQnRTO4JMQnnA5TKnwRsgsw4Kf3CsqNJONMBKwKl1AtuFGqh0XV5VbyVXi2l1gEJgVTWmblPxldlCk+rUMNaC4n83U2nhljv/I/EQ0U8LA/aeN/RoIyj1M+5E5JIlFW6PM+LcRfiqzqz/wBWg/hb+lqE4aLsRV8RFgBay41gOqwPlm9KkAdTvJ0Q31vclrPLkLIoEhHFcCuyri1AwjXLTdhD+2qAGC6mQPKRPwWVAVp2d4h3GIpVNg4B3+gmHfBC4dikrR6KMKdhPolfw52pELSmmdgIOhHJK5nMLqrJatHMcK7KxrbryPi1EtqvbBs5w+K9roUJOixfbvsrVY84miwuY69QNuWu5xyKp1EbiWYJVI89pYZx1kDmUZ1RrRAueaHXrkmENtBx2WE3f6L3qaWypuC4c1xhzsvPT6lW2G4FQcRFXPOwewE/NRbokigoYZzjDY9SB81f4Ts1i6ZbUFFlQC4Ie0i2+qtsJ2bBkNwzf9VSoSfTKSruhh8TQDWMpNczeKlx/VqqpTLFEpezr8VjamVlJogkEuJaJAk7Stfw3stiXuAqsFNoILvEHTBsBCtuyDgKjy5uU5ZGm58Wi09TEhSjtq2VZJTTpBaLdBsLKfTw4N1RO4llskbxtaPO/RmWB+zQCkB0TasKjdxmUN3FxzUfNIl+OWj3gXCjmpzKqncTQXY9PysPxy4rVgBZQ3Yiyq38QJMJHY4KSytC8BYh3Irxnt1jS7iFUkzkhg9Gg/Mr1VvERovGO0MuxNcnU1H/AP0YRLI5cEoYtrsqqrCSSglTKZ2THsVRcRTK4PUiAmEIAHITg1LZc1wQB3dplRmyfUcmNqO/SY67+hQM3HGO1jqeBw9Bji2uQDVcDdrW+wOhP0Ws7NY6rVw9N9WcxGp/UNAV592L7LnFPzVJFNtz/m53XqeIAENaIDRAHIDZXaVPd9GfUtV9jmdq8G3944+VN32SYrt3hGU3loqOcGktBZYmLTJ0VI3g1PSCh8R4C11Ko1o8Ract99lGWqsFpqPN6jjU/aVB4qhLpiJk7RZRnVTMTbZa7jPD2UX90R4A1uSb+d/RY5rgDAvex6bKF2rLfdEhlMbglTcKTPgYRMRFtOpRKdQQmCqQVFkkzT4LFYiRAEE28VwZ36LVYSniHB2UOLmgkh0B2Xm2bPA6TCyXDMR4Be5K9G4PxNlTD926z2eKm8asdzHMbQssuzQnwZrC8YcGZ2tLiS5pvHsmJ2TncdrH93/yVrXr5nEuDQTyAA84TQ4fkKyE0l0Vyi7Kr/8AVrfy/ilHE638r4qzzjquc/fZS8v0La/kqnY6sf3fxT8JSxNQwGeZ2Ct8JRNQwDbnyWkw9EMEAWVGbWbOEuS7Fgc+2ZWpw7EgeEA9J+SgGtiB+7+K32ZRMbgm1L6O5/dU49c7qRbPTf1MSa1f+V8QmOq1v5J94V1jKLqZhw10jf19Qhd5+XW1Zr5RlcWio72t/Jd7wsl2qwThUNUsLBUvf+IC4+q9Gze/85qDxagKtF7XDNYkdHAWI9U/JYtp5LATniyblPJNLiFYQO7qUholIxx5IoqlPgCO+kh90dlNLvJNS4AAKHNGFO0AX0EbnYJRJIaBJ5L0Psx2eZggMXii01QM1Glr4tQT+WUZTUSSjZN7DYulTH+EynvWiajtg43yn82WqqUGlU/D+FHMMdV8FTEmo0tAtlDAWOPIyD/UpBcjFqHFEMuDc7MZ/wC3n+W31KFU7Yv/AIGfErKSVwbMQCT05qzZD4K98idxvixrua5wAItaRb1VK2mJlTP8BUOjHH/afzZPPAcQ/wBik71EfNRdJE1di9820ITnBGp9lsXMZAD1cAptLsTinaupN83H5gQoOS+SygWANT92C7yWs4NxJzHAPY9k28TTHviFn6XY8tJz4hgjcW25krS8MxVGi3Ia/mHVMwPv0WfIr6LYNI0BJ5W/OaGJi23NQ3doMMLd4esZj9FDrdpaAnK539J+qUYS+Aco/JbCp1ujYbCuqOgWFiZ2Cz+G7SU3uLW03RubNj1M+5XbO1IYIbS97rqvM5QVLslj2y7NXh6IaIaikkLGVO1tT9LGD3lAf2mxB0c0eTR9Vg8GST5NfmijeApCvO63G8Q7Wq70gfIKM/HVTrUf/UfupLSv2xedHo2LpseIfEddR5cll8e6nQdJeC3Y5mn0I5rMueTqSfMlCeybFacMHj98FOSal6LfEdoqDT7YJtoDp5xr5qBju1FI03tpuqBxFiGix2kn1Wd4lw8tuz2dwqhzua6EMcJK0YpTknTIlas+bzr8UrK3VErOJHTqoTgeSt6Ippkmf8y5scz8EAVCP0p+cHYhLklwTWNbyKbUeBoCuw9VukOJ6NJ+S1PZngWd4dWY8M1AiM3S+irlkokoWN7L4WjQa7FYgnLGVgLSMzzqG8+p2lLQ7RPqVzUeynVz+HK7NAE2y5TaFoeL9nqGJcX1BUJaIpND4YxnINAnzvdOwPZqjRILaWVw3Ek+8mVQ5J8liTRpa9XOyk27cjSCM4dlcY0dF7fJQp5mFH78RIJJPlaNfmih0gybR1iUlwPs88o8da2Iw9E/7VIb2ldNqNMQNRbyhZ98G8/BLm5ehtMLfsRj3suD2prC4yjyH00XVe1GIcB44jeG/ZVLGamWnz+yaXTY3HyS2RXoNzJlfjVcm9ZxG8WHuaAorsU46vd/UfukFKLy3y5JKjpgbeSdILY1zpKVvRNF7D5JzG259EyI7TUo2GDnmAJ6nklwgL3BobPPotFh8O1gho11Kqy5VDrstx43IXC0QxsARzRkoCcKZNhPoFznK3bNajXCBkJWqfhuEVn+zTd5kR81aUOylQ3c5rfifVVvLBeyaxyfoz8rlqqXZIWmr/xRh2SZPtv9w0UPyYL2T8MzHJCtqzstR3zm97iw6o9Ps7hwYyk+ZMJPUxGsEjARKp+JcK1cweY+y9hp8IoN0osnW9/mpNPB0xBFNjTpZo+ycNbsdpClpd3Z4GMC4/xSdBlKm4Ps1WqaMa0CPadHSy9p4nw5tVpAa1rtA4tnziDKz9fDPae7DW5hAgBwBbsZi5W7HrVkXBlnpdnfRjcB2OzAZn32gSJ6nYKRguylFpzF/eiJylojrtBC0xYQ/KXFtzqADsSBsfNQ6dM5TldoDtD5E66hWeSTEscUHwmBYwnu6QEQCGiDyLtESvhR4X53Az4SCQZP6S206ankEXCunLmYRuZsRPON/JLjZcAAIAvOYgkiIidx9VWTGYPxACYcbSW33BHXb37J2HxDocA9+adCdhYQAYBUepmeQ6Z38UAne/VSKjPGHgwBDbHmPmUAMrMykOFiZmbum1oi6E2qQC2CZvvoImLadFJuTO2o5l0cpv8A3QnOEl1NwAFi0scDOjjcfJAHlDXD9U9IiU2oANDbW+q1tDskSGl9Ronpp5ndFHZCmBJc4+KBEQfstbzRMywyMY07pZMmAADzW1bweg2Zp6czF9h0UrD8LpAZu6ZfTMJ1+Si8yH4WYGnRcTA8/cj0MFUqGGtJjW0AD6L0Wi2iwOa1jA4eLS2mgi6WrSJpgsyl27ZIzA6X96i8/wBElhMPhez9aoJGURzdHuVhhOxtZ5iaVjHtE++AtNwlgc/u2DxA+INA+PILW4PBCkPDYzc6ysuo1jxr7LsWlU2ZvhnYcUwA5wvqWD5kq2o9lKQFyXesK6FQGIPX+6XNa1hrC40tRkm7bOjHDCKpIhs4Dh23FMetz8SpDMKxkkNA8gB7kc+K2nJdqIj83Ve6T9k1FDWMEWP1n3omWBPRMbYRHqAn5ft6JDGGpBE6f9borXWH308kKrTBbYToY9eqGwBwBvY/DqnwA7Nfc32vI2ldkEWi3RdkGswbJjGukAxa3VCYBnidD90lRvM36GxP2TTUGmW/ROyb6zeEAOdJIAAO5v8AKybiKIcDoHbGJg7Fd3YHnqCnOEQbeSnGTT4E1fZl+J0Xsd+0aCRBD7gOjrsfNV4YTLi4Aaktg30y9AtriKTKjSHi23Tr5rJ8S4caZyslzSJa4WcAOcWhdPBqN/D7MWXFt5QVlSS1uXa5A/UNJ9yqxjzmyywuYZlrzmMnTK4fVHw76jpa0gXzaxNvgiYt+emYGV8gxa4iOV1qsoB4gOIgBkAzbUjrtIQaVN7n5clMsGhJePTe+6dTeRTIkgkhwOgP8YOu6m4LQsGbSZJBi+vUFPoXYHD03CWw60OaQc4g+eiM+m65iCZBA98wVHxr3UW5i/KHHKTMty9RFgnNqBxAzvItZtWQRzaBsirALhi6q4tDBlt5nyPJVuLeWvc2IaCYIMwfNGFGp7TScx5WDRyS0uD1C2ILjcgF256qLpEuWI2uXwMoP5eeqBxHHNgUzTfsbRlgdOahcUDqREu7t7DLiT7VrNBGqmd6H92513nUbBu6fArYelTa8Fpc1oLdxEjYWUzAYVpb3Ys4ey6ZJ5XVOalOo51MODSTFnQf7ha3hvDW02h0lzhr5xZUZsqxx5LMcHJh+GYBuHBcQHPIJcQ0aC+uqmlwcI9U5niIdpsuFLUH0PxXHyZJTds6EYqKpDWOHppHIp1N1yIPP1Q6bfa66A/FPbWjpzUOiQSppG/TWEjnjwx1mdrJuYRcyPlySU5AOhvP/Y5IQHOBH1IKOHQLn86ofeAGNOiUkECSgBxdFm6fBIwAmdICVtUab/XZDcS3WIdA5jrKaYDWa3ttf4IpOxNjcfZNYwM0MjS5lEbefsiwEc2ZvfS9/wACFTBbrENJg+f4UpGsfgXH2dLSP+ykB2YSAJvO0hN7tucOk5oj2j8k7OC4AaxJTe+bmEu6AHf+6mAYVbW009VziCIIEFRq5Ga7DEi45dU0tnNrBsACRZSiRZR8UwbG1DVpxl/UAQCI3PMKHUcXNJe8DxQ12XTlodFp8XgaRb4m8xAtMqrxHBMrCaRLhIJYdI3A6ro4tRGqbMeTFLtFNDgLtbebtJj1GyNgCNz4XefhgbdNUtFxAqZYbFspFiOXXROoYindmTKH3a6JDXDUeq19lAyp4i6m3K5txDp05KBQ4PQDw6nT7tzbTcBp8wrKmSMwcwOAEgi3qo1DEva2Q1pfN5dGYdUxDsFWFMDxS3afqncextSlTDqNRlRzrRcZevVcuUXFXY9zoq6zBUoB1cAlutpM9Ai4OvUqPYym0jKNYiQbXXLkTdJsS7o0PB+B06Ls5YHVHE+IgGPsrhxmDEHeFy5cPNklJ2zp44pLgJTMRyPvt9ESQuXKmyyhjZmI0380xxEz7wRaQlXJoQ5zfaMAcwlpVBlI3An4LlyPkYCpWDW95Ayut/uKe2mXCRaBCVcn6EEYwCw1GvnumHF+EHUDpeVy5ERj6oB8U6XtzQ/8Qbk3O3VKuR6Ecy7S63VEpPkm1omZsuXJgBquEgx+dU6GkQQLEmfzRcuTQDqjsoBJBb1QsQ+8tFiL30jZcuUuhEgP67SZCYHcrDyXLkgI2O4cyo2Wxmg2I1PIrJ0a1nsePaFmn9J0sdQuXLpaSTdpmPURVj+GYhgzMdnBGl9eYvqisexzcxEeKD66Lly3OKMtn//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4" name="Picture 4" descr="Crossing the Line"/>
          <p:cNvPicPr>
            <a:picLocks noChangeAspect="1" noChangeArrowheads="1"/>
          </p:cNvPicPr>
          <p:nvPr/>
        </p:nvPicPr>
        <p:blipFill>
          <a:blip r:embed="rId2" cstate="print"/>
          <a:srcRect/>
          <a:stretch>
            <a:fillRect/>
          </a:stretch>
        </p:blipFill>
        <p:spPr bwMode="auto">
          <a:xfrm>
            <a:off x="1828800" y="969517"/>
            <a:ext cx="5179603" cy="329768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impacted by fraud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Public Employee</a:t>
            </a:r>
          </a:p>
          <a:p>
            <a:pPr lvl="1"/>
            <a:r>
              <a:rPr lang="en-US" dirty="0" smtClean="0"/>
              <a:t>The Executive Leader </a:t>
            </a:r>
          </a:p>
          <a:p>
            <a:pPr lvl="2"/>
            <a:r>
              <a:rPr lang="en-US" dirty="0" smtClean="0"/>
              <a:t>What “tone at the top” message is being made and how is being responded to</a:t>
            </a:r>
          </a:p>
          <a:p>
            <a:pPr lvl="2"/>
            <a:r>
              <a:rPr lang="en-US" dirty="0" smtClean="0"/>
              <a:t>Implement meaningful changes</a:t>
            </a:r>
          </a:p>
          <a:p>
            <a:pPr lvl="2"/>
            <a:r>
              <a:rPr lang="en-US" dirty="0" smtClean="0"/>
              <a:t>Communicating the message about the real or perceived fraud</a:t>
            </a:r>
          </a:p>
          <a:p>
            <a:pPr lvl="1"/>
            <a:r>
              <a:rPr lang="en-US" dirty="0" smtClean="0"/>
              <a:t>The Staff</a:t>
            </a:r>
          </a:p>
          <a:p>
            <a:pPr lvl="2"/>
            <a:r>
              <a:rPr lang="en-US" dirty="0" smtClean="0"/>
              <a:t>Developing and/or revising  internal control procedures</a:t>
            </a:r>
          </a:p>
          <a:p>
            <a:pPr lvl="2"/>
            <a:r>
              <a:rPr lang="en-US" dirty="0" smtClean="0"/>
              <a:t>Developing new forms </a:t>
            </a:r>
          </a:p>
          <a:p>
            <a:pPr lvl="2"/>
            <a:r>
              <a:rPr lang="en-US" dirty="0" smtClean="0"/>
              <a:t>Additional workload and questions from interested third parties</a:t>
            </a:r>
          </a:p>
          <a:p>
            <a:pPr lvl="2"/>
            <a:r>
              <a:rPr lang="en-US" dirty="0" smtClean="0"/>
              <a:t>Communication Strategy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3" end="3"/>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3">
                                            <p:txEl>
                                              <p:pRg st="5" end="5"/>
                                            </p:txEl>
                                          </p:spTgt>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2"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6" end="6"/>
                                            </p:txEl>
                                          </p:spTgt>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p:cTn id="4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8" dur="1000"/>
                                        <p:tgtEl>
                                          <p:spTgt spid="3">
                                            <p:txEl>
                                              <p:pRg st="7" end="7"/>
                                            </p:txEl>
                                          </p:spTgt>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p:cTn id="51"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52"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53" dur="1000"/>
                                        <p:tgtEl>
                                          <p:spTgt spid="3">
                                            <p:txEl>
                                              <p:pRg st="8" end="8"/>
                                            </p:txEl>
                                          </p:spTgt>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 calcmode="lin" valueType="num">
                                      <p:cBhvr>
                                        <p:cTn id="56"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impacted by fraud</a:t>
            </a:r>
            <a:endParaRPr lang="en-US" dirty="0"/>
          </a:p>
        </p:txBody>
      </p:sp>
      <p:sp>
        <p:nvSpPr>
          <p:cNvPr id="3" name="Content Placeholder 2"/>
          <p:cNvSpPr>
            <a:spLocks noGrp="1"/>
          </p:cNvSpPr>
          <p:nvPr>
            <p:ph idx="1"/>
          </p:nvPr>
        </p:nvSpPr>
        <p:spPr/>
        <p:txBody>
          <a:bodyPr>
            <a:normAutofit/>
          </a:bodyPr>
          <a:lstStyle/>
          <a:p>
            <a:r>
              <a:rPr lang="en-US" dirty="0" smtClean="0"/>
              <a:t>Professional Relationships</a:t>
            </a:r>
          </a:p>
          <a:p>
            <a:pPr lvl="1"/>
            <a:r>
              <a:rPr lang="en-US" dirty="0" smtClean="0"/>
              <a:t>Auditors</a:t>
            </a:r>
          </a:p>
          <a:p>
            <a:pPr lvl="2"/>
            <a:r>
              <a:rPr lang="en-US" dirty="0" smtClean="0"/>
              <a:t>Additional audit procedures to evaluate internal controls</a:t>
            </a:r>
          </a:p>
          <a:p>
            <a:pPr lvl="2"/>
            <a:r>
              <a:rPr lang="en-US" dirty="0" smtClean="0"/>
              <a:t>More intense scrutiny during the audit period</a:t>
            </a:r>
          </a:p>
          <a:p>
            <a:pPr lvl="1"/>
            <a:r>
              <a:rPr lang="en-US" dirty="0" smtClean="0"/>
              <a:t>Attorneys</a:t>
            </a:r>
          </a:p>
          <a:p>
            <a:pPr lvl="2"/>
            <a:r>
              <a:rPr lang="en-US" dirty="0" smtClean="0"/>
              <a:t>What additional policies are necessary to govern the city/agency</a:t>
            </a:r>
          </a:p>
          <a:p>
            <a:pPr lvl="2"/>
            <a:r>
              <a:rPr lang="en-US" dirty="0" smtClean="0"/>
              <a:t>Address the legal side of the fraud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3">
                                            <p:txEl>
                                              <p:pRg st="5" end="5"/>
                                            </p:txEl>
                                          </p:spTgt>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2"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impacted by fraud</a:t>
            </a:r>
            <a:endParaRPr lang="en-US" dirty="0"/>
          </a:p>
        </p:txBody>
      </p:sp>
      <p:sp>
        <p:nvSpPr>
          <p:cNvPr id="3" name="Content Placeholder 2"/>
          <p:cNvSpPr>
            <a:spLocks noGrp="1"/>
          </p:cNvSpPr>
          <p:nvPr>
            <p:ph idx="1"/>
          </p:nvPr>
        </p:nvSpPr>
        <p:spPr/>
        <p:txBody>
          <a:bodyPr>
            <a:normAutofit/>
          </a:bodyPr>
          <a:lstStyle/>
          <a:p>
            <a:r>
              <a:rPr lang="en-US" dirty="0" smtClean="0"/>
              <a:t>The Public</a:t>
            </a:r>
          </a:p>
          <a:p>
            <a:pPr lvl="1"/>
            <a:r>
              <a:rPr lang="en-US" dirty="0" smtClean="0"/>
              <a:t>Citizens and rate payers</a:t>
            </a:r>
          </a:p>
          <a:p>
            <a:pPr lvl="2"/>
            <a:r>
              <a:rPr lang="en-US" dirty="0" smtClean="0"/>
              <a:t>Loss of trust in city/agency</a:t>
            </a:r>
          </a:p>
          <a:p>
            <a:pPr lvl="1"/>
            <a:r>
              <a:rPr lang="en-US" dirty="0" smtClean="0"/>
              <a:t>Community Based Organizations</a:t>
            </a:r>
          </a:p>
          <a:p>
            <a:pPr lvl="2"/>
            <a:r>
              <a:rPr lang="en-US" dirty="0" smtClean="0"/>
              <a:t>Partnerships may be strained and the common goals to move forward are stalled</a:t>
            </a:r>
          </a:p>
          <a:p>
            <a:pPr lvl="1"/>
            <a:r>
              <a:rPr lang="en-US" dirty="0" smtClean="0"/>
              <a:t>Government Oversight Agencies</a:t>
            </a:r>
          </a:p>
          <a:p>
            <a:pPr lvl="2"/>
            <a:r>
              <a:rPr lang="en-US" dirty="0" smtClean="0"/>
              <a:t>Creates additional reporting requirements to address public outcry</a:t>
            </a:r>
          </a:p>
          <a:p>
            <a:endParaRPr lang="en-US" dirty="0"/>
          </a:p>
        </p:txBody>
      </p:sp>
      <p:pic>
        <p:nvPicPr>
          <p:cNvPr id="4" name="Picture 8" descr="https://encrypted-tbn0.gstatic.com/images?q=tbn:ANd9GcS8gBW8odWRZi-FTvWdgbuF4pxGXVhURhj1N0c1gvfO5CXuW3dg">
            <a:hlinkClick r:id="rId2"/>
          </p:cNvPr>
          <p:cNvPicPr>
            <a:picLocks noChangeAspect="1" noChangeArrowheads="1"/>
          </p:cNvPicPr>
          <p:nvPr/>
        </p:nvPicPr>
        <p:blipFill>
          <a:blip r:embed="rId3" cstate="print"/>
          <a:srcRect/>
          <a:stretch>
            <a:fillRect/>
          </a:stretch>
        </p:blipFill>
        <p:spPr bwMode="auto">
          <a:xfrm>
            <a:off x="5943600" y="1447800"/>
            <a:ext cx="2922495" cy="163020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1"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2" dur="1000"/>
                                        <p:tgtEl>
                                          <p:spTgt spid="3">
                                            <p:txEl>
                                              <p:pRg st="3" end="3"/>
                                            </p:txEl>
                                          </p:spTgt>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Fraud detection techniques</a:t>
            </a:r>
            <a:endParaRPr lang="en-US" dirty="0"/>
          </a:p>
        </p:txBody>
      </p:sp>
      <p:sp>
        <p:nvSpPr>
          <p:cNvPr id="3" name="Content Placeholder 2"/>
          <p:cNvSpPr>
            <a:spLocks noGrp="1"/>
          </p:cNvSpPr>
          <p:nvPr>
            <p:ph idx="1"/>
          </p:nvPr>
        </p:nvSpPr>
        <p:spPr/>
        <p:txBody>
          <a:bodyPr>
            <a:normAutofit/>
          </a:bodyPr>
          <a:lstStyle/>
          <a:p>
            <a:r>
              <a:rPr lang="en-US" dirty="0" smtClean="0"/>
              <a:t>A financial statement audit is not designed to detect fraud</a:t>
            </a:r>
          </a:p>
          <a:p>
            <a:r>
              <a:rPr lang="en-US" dirty="0" smtClean="0"/>
              <a:t>What can you do to detect fraud at your organization?</a:t>
            </a:r>
          </a:p>
          <a:p>
            <a:endParaRPr lang="en-US" dirty="0"/>
          </a:p>
        </p:txBody>
      </p:sp>
      <p:pic>
        <p:nvPicPr>
          <p:cNvPr id="4" name="Picture 16" descr="https://encrypted-tbn3.gstatic.com/images?q=tbn:ANd9GcSqbpFLu7dmc0NrhTjVppMDPhgHtI7XZHhDBiWrzfHbr_Igq4V0">
            <a:hlinkClick r:id="rId2"/>
          </p:cNvPr>
          <p:cNvPicPr>
            <a:picLocks noChangeAspect="1" noChangeArrowheads="1"/>
          </p:cNvPicPr>
          <p:nvPr/>
        </p:nvPicPr>
        <p:blipFill>
          <a:blip r:embed="rId3" cstate="print"/>
          <a:srcRect/>
          <a:stretch>
            <a:fillRect/>
          </a:stretch>
        </p:blipFill>
        <p:spPr bwMode="auto">
          <a:xfrm>
            <a:off x="4953000" y="3733800"/>
            <a:ext cx="1897634"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Benford’s</a:t>
            </a:r>
            <a:r>
              <a:rPr lang="en-US" dirty="0" smtClean="0"/>
              <a:t> law</a:t>
            </a:r>
            <a:endParaRPr lang="en-US" dirty="0"/>
          </a:p>
        </p:txBody>
      </p:sp>
      <p:pic>
        <p:nvPicPr>
          <p:cNvPr id="4098" name="Picture 2" descr="http://si.wsj.net/public/resources/images/NA-CD776_NUMBER_16U_20141205130308.jpg"/>
          <p:cNvPicPr>
            <a:picLocks noChangeAspect="1" noChangeArrowheads="1"/>
          </p:cNvPicPr>
          <p:nvPr/>
        </p:nvPicPr>
        <p:blipFill>
          <a:blip r:embed="rId2" cstate="print"/>
          <a:srcRect/>
          <a:stretch>
            <a:fillRect/>
          </a:stretch>
        </p:blipFill>
        <p:spPr bwMode="auto">
          <a:xfrm>
            <a:off x="1447800" y="1295400"/>
            <a:ext cx="5930900" cy="53702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account activity</a:t>
            </a:r>
            <a:endParaRPr lang="en-US" dirty="0"/>
          </a:p>
        </p:txBody>
      </p:sp>
      <p:sp>
        <p:nvSpPr>
          <p:cNvPr id="4" name="Content Placeholder 2"/>
          <p:cNvSpPr>
            <a:spLocks noGrp="1"/>
          </p:cNvSpPr>
          <p:nvPr>
            <p:ph idx="1"/>
          </p:nvPr>
        </p:nvSpPr>
        <p:spPr>
          <a:xfrm>
            <a:off x="304800" y="1554162"/>
            <a:ext cx="8686800" cy="4525963"/>
          </a:xfrm>
        </p:spPr>
        <p:txBody>
          <a:bodyPr>
            <a:normAutofit/>
          </a:bodyPr>
          <a:lstStyle/>
          <a:p>
            <a:r>
              <a:rPr lang="en-US" dirty="0" smtClean="0"/>
              <a:t>Comparison of checks per the bank statement to checks recorded in the general ledger</a:t>
            </a:r>
          </a:p>
          <a:p>
            <a:pPr lvl="1"/>
            <a:r>
              <a:rPr lang="en-US" dirty="0" smtClean="0"/>
              <a:t>Would your bank reconciliation catch this?</a:t>
            </a:r>
          </a:p>
          <a:p>
            <a:pPr lvl="1"/>
            <a:r>
              <a:rPr lang="en-US" dirty="0" smtClean="0"/>
              <a:t>Who is reviewing the bank reconciliation?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 management</a:t>
            </a:r>
            <a:endParaRPr lang="en-US" dirty="0"/>
          </a:p>
        </p:txBody>
      </p:sp>
      <p:sp>
        <p:nvSpPr>
          <p:cNvPr id="4" name="Content Placeholder 2"/>
          <p:cNvSpPr>
            <a:spLocks noGrp="1"/>
          </p:cNvSpPr>
          <p:nvPr>
            <p:ph idx="1"/>
          </p:nvPr>
        </p:nvSpPr>
        <p:spPr>
          <a:xfrm>
            <a:off x="304800" y="1554162"/>
            <a:ext cx="8686800" cy="4525963"/>
          </a:xfrm>
        </p:spPr>
        <p:txBody>
          <a:bodyPr>
            <a:normAutofit/>
          </a:bodyPr>
          <a:lstStyle/>
          <a:p>
            <a:r>
              <a:rPr lang="en-US" dirty="0" smtClean="0"/>
              <a:t>Who can add new vendors to your system?</a:t>
            </a:r>
          </a:p>
          <a:p>
            <a:r>
              <a:rPr lang="en-US" dirty="0" smtClean="0"/>
              <a:t>Comparison of Vendor vs. Employee addresses</a:t>
            </a:r>
          </a:p>
          <a:p>
            <a:pPr>
              <a:buNone/>
            </a:pPr>
            <a:endParaRPr lang="en-US" dirty="0"/>
          </a:p>
        </p:txBody>
      </p:sp>
      <p:pic>
        <p:nvPicPr>
          <p:cNvPr id="25602" name="Picture 2" descr="https://encrypted-tbn1.gstatic.com/images?q=tbn:ANd9GcQe_LlLm4t3B2pYjPxOsl-jDPEtxKyt9HF_e3NBFivkujPtnTMV"/>
          <p:cNvPicPr>
            <a:picLocks noChangeAspect="1" noChangeArrowheads="1"/>
          </p:cNvPicPr>
          <p:nvPr/>
        </p:nvPicPr>
        <p:blipFill>
          <a:blip r:embed="rId2" cstate="print"/>
          <a:srcRect/>
          <a:stretch>
            <a:fillRect/>
          </a:stretch>
        </p:blipFill>
        <p:spPr bwMode="auto">
          <a:xfrm>
            <a:off x="2209800" y="3124200"/>
            <a:ext cx="3886200" cy="2910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dissolve">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techniques</a:t>
            </a:r>
            <a:endParaRPr lang="en-US" dirty="0"/>
          </a:p>
        </p:txBody>
      </p:sp>
      <p:sp>
        <p:nvSpPr>
          <p:cNvPr id="3" name="Content Placeholder 2"/>
          <p:cNvSpPr>
            <a:spLocks noGrp="1"/>
          </p:cNvSpPr>
          <p:nvPr>
            <p:ph idx="1"/>
          </p:nvPr>
        </p:nvSpPr>
        <p:spPr/>
        <p:txBody>
          <a:bodyPr>
            <a:normAutofit/>
          </a:bodyPr>
          <a:lstStyle/>
          <a:p>
            <a:r>
              <a:rPr lang="en-US" dirty="0" smtClean="0"/>
              <a:t>Organizational Tone:  Values, Beliefs, Ethics</a:t>
            </a:r>
          </a:p>
          <a:p>
            <a:r>
              <a:rPr lang="en-US" dirty="0"/>
              <a:t>Background Checks</a:t>
            </a:r>
          </a:p>
          <a:p>
            <a:r>
              <a:rPr lang="en-US" dirty="0" smtClean="0"/>
              <a:t>Education</a:t>
            </a:r>
          </a:p>
          <a:p>
            <a:r>
              <a:rPr lang="en-US" dirty="0" smtClean="0"/>
              <a:t>Hotlines</a:t>
            </a:r>
            <a:endParaRPr lang="en-US" dirty="0"/>
          </a:p>
          <a:p>
            <a:r>
              <a:rPr lang="en-US" dirty="0" smtClean="0"/>
              <a:t>Internal Audit Functions</a:t>
            </a:r>
          </a:p>
          <a:p>
            <a:r>
              <a:rPr lang="en-US" dirty="0" smtClean="0"/>
              <a:t>Consequences = </a:t>
            </a:r>
          </a:p>
          <a:p>
            <a:pPr marL="0" indent="0">
              <a:spcBef>
                <a:spcPts val="0"/>
              </a:spcBef>
              <a:buNone/>
            </a:pPr>
            <a:r>
              <a:rPr lang="en-US" dirty="0"/>
              <a:t>	</a:t>
            </a:r>
            <a:r>
              <a:rPr lang="en-US" dirty="0" smtClean="0"/>
              <a:t>Deterrence Effect</a:t>
            </a:r>
          </a:p>
          <a:p>
            <a:endParaRPr lang="en-US" dirty="0" smtClean="0"/>
          </a:p>
          <a:p>
            <a:endParaRPr lang="en-US" dirty="0"/>
          </a:p>
        </p:txBody>
      </p:sp>
      <p:pic>
        <p:nvPicPr>
          <p:cNvPr id="4" name="Picture 18" descr="https://encrypted-tbn1.gstatic.com/images?q=tbn:ANd9GcTkl1sQ7ZzNJKGGcpidt5J-oOUlJjn-R8R-Rlp8PnfuDfTU_mwO">
            <a:hlinkClick r:id="rId2"/>
          </p:cNvPr>
          <p:cNvPicPr>
            <a:picLocks noChangeAspect="1" noChangeArrowheads="1"/>
          </p:cNvPicPr>
          <p:nvPr/>
        </p:nvPicPr>
        <p:blipFill>
          <a:blip r:embed="rId3" cstate="print"/>
          <a:srcRect/>
          <a:stretch>
            <a:fillRect/>
          </a:stretch>
        </p:blipFill>
        <p:spPr bwMode="auto">
          <a:xfrm>
            <a:off x="5486400" y="4343400"/>
            <a:ext cx="3362325" cy="22288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5"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signs</a:t>
            </a:r>
            <a:endParaRPr lang="en-US" dirty="0"/>
          </a:p>
        </p:txBody>
      </p:sp>
      <p:sp>
        <p:nvSpPr>
          <p:cNvPr id="3" name="Content Placeholder 2"/>
          <p:cNvSpPr>
            <a:spLocks noGrp="1"/>
          </p:cNvSpPr>
          <p:nvPr>
            <p:ph idx="1"/>
          </p:nvPr>
        </p:nvSpPr>
        <p:spPr>
          <a:xfrm>
            <a:off x="304800" y="1371600"/>
            <a:ext cx="8686800" cy="4876800"/>
          </a:xfrm>
        </p:spPr>
        <p:txBody>
          <a:bodyPr>
            <a:normAutofit fontScale="85000" lnSpcReduction="10000"/>
          </a:bodyPr>
          <a:lstStyle/>
          <a:p>
            <a:r>
              <a:rPr lang="en-US" dirty="0" smtClean="0"/>
              <a:t>Doesn’t take holidays/time off</a:t>
            </a:r>
          </a:p>
          <a:p>
            <a:r>
              <a:rPr lang="en-US" dirty="0" smtClean="0"/>
              <a:t>Unusual amount of control for their position</a:t>
            </a:r>
          </a:p>
          <a:p>
            <a:r>
              <a:rPr lang="en-US" dirty="0" smtClean="0"/>
              <a:t>Refuses promotion or position changes</a:t>
            </a:r>
          </a:p>
          <a:p>
            <a:r>
              <a:rPr lang="en-US" dirty="0" smtClean="0"/>
              <a:t>Excessive lifestyle</a:t>
            </a:r>
          </a:p>
          <a:p>
            <a:r>
              <a:rPr lang="en-US" dirty="0" smtClean="0"/>
              <a:t>Defense mechanisms</a:t>
            </a:r>
          </a:p>
          <a:p>
            <a:r>
              <a:rPr lang="en-US" dirty="0" smtClean="0"/>
              <a:t>Overstated expense reimbursements</a:t>
            </a:r>
          </a:p>
          <a:p>
            <a:r>
              <a:rPr lang="en-US" dirty="0" smtClean="0"/>
              <a:t>Accounts not reconciled to subsidiary records</a:t>
            </a:r>
          </a:p>
          <a:p>
            <a:r>
              <a:rPr lang="en-US" dirty="0" smtClean="0"/>
              <a:t>No financial issues in area they are responsible for</a:t>
            </a:r>
          </a:p>
          <a:p>
            <a:r>
              <a:rPr lang="en-US" dirty="0" smtClean="0"/>
              <a:t>Secrecy</a:t>
            </a:r>
          </a:p>
          <a:p>
            <a:r>
              <a:rPr lang="en-US" dirty="0" smtClean="0"/>
              <a:t>Excessive journal entries using balance sheet accounts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5" end="5"/>
                                            </p:txEl>
                                          </p:spTgt>
                                        </p:tgtEl>
                                      </p:cBhvr>
                                    </p:animEffect>
                                  </p:child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6" end="6"/>
                                            </p:txEl>
                                          </p:spTgt>
                                        </p:tgtEl>
                                      </p:cBhvr>
                                    </p:animEffect>
                                  </p:childTnLst>
                                </p:cTn>
                              </p:par>
                            </p:childTnLst>
                          </p:cTn>
                        </p:par>
                        <p:par>
                          <p:cTn id="46" fill="hold">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7" end="7"/>
                                            </p:txEl>
                                          </p:spTgt>
                                        </p:tgtEl>
                                      </p:cBhvr>
                                    </p:animEffect>
                                  </p:childTnLst>
                                </p:cTn>
                              </p:par>
                            </p:childTnLst>
                          </p:cTn>
                        </p:par>
                        <p:par>
                          <p:cTn id="52" fill="hold">
                            <p:stCondLst>
                              <p:cond delay="8000"/>
                            </p:stCondLst>
                            <p:childTnLst>
                              <p:par>
                                <p:cTn id="53" presetID="55"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56"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57" dur="1000"/>
                                        <p:tgtEl>
                                          <p:spTgt spid="3">
                                            <p:txEl>
                                              <p:pRg st="8" end="8"/>
                                            </p:txEl>
                                          </p:spTgt>
                                        </p:tgtEl>
                                      </p:cBhvr>
                                    </p:animEffect>
                                  </p:childTnLst>
                                </p:cTn>
                              </p:par>
                            </p:childTnLst>
                          </p:cTn>
                        </p:par>
                        <p:par>
                          <p:cTn id="58" fill="hold">
                            <p:stCondLst>
                              <p:cond delay="9000"/>
                            </p:stCondLst>
                            <p:childTnLst>
                              <p:par>
                                <p:cTn id="59" presetID="55" presetClass="entr" presetSubtype="0" fill="hold" grpId="0"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62"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63"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a:xfrm>
            <a:off x="304800" y="1554162"/>
            <a:ext cx="8686800" cy="4525963"/>
          </a:xfrm>
        </p:spPr>
        <p:txBody>
          <a:bodyPr>
            <a:normAutofit lnSpcReduction="10000"/>
          </a:bodyPr>
          <a:lstStyle/>
          <a:p>
            <a:r>
              <a:rPr lang="en-US" dirty="0" smtClean="0"/>
              <a:t>Contact Information:</a:t>
            </a:r>
          </a:p>
          <a:p>
            <a:pPr lvl="1"/>
            <a:r>
              <a:rPr lang="en-US" b="1" dirty="0" smtClean="0"/>
              <a:t>Margaret </a:t>
            </a:r>
            <a:r>
              <a:rPr lang="en-US" b="1" dirty="0" err="1" smtClean="0"/>
              <a:t>Moggia</a:t>
            </a:r>
            <a:endParaRPr lang="en-US" b="1" dirty="0" smtClean="0"/>
          </a:p>
          <a:p>
            <a:pPr lvl="2"/>
            <a:r>
              <a:rPr lang="en-US" dirty="0" smtClean="0">
                <a:hlinkClick r:id="rId2"/>
              </a:rPr>
              <a:t>margaretm@westbasin.org</a:t>
            </a:r>
            <a:endParaRPr lang="en-US" dirty="0" smtClean="0"/>
          </a:p>
          <a:p>
            <a:pPr lvl="2"/>
            <a:r>
              <a:rPr lang="en-US" dirty="0" smtClean="0"/>
              <a:t>(310) 660-6256</a:t>
            </a:r>
          </a:p>
          <a:p>
            <a:pPr lvl="1"/>
            <a:r>
              <a:rPr lang="en-US" b="1" dirty="0" smtClean="0"/>
              <a:t>Jennifer Farr</a:t>
            </a:r>
          </a:p>
          <a:p>
            <a:pPr lvl="2"/>
            <a:r>
              <a:rPr lang="en-US" dirty="0" smtClean="0">
                <a:hlinkClick r:id="rId3"/>
              </a:rPr>
              <a:t>jfarr@cbiz.com</a:t>
            </a:r>
            <a:endParaRPr lang="en-US" dirty="0" smtClean="0"/>
          </a:p>
          <a:p>
            <a:pPr lvl="2"/>
            <a:r>
              <a:rPr lang="en-US" dirty="0" smtClean="0"/>
              <a:t>(949) 783-1740</a:t>
            </a:r>
          </a:p>
          <a:p>
            <a:pPr lvl="1"/>
            <a:r>
              <a:rPr lang="en-US" b="1" dirty="0" smtClean="0"/>
              <a:t>Debby Cherney</a:t>
            </a:r>
          </a:p>
          <a:p>
            <a:pPr lvl="2"/>
            <a:r>
              <a:rPr lang="en-US" dirty="0" smtClean="0">
                <a:hlinkClick r:id="rId4"/>
              </a:rPr>
              <a:t>cherneyd@emwd.org</a:t>
            </a:r>
            <a:endParaRPr lang="en-US" dirty="0" smtClean="0"/>
          </a:p>
          <a:p>
            <a:pPr lvl="2"/>
            <a:r>
              <a:rPr lang="en-US" dirty="0" smtClean="0"/>
              <a:t>(951) 928-6154</a:t>
            </a:r>
          </a:p>
          <a:p>
            <a:endParaRPr lang="en-US" dirty="0" smtClean="0"/>
          </a:p>
          <a:p>
            <a:endParaRPr lang="en-US" dirty="0"/>
          </a:p>
        </p:txBody>
      </p:sp>
      <p:pic>
        <p:nvPicPr>
          <p:cNvPr id="1028" name="Picture 4" descr="C:\Users\cherneyd\AppData\Local\Microsoft\Windows\Temporary Internet Files\Content.IE5\LW8CQIH7\classic-telephone-silhouette[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046288" y="-5746750"/>
            <a:ext cx="914400" cy="914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C:\Users\cherneyd\AppData\Local\Microsoft\Windows\Temporary Internet Files\Content.IE5\9ZQDW1M7\telephone-receiver-silhouette[1].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943600" y="1883568"/>
            <a:ext cx="1938337" cy="1938337"/>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cherneyd\AppData\Local\Microsoft\Windows\Temporary Internet Files\Content.IE5\VT5LUG55\contact[1].gif"/>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038600" y="2721768"/>
            <a:ext cx="4063303" cy="302101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judges</a:t>
            </a:r>
            <a:endParaRPr lang="en-US" dirty="0"/>
          </a:p>
        </p:txBody>
      </p:sp>
      <p:pic>
        <p:nvPicPr>
          <p:cNvPr id="5" name="Picture 1" descr="Jennifer Farr small"/>
          <p:cNvPicPr>
            <a:picLocks noChangeAspect="1" noChangeArrowheads="1"/>
          </p:cNvPicPr>
          <p:nvPr/>
        </p:nvPicPr>
        <p:blipFill>
          <a:blip r:embed="rId2" cstate="print"/>
          <a:srcRect t="7059" r="10201" b="8000"/>
          <a:stretch>
            <a:fillRect/>
          </a:stretch>
        </p:blipFill>
        <p:spPr bwMode="auto">
          <a:xfrm>
            <a:off x="7467600" y="3092525"/>
            <a:ext cx="1371600" cy="1941755"/>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p:spPr>
      </p:pic>
      <p:sp>
        <p:nvSpPr>
          <p:cNvPr id="6" name="Content Placeholder 5"/>
          <p:cNvSpPr txBox="1">
            <a:spLocks/>
          </p:cNvSpPr>
          <p:nvPr/>
        </p:nvSpPr>
        <p:spPr>
          <a:xfrm>
            <a:off x="457200" y="3124200"/>
            <a:ext cx="6858000" cy="1600200"/>
          </a:xfrm>
          <a:prstGeom prst="rect">
            <a:avLst/>
          </a:prstGeom>
        </p:spPr>
        <p:txBody>
          <a:bodyPr vert="horz">
            <a:normAutofit fontScale="92500"/>
          </a:bodyPr>
          <a:lstStyle/>
          <a:p>
            <a:pPr marL="274320" marR="0" lvl="0" indent="-274320" algn="r" defTabSz="914400" rtl="0" eaLnBrk="1" fontAlgn="auto" latinLnBrk="0" hangingPunct="1">
              <a:lnSpc>
                <a:spcPct val="100000"/>
              </a:lnSpc>
              <a:spcBef>
                <a:spcPts val="0"/>
              </a:spcBef>
              <a:spcAft>
                <a:spcPts val="0"/>
              </a:spcAft>
              <a:buClr>
                <a:schemeClr val="accent1"/>
              </a:buClr>
              <a:buSzPct val="76000"/>
              <a:buFont typeface="Wingdings 3"/>
              <a:buNone/>
              <a:tabLst/>
              <a:defRPr/>
            </a:pPr>
            <a:r>
              <a:rPr kumimoji="0" lang="en-US" sz="2100" b="1" i="0" u="none" strike="noStrike" kern="1200" cap="none" spc="0" normalizeH="0" baseline="0" noProof="0" dirty="0" smtClean="0">
                <a:ln>
                  <a:noFill/>
                </a:ln>
                <a:solidFill>
                  <a:srgbClr val="0070C0"/>
                </a:solidFill>
                <a:effectLst/>
                <a:uLnTx/>
                <a:uFillTx/>
                <a:ea typeface="+mn-ea"/>
                <a:cs typeface="+mn-cs"/>
              </a:rPr>
              <a:t>Jennifer Farr, CPA</a:t>
            </a:r>
            <a:r>
              <a:rPr lang="en-US" sz="2100" b="1" dirty="0" smtClean="0">
                <a:solidFill>
                  <a:srgbClr val="0070C0"/>
                </a:solidFill>
              </a:rPr>
              <a:t>, MBA</a:t>
            </a:r>
            <a:endParaRPr kumimoji="0" lang="en-US" sz="2100" b="1" i="0" u="none" strike="noStrike" kern="1200" cap="none" spc="0" normalizeH="0" baseline="0" noProof="0" dirty="0" smtClean="0">
              <a:ln>
                <a:noFill/>
              </a:ln>
              <a:solidFill>
                <a:srgbClr val="0070C0"/>
              </a:solidFill>
              <a:effectLst/>
              <a:uLnTx/>
              <a:uFillTx/>
              <a:ea typeface="+mn-ea"/>
              <a:cs typeface="+mn-cs"/>
            </a:endParaRPr>
          </a:p>
          <a:p>
            <a:pPr marL="274320" marR="0" lvl="0" indent="-274320" algn="r" defTabSz="914400" rtl="0" eaLnBrk="1" fontAlgn="auto" latinLnBrk="0" hangingPunct="1">
              <a:lnSpc>
                <a:spcPct val="100000"/>
              </a:lnSpc>
              <a:spcBef>
                <a:spcPts val="0"/>
              </a:spcBef>
              <a:spcAft>
                <a:spcPts val="0"/>
              </a:spcAft>
              <a:buClr>
                <a:schemeClr val="accent1"/>
              </a:buClr>
              <a:buSzPct val="76000"/>
              <a:buFont typeface="Wingdings 3"/>
              <a:buNone/>
              <a:tabLst/>
              <a:defRPr/>
            </a:pPr>
            <a:r>
              <a:rPr kumimoji="0" lang="en-US" sz="1700" b="0" i="0" u="none" strike="noStrike" kern="1200" cap="none" spc="0" normalizeH="0" baseline="0" noProof="0" dirty="0" smtClean="0">
                <a:ln>
                  <a:noFill/>
                </a:ln>
                <a:solidFill>
                  <a:srgbClr val="0070C0"/>
                </a:solidFill>
                <a:effectLst/>
                <a:uLnTx/>
                <a:uFillTx/>
                <a:ea typeface="+mn-ea"/>
                <a:cs typeface="+mn-cs"/>
              </a:rPr>
              <a:t>Shareholder, Mayer</a:t>
            </a:r>
            <a:r>
              <a:rPr kumimoji="0" lang="en-US" sz="1700" b="0" i="0" u="none" strike="noStrike" kern="1200" cap="none" spc="0" normalizeH="0" noProof="0" dirty="0" smtClean="0">
                <a:ln>
                  <a:noFill/>
                </a:ln>
                <a:solidFill>
                  <a:srgbClr val="0070C0"/>
                </a:solidFill>
                <a:effectLst/>
                <a:uLnTx/>
                <a:uFillTx/>
                <a:ea typeface="+mn-ea"/>
                <a:cs typeface="+mn-cs"/>
              </a:rPr>
              <a:t> Hoffman McCann P.C.</a:t>
            </a:r>
            <a:endParaRPr kumimoji="0" lang="en-US" sz="1700" b="0" i="0" u="none" strike="noStrike" kern="1200" cap="none" spc="0" normalizeH="0" baseline="0" noProof="0" dirty="0" smtClean="0">
              <a:ln>
                <a:noFill/>
              </a:ln>
              <a:solidFill>
                <a:srgbClr val="0070C0"/>
              </a:solidFill>
              <a:effectLst/>
              <a:uLnTx/>
              <a:uFillTx/>
              <a:ea typeface="+mn-ea"/>
              <a:cs typeface="+mn-cs"/>
            </a:endParaRPr>
          </a:p>
          <a:p>
            <a:pPr lvl="0" algn="r">
              <a:buClr>
                <a:schemeClr val="accent1"/>
              </a:buClr>
              <a:buSzPct val="76000"/>
              <a:defRPr/>
            </a:pPr>
            <a:r>
              <a:rPr lang="en-US" sz="1700" dirty="0" smtClean="0">
                <a:solidFill>
                  <a:srgbClr val="000000"/>
                </a:solidFill>
              </a:rPr>
              <a:t>Jennifer has been with Mayer Hoffman McCann for the past 17 years focusing on local government and nonprofit auditing. Jennifer is the Attest Practice Leader of the Orange County Office.  She is responsible for developing the local government audit methodology and training for the National office.  </a:t>
            </a:r>
            <a:endParaRPr kumimoji="0" lang="en-US" sz="1700" b="0" i="0" u="none" strike="noStrike" kern="1200" cap="none" spc="0" normalizeH="0" baseline="0" noProof="0" dirty="0">
              <a:ln>
                <a:noFill/>
              </a:ln>
              <a:solidFill>
                <a:srgbClr val="000000"/>
              </a:solidFill>
              <a:effectLst/>
              <a:uLnTx/>
              <a:uFillTx/>
              <a:latin typeface="+mn-lt"/>
              <a:ea typeface="+mn-ea"/>
              <a:cs typeface="+mn-cs"/>
            </a:endParaRPr>
          </a:p>
        </p:txBody>
      </p:sp>
      <p:sp>
        <p:nvSpPr>
          <p:cNvPr id="7" name="Content Placeholder 5"/>
          <p:cNvSpPr txBox="1">
            <a:spLocks/>
          </p:cNvSpPr>
          <p:nvPr/>
        </p:nvSpPr>
        <p:spPr>
          <a:xfrm>
            <a:off x="2057400" y="4800600"/>
            <a:ext cx="6553200" cy="1828800"/>
          </a:xfrm>
          <a:prstGeom prst="rect">
            <a:avLst/>
          </a:prstGeom>
        </p:spPr>
        <p:txBody>
          <a:bodyPr vert="horz">
            <a:normAutofit fontScale="92500" lnSpcReduction="10000"/>
          </a:bodyPr>
          <a:lstStyle/>
          <a:p>
            <a:pPr marL="274320" lvl="0" indent="-274320">
              <a:buClr>
                <a:schemeClr val="accent1"/>
              </a:buClr>
              <a:buSzPct val="76000"/>
              <a:defRPr/>
            </a:pPr>
            <a:r>
              <a:rPr lang="en-US" sz="2400" b="1" dirty="0" smtClean="0">
                <a:solidFill>
                  <a:srgbClr val="0070C0"/>
                </a:solidFill>
              </a:rPr>
              <a:t>Margaret Moggia, CPA, CGMA</a:t>
            </a:r>
          </a:p>
          <a:p>
            <a:pPr marL="274320" lvl="0" indent="-274320">
              <a:buClr>
                <a:schemeClr val="accent1"/>
              </a:buClr>
              <a:buSzPct val="76000"/>
              <a:defRPr/>
            </a:pPr>
            <a:r>
              <a:rPr lang="en-US" sz="1700" dirty="0" smtClean="0">
                <a:solidFill>
                  <a:srgbClr val="0070C0"/>
                </a:solidFill>
              </a:rPr>
              <a:t>Chief Financial Officer, West Basin Municipal Water District</a:t>
            </a:r>
          </a:p>
          <a:p>
            <a:pPr lvl="0">
              <a:buClr>
                <a:schemeClr val="accent1"/>
              </a:buClr>
              <a:buSzPct val="76000"/>
              <a:defRPr/>
            </a:pPr>
            <a:r>
              <a:rPr lang="en-US" sz="1700" dirty="0" smtClean="0"/>
              <a:t>Margaret </a:t>
            </a:r>
            <a:r>
              <a:rPr lang="en-US" sz="1700" dirty="0" smtClean="0"/>
              <a:t>oversees accounting</a:t>
            </a:r>
            <a:r>
              <a:rPr lang="en-US" sz="1700" dirty="0" smtClean="0"/>
              <a:t>, treasury, debt management, procurement, information technology and serves as on the steering committee for records management and as a lead to develop a small business enterprise program. Prior to the District, Margaret worked at Coopers &amp; Lybrand focusing on governments and nonprofit audits. </a:t>
            </a:r>
            <a:endParaRPr kumimoji="0" lang="en-US" sz="1700" b="0" i="0" u="none" strike="noStrike" kern="1200" cap="none" spc="0" normalizeH="0" baseline="0" noProof="0" dirty="0">
              <a:ln>
                <a:noFill/>
              </a:ln>
              <a:solidFill>
                <a:srgbClr val="000000"/>
              </a:solidFill>
              <a:effectLst/>
              <a:uLnTx/>
              <a:uFillTx/>
              <a:latin typeface="+mn-lt"/>
              <a:ea typeface="+mn-ea"/>
              <a:cs typeface="+mn-cs"/>
            </a:endParaRPr>
          </a:p>
        </p:txBody>
      </p:sp>
      <p:pic>
        <p:nvPicPr>
          <p:cNvPr id="18434" name="Picture 2" descr="Debby Slack Cherney"/>
          <p:cNvPicPr>
            <a:picLocks noChangeAspect="1" noChangeArrowheads="1"/>
          </p:cNvPicPr>
          <p:nvPr/>
        </p:nvPicPr>
        <p:blipFill>
          <a:blip r:embed="rId3" cstate="print"/>
          <a:srcRect l="16000" r="8000"/>
          <a:stretch>
            <a:fillRect/>
          </a:stretch>
        </p:blipFill>
        <p:spPr bwMode="auto">
          <a:xfrm>
            <a:off x="457200" y="1371600"/>
            <a:ext cx="1447800" cy="1905000"/>
          </a:xfrm>
          <a:prstGeom prst="rect">
            <a:avLst/>
          </a:prstGeom>
          <a:ln w="38100" cap="sq">
            <a:solidFill>
              <a:schemeClr val="bg2">
                <a:lumMod val="75000"/>
              </a:schemeClr>
            </a:solidFill>
            <a:prstDash val="solid"/>
            <a:miter lim="800000"/>
          </a:ln>
          <a:effectLst>
            <a:outerShdw blurRad="50800" dist="38100" dir="2700000" algn="tl" rotWithShape="0">
              <a:srgbClr val="000000">
                <a:alpha val="43000"/>
              </a:srgbClr>
            </a:outerShdw>
          </a:effectLst>
        </p:spPr>
      </p:pic>
      <p:pic>
        <p:nvPicPr>
          <p:cNvPr id="1026" name="Picture 2"/>
          <p:cNvPicPr>
            <a:picLocks noChangeAspect="1" noChangeArrowheads="1"/>
          </p:cNvPicPr>
          <p:nvPr/>
        </p:nvPicPr>
        <p:blipFill>
          <a:blip r:embed="rId4" cstate="print"/>
          <a:srcRect/>
          <a:stretch>
            <a:fillRect/>
          </a:stretch>
        </p:blipFill>
        <p:spPr bwMode="auto">
          <a:xfrm>
            <a:off x="365764" y="4800600"/>
            <a:ext cx="1539236" cy="1923906"/>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p:spPr>
      </p:pic>
      <p:sp>
        <p:nvSpPr>
          <p:cNvPr id="9" name="Content Placeholder 5"/>
          <p:cNvSpPr txBox="1">
            <a:spLocks/>
          </p:cNvSpPr>
          <p:nvPr/>
        </p:nvSpPr>
        <p:spPr>
          <a:xfrm>
            <a:off x="2133600" y="1447800"/>
            <a:ext cx="6553200" cy="1752600"/>
          </a:xfrm>
          <a:prstGeom prst="rect">
            <a:avLst/>
          </a:prstGeom>
        </p:spPr>
        <p:txBody>
          <a:bodyPr vert="horz">
            <a:normAutofit/>
          </a:bodyPr>
          <a:lstStyle/>
          <a:p>
            <a:pPr marL="274320" marR="0" lvl="0" indent="-274320" algn="l" defTabSz="914400" rtl="0" eaLnBrk="1" fontAlgn="auto" latinLnBrk="0" hangingPunct="1">
              <a:lnSpc>
                <a:spcPct val="100000"/>
              </a:lnSpc>
              <a:spcBef>
                <a:spcPts val="0"/>
              </a:spcBef>
              <a:spcAft>
                <a:spcPts val="0"/>
              </a:spcAft>
              <a:buClr>
                <a:schemeClr val="accent1"/>
              </a:buClr>
              <a:buSzPct val="76000"/>
              <a:buFont typeface="Wingdings 3"/>
              <a:buNone/>
              <a:tabLst/>
              <a:defRPr/>
            </a:pPr>
            <a:r>
              <a:rPr kumimoji="0" lang="en-US" sz="1900" b="1" i="0" u="none" strike="noStrike" kern="1200" cap="none" spc="0" normalizeH="0" baseline="0" noProof="0" dirty="0" smtClean="0">
                <a:ln>
                  <a:noFill/>
                </a:ln>
                <a:solidFill>
                  <a:srgbClr val="0070C0"/>
                </a:solidFill>
                <a:effectLst/>
                <a:uLnTx/>
                <a:uFillTx/>
              </a:rPr>
              <a:t>Debby Cherney, CPA</a:t>
            </a:r>
            <a:r>
              <a:rPr lang="en-US" sz="1900" b="1" dirty="0" smtClean="0">
                <a:solidFill>
                  <a:srgbClr val="0070C0"/>
                </a:solidFill>
              </a:rPr>
              <a:t>, MBA</a:t>
            </a:r>
            <a:endParaRPr kumimoji="0" lang="en-US" sz="1900" b="1" i="0" u="none" strike="noStrike" kern="1200" cap="none" spc="0" normalizeH="0" baseline="0" noProof="0" dirty="0" smtClean="0">
              <a:ln>
                <a:noFill/>
              </a:ln>
              <a:solidFill>
                <a:srgbClr val="0070C0"/>
              </a:solidFill>
              <a:effectLst/>
              <a:uLnTx/>
              <a:uFillTx/>
            </a:endParaRPr>
          </a:p>
          <a:p>
            <a:pPr marL="274320" marR="0" lvl="0" indent="-274320" algn="l" defTabSz="914400" rtl="0" eaLnBrk="1" fontAlgn="auto" latinLnBrk="0" hangingPunct="1">
              <a:lnSpc>
                <a:spcPct val="100000"/>
              </a:lnSpc>
              <a:spcBef>
                <a:spcPts val="0"/>
              </a:spcBef>
              <a:spcAft>
                <a:spcPts val="0"/>
              </a:spcAft>
              <a:buClr>
                <a:schemeClr val="accent1"/>
              </a:buClr>
              <a:buSzPct val="76000"/>
              <a:buFont typeface="Wingdings 3"/>
              <a:buNone/>
              <a:tabLst/>
              <a:defRPr/>
            </a:pPr>
            <a:r>
              <a:rPr kumimoji="0" lang="en-US" sz="1600" b="0" i="0" u="none" strike="noStrike" kern="1200" cap="none" spc="0" normalizeH="0" baseline="0" noProof="0" dirty="0" smtClean="0">
                <a:ln>
                  <a:noFill/>
                </a:ln>
                <a:solidFill>
                  <a:srgbClr val="0070C0"/>
                </a:solidFill>
                <a:effectLst/>
                <a:uLnTx/>
                <a:uFillTx/>
                <a:ea typeface="+mn-ea"/>
                <a:cs typeface="+mn-cs"/>
              </a:rPr>
              <a:t>Deputy General Manager, Eastern Municipal Water District</a:t>
            </a:r>
          </a:p>
          <a:p>
            <a:pPr>
              <a:lnSpc>
                <a:spcPct val="90000"/>
              </a:lnSpc>
              <a:buClr>
                <a:schemeClr val="accent1"/>
              </a:buClr>
              <a:buSzPct val="76000"/>
              <a:defRPr/>
            </a:pPr>
            <a:r>
              <a:rPr lang="en-US" sz="1600" dirty="0">
                <a:solidFill>
                  <a:srgbClr val="000000"/>
                </a:solidFill>
              </a:rPr>
              <a:t>EMWD provides water and wastewater services to a population of 785,000 people in Western Riverside County.  In her capacity as Deputy General Manager, Debby has oversight responsibility over all of the Administrative Services functions of the District.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dissolve">
                                      <p:cBhvr>
                                        <p:cTn id="7" dur="500"/>
                                        <p:tgtEl>
                                          <p:spTgt spid="1843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dissolve">
                                      <p:cBhvr>
                                        <p:cTn id="23" dur="500"/>
                                        <p:tgtEl>
                                          <p:spTgt spid="102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analysis</a:t>
            </a:r>
            <a:endParaRPr lang="en-US" dirty="0"/>
          </a:p>
        </p:txBody>
      </p:sp>
      <p:sp>
        <p:nvSpPr>
          <p:cNvPr id="3" name="Content Placeholder 2"/>
          <p:cNvSpPr>
            <a:spLocks noGrp="1"/>
          </p:cNvSpPr>
          <p:nvPr>
            <p:ph idx="1"/>
          </p:nvPr>
        </p:nvSpPr>
        <p:spPr/>
        <p:txBody>
          <a:bodyPr/>
          <a:lstStyle/>
          <a:p>
            <a:r>
              <a:rPr lang="en-US" dirty="0" smtClean="0"/>
              <a:t>Recent Government Fraud</a:t>
            </a:r>
          </a:p>
          <a:p>
            <a:r>
              <a:rPr lang="en-US" dirty="0" smtClean="0"/>
              <a:t>Who Does Fraud Impact?</a:t>
            </a:r>
          </a:p>
          <a:p>
            <a:r>
              <a:rPr lang="en-US" dirty="0" smtClean="0"/>
              <a:t>Detection Techniques</a:t>
            </a:r>
          </a:p>
          <a:p>
            <a:r>
              <a:rPr lang="en-US" dirty="0" smtClean="0"/>
              <a:t>Prevention Techniques</a:t>
            </a:r>
          </a:p>
          <a:p>
            <a:r>
              <a:rPr lang="en-US" dirty="0" smtClean="0"/>
              <a:t>Top 10 Warning Signs</a:t>
            </a:r>
            <a:endParaRPr lang="en-US" dirty="0"/>
          </a:p>
        </p:txBody>
      </p:sp>
      <p:pic>
        <p:nvPicPr>
          <p:cNvPr id="4" name="Picture 4" descr="https://encrypted-tbn3.gstatic.com/images?q=tbn:ANd9GcQIQ-aQnSHrjxe9_q3tkBCy64WjmYA02gXmmUTFcgiDxBoIltMmPQ">
            <a:hlinkClick r:id="rId2"/>
          </p:cNvPr>
          <p:cNvPicPr>
            <a:picLocks noChangeAspect="1" noChangeArrowheads="1"/>
          </p:cNvPicPr>
          <p:nvPr/>
        </p:nvPicPr>
        <p:blipFill>
          <a:blip r:embed="rId3" cstate="print"/>
          <a:srcRect/>
          <a:stretch>
            <a:fillRect/>
          </a:stretch>
        </p:blipFill>
        <p:spPr bwMode="auto">
          <a:xfrm>
            <a:off x="5867400" y="2362200"/>
            <a:ext cx="2105025" cy="27247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they cross the line?</a:t>
            </a:r>
            <a:endParaRPr lang="en-US" dirty="0"/>
          </a:p>
        </p:txBody>
      </p:sp>
      <p:pic>
        <p:nvPicPr>
          <p:cNvPr id="9" name="Picture 12" descr="https://encrypted-tbn0.gstatic.com/images?q=tbn:ANd9GcT9eDXgrBJmZGIuZUuBj-4f3_mwJMdkBSgikc8t6HnrubRXhzCU"/>
          <p:cNvPicPr>
            <a:picLocks noChangeAspect="1" noChangeArrowheads="1"/>
          </p:cNvPicPr>
          <p:nvPr/>
        </p:nvPicPr>
        <p:blipFill>
          <a:blip r:embed="rId2" cstate="print"/>
          <a:srcRect/>
          <a:stretch>
            <a:fillRect/>
          </a:stretch>
        </p:blipFill>
        <p:spPr bwMode="auto">
          <a:xfrm>
            <a:off x="3886200" y="1447800"/>
            <a:ext cx="2891166" cy="4344649"/>
          </a:xfrm>
          <a:prstGeom prst="rect">
            <a:avLst/>
          </a:prstGeom>
          <a:noFill/>
        </p:spPr>
      </p:pic>
      <p:pic>
        <p:nvPicPr>
          <p:cNvPr id="8" name="Picture 6" descr="https://encrypted-tbn2.gstatic.com/images?q=tbn:ANd9GcT3cwBHntGQxXChoSV4dU2mb2vxuqQB91-9pG6VxbXHyvzJoNnP">
            <a:hlinkClick r:id="rId3"/>
          </p:cNvPr>
          <p:cNvPicPr>
            <a:picLocks noChangeAspect="1" noChangeArrowheads="1"/>
          </p:cNvPicPr>
          <p:nvPr/>
        </p:nvPicPr>
        <p:blipFill>
          <a:blip r:embed="rId4" cstate="print"/>
          <a:srcRect/>
          <a:stretch>
            <a:fillRect/>
          </a:stretch>
        </p:blipFill>
        <p:spPr bwMode="auto">
          <a:xfrm>
            <a:off x="1752600" y="3733800"/>
            <a:ext cx="3531128" cy="24245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they cross the line?</a:t>
            </a:r>
            <a:endParaRPr lang="en-US" dirty="0"/>
          </a:p>
        </p:txBody>
      </p:sp>
      <p:pic>
        <p:nvPicPr>
          <p:cNvPr id="10" name="Picture 6" descr="http://egpnews.com/wp-content/uploads/2010/09/BellEight.jpg"/>
          <p:cNvPicPr>
            <a:picLocks noChangeAspect="1" noChangeArrowheads="1"/>
          </p:cNvPicPr>
          <p:nvPr/>
        </p:nvPicPr>
        <p:blipFill>
          <a:blip r:embed="rId2" cstate="print"/>
          <a:srcRect/>
          <a:stretch>
            <a:fillRect/>
          </a:stretch>
        </p:blipFill>
        <p:spPr bwMode="auto">
          <a:xfrm>
            <a:off x="1905000" y="1905000"/>
            <a:ext cx="5056027" cy="3124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they cross the line?</a:t>
            </a:r>
            <a:endParaRPr lang="en-US" dirty="0"/>
          </a:p>
        </p:txBody>
      </p:sp>
      <p:pic>
        <p:nvPicPr>
          <p:cNvPr id="11" name="Picture 8" descr="https://encrypted-tbn3.gstatic.com/images?q=tbn:ANd9GcRTuywcT_vkQh8sf0_kmXyLShFivVNhSibwOG0hjNKLJiUhhXLtFw"/>
          <p:cNvPicPr>
            <a:picLocks noChangeAspect="1" noChangeArrowheads="1"/>
          </p:cNvPicPr>
          <p:nvPr/>
        </p:nvPicPr>
        <p:blipFill>
          <a:blip r:embed="rId2" cstate="print"/>
          <a:srcRect/>
          <a:stretch>
            <a:fillRect/>
          </a:stretch>
        </p:blipFill>
        <p:spPr bwMode="auto">
          <a:xfrm>
            <a:off x="2286000" y="1752600"/>
            <a:ext cx="4343400" cy="32533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they cross the line?</a:t>
            </a:r>
            <a:endParaRPr lang="en-US" dirty="0"/>
          </a:p>
        </p:txBody>
      </p:sp>
      <p:pic>
        <p:nvPicPr>
          <p:cNvPr id="14338" name="Picture 2" descr="Image"/>
          <p:cNvPicPr>
            <a:picLocks noChangeAspect="1" noChangeArrowheads="1"/>
          </p:cNvPicPr>
          <p:nvPr/>
        </p:nvPicPr>
        <p:blipFill>
          <a:blip r:embed="rId2" cstate="print"/>
          <a:srcRect/>
          <a:stretch>
            <a:fillRect/>
          </a:stretch>
        </p:blipFill>
        <p:spPr bwMode="auto">
          <a:xfrm>
            <a:off x="1981200" y="1828800"/>
            <a:ext cx="4800600" cy="35872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they cross the line?</a:t>
            </a:r>
            <a:endParaRPr lang="en-US" dirty="0"/>
          </a:p>
        </p:txBody>
      </p:sp>
      <p:pic>
        <p:nvPicPr>
          <p:cNvPr id="3" name="Picture 2" descr="https://encrypted-tbn2.gstatic.com/images?q=tbn:ANd9GcQc5H3J2pOFkl5RFjAyySa-kx6TVp56AxaXol2-d3Pw7rjyTvyg">
            <a:hlinkClick r:id="rId2"/>
          </p:cNvPr>
          <p:cNvPicPr>
            <a:picLocks noChangeAspect="1" noChangeArrowheads="1"/>
          </p:cNvPicPr>
          <p:nvPr/>
        </p:nvPicPr>
        <p:blipFill>
          <a:blip r:embed="rId3" cstate="print"/>
          <a:srcRect/>
          <a:stretch>
            <a:fillRect/>
          </a:stretch>
        </p:blipFill>
        <p:spPr bwMode="auto">
          <a:xfrm>
            <a:off x="1905000" y="2286000"/>
            <a:ext cx="4974106" cy="2563258"/>
          </a:xfrm>
          <a:prstGeom prst="rect">
            <a:avLst/>
          </a:prstGeom>
          <a:noFill/>
          <a:scene3d>
            <a:camera prst="orthographicFront">
              <a:rot lat="0" lon="0" rev="90000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impacted by fraud</a:t>
            </a:r>
            <a:endParaRPr lang="en-US" dirty="0"/>
          </a:p>
        </p:txBody>
      </p:sp>
      <p:sp>
        <p:nvSpPr>
          <p:cNvPr id="3" name="Content Placeholder 2"/>
          <p:cNvSpPr>
            <a:spLocks noGrp="1"/>
          </p:cNvSpPr>
          <p:nvPr>
            <p:ph idx="1"/>
          </p:nvPr>
        </p:nvSpPr>
        <p:spPr/>
        <p:txBody>
          <a:bodyPr>
            <a:normAutofit/>
          </a:bodyPr>
          <a:lstStyle/>
          <a:p>
            <a:r>
              <a:rPr lang="en-US" dirty="0" smtClean="0"/>
              <a:t>City Council or Board of Directors</a:t>
            </a:r>
          </a:p>
          <a:p>
            <a:pPr lvl="1"/>
            <a:r>
              <a:rPr lang="en-US" dirty="0" smtClean="0"/>
              <a:t>Increased amount of questions and scrutiny of their actions or inactions</a:t>
            </a:r>
          </a:p>
          <a:p>
            <a:pPr lvl="1"/>
            <a:r>
              <a:rPr lang="en-US" dirty="0" smtClean="0"/>
              <a:t>Questions may be raised about appropriate oversight of their fiduciary responsibility</a:t>
            </a:r>
          </a:p>
          <a:p>
            <a:pPr lvl="1"/>
            <a:r>
              <a:rPr lang="en-US" dirty="0" smtClean="0"/>
              <a:t>Communicating effectively the real and/or the perceived fraud of the use of public funds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256</TotalTime>
  <Words>605</Words>
  <Application>Microsoft Office PowerPoint</Application>
  <PresentationFormat>On-screen Show (4:3)</PresentationFormat>
  <Paragraphs>99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Trek</vt:lpstr>
      <vt:lpstr>Crossing the line</vt:lpstr>
      <vt:lpstr>The judges</vt:lpstr>
      <vt:lpstr>Today’s analysis</vt:lpstr>
      <vt:lpstr>Did they cross the line?</vt:lpstr>
      <vt:lpstr>Did they cross the line?</vt:lpstr>
      <vt:lpstr>Did they cross the line?</vt:lpstr>
      <vt:lpstr>Did they cross the line?</vt:lpstr>
      <vt:lpstr>Did they cross the line?</vt:lpstr>
      <vt:lpstr>Who is impacted by fraud</vt:lpstr>
      <vt:lpstr>Who is impacted by fraud</vt:lpstr>
      <vt:lpstr>Who is impacted by fraud</vt:lpstr>
      <vt:lpstr>Who is impacted by fraud</vt:lpstr>
      <vt:lpstr>Fraud detection techniques</vt:lpstr>
      <vt:lpstr>Benford’s law</vt:lpstr>
      <vt:lpstr>Bank account activity</vt:lpstr>
      <vt:lpstr>Vendor management</vt:lpstr>
      <vt:lpstr>Prevention techniques</vt:lpstr>
      <vt:lpstr>Warning signs</vt:lpstr>
      <vt:lpstr>Questions </vt:lpstr>
    </vt:vector>
  </TitlesOfParts>
  <Company>CBIZ-SD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Nonprofit audit management</dc:title>
  <dc:creator>jfarr0</dc:creator>
  <cp:lastModifiedBy>jfarr0</cp:lastModifiedBy>
  <cp:revision>31</cp:revision>
  <dcterms:created xsi:type="dcterms:W3CDTF">2015-01-29T00:43:18Z</dcterms:created>
  <dcterms:modified xsi:type="dcterms:W3CDTF">2015-02-09T23:56:28Z</dcterms:modified>
</cp:coreProperties>
</file>