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5"/>
  </p:notesMasterIdLst>
  <p:handoutMasterIdLst>
    <p:handoutMasterId r:id="rId56"/>
  </p:handoutMasterIdLst>
  <p:sldIdLst>
    <p:sldId id="256" r:id="rId2"/>
    <p:sldId id="264" r:id="rId3"/>
    <p:sldId id="257" r:id="rId4"/>
    <p:sldId id="258" r:id="rId5"/>
    <p:sldId id="259" r:id="rId6"/>
    <p:sldId id="260" r:id="rId7"/>
    <p:sldId id="261" r:id="rId8"/>
    <p:sldId id="262" r:id="rId9"/>
    <p:sldId id="263" r:id="rId10"/>
    <p:sldId id="265" r:id="rId11"/>
    <p:sldId id="266" r:id="rId12"/>
    <p:sldId id="268" r:id="rId13"/>
    <p:sldId id="269" r:id="rId14"/>
    <p:sldId id="270" r:id="rId15"/>
    <p:sldId id="304" r:id="rId16"/>
    <p:sldId id="267" r:id="rId17"/>
    <p:sldId id="271" r:id="rId18"/>
    <p:sldId id="272" r:id="rId19"/>
    <p:sldId id="273" r:id="rId20"/>
    <p:sldId id="274" r:id="rId21"/>
    <p:sldId id="275" r:id="rId22"/>
    <p:sldId id="305" r:id="rId23"/>
    <p:sldId id="276" r:id="rId24"/>
    <p:sldId id="277" r:id="rId25"/>
    <p:sldId id="279" r:id="rId26"/>
    <p:sldId id="280" r:id="rId27"/>
    <p:sldId id="281" r:id="rId28"/>
    <p:sldId id="282" r:id="rId29"/>
    <p:sldId id="306" r:id="rId30"/>
    <p:sldId id="283" r:id="rId31"/>
    <p:sldId id="284" r:id="rId32"/>
    <p:sldId id="300" r:id="rId33"/>
    <p:sldId id="307" r:id="rId34"/>
    <p:sldId id="308" r:id="rId35"/>
    <p:sldId id="285" r:id="rId36"/>
    <p:sldId id="286" r:id="rId37"/>
    <p:sldId id="287" r:id="rId38"/>
    <p:sldId id="288" r:id="rId39"/>
    <p:sldId id="289" r:id="rId40"/>
    <p:sldId id="290" r:id="rId41"/>
    <p:sldId id="291" r:id="rId42"/>
    <p:sldId id="292" r:id="rId43"/>
    <p:sldId id="293" r:id="rId44"/>
    <p:sldId id="294" r:id="rId45"/>
    <p:sldId id="297" r:id="rId46"/>
    <p:sldId id="295" r:id="rId47"/>
    <p:sldId id="296" r:id="rId48"/>
    <p:sldId id="298" r:id="rId49"/>
    <p:sldId id="309" r:id="rId50"/>
    <p:sldId id="299" r:id="rId51"/>
    <p:sldId id="301" r:id="rId52"/>
    <p:sldId id="302" r:id="rId53"/>
    <p:sldId id="303"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84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BEFCB45-2ADD-4150-BCBD-CF0671B01DFD}" type="datetimeFigureOut">
              <a:rPr lang="en-US" smtClean="0"/>
              <a:pPr/>
              <a:t>2/9/2015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5A882C7-8D03-4CDF-AAD6-0014D3B23E2B}" type="slidenum">
              <a:rPr lang="en-US" smtClean="0"/>
              <a:pPr/>
              <a:t>‹#›</a:t>
            </a:fld>
            <a:endParaRPr lang="en-US"/>
          </a:p>
        </p:txBody>
      </p:sp>
    </p:spTree>
    <p:extLst>
      <p:ext uri="{BB962C8B-B14F-4D97-AF65-F5344CB8AC3E}">
        <p14:creationId xmlns:p14="http://schemas.microsoft.com/office/powerpoint/2010/main" xmlns="" val="30957891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925C23-099C-492F-A4D1-4B3570EFCB35}" type="datetimeFigureOut">
              <a:rPr lang="en-US" smtClean="0"/>
              <a:pPr/>
              <a:t>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F336BC-8FC9-4B9F-947C-A99E178BC52A}" type="slidenum">
              <a:rPr lang="en-US" smtClean="0"/>
              <a:pPr/>
              <a:t>‹#›</a:t>
            </a:fld>
            <a:endParaRPr lang="en-US"/>
          </a:p>
        </p:txBody>
      </p:sp>
    </p:spTree>
    <p:extLst>
      <p:ext uri="{BB962C8B-B14F-4D97-AF65-F5344CB8AC3E}">
        <p14:creationId xmlns:p14="http://schemas.microsoft.com/office/powerpoint/2010/main" xmlns="" val="1298746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029" dirty="0"/>
          </a:p>
        </p:txBody>
      </p:sp>
      <p:sp>
        <p:nvSpPr>
          <p:cNvPr id="4" name="Slide Number Placeholder 3"/>
          <p:cNvSpPr>
            <a:spLocks noGrp="1"/>
          </p:cNvSpPr>
          <p:nvPr>
            <p:ph type="sldNum" sz="quarter" idx="10"/>
          </p:nvPr>
        </p:nvSpPr>
        <p:spPr/>
        <p:txBody>
          <a:bodyPr/>
          <a:lstStyle/>
          <a:p>
            <a:fld id="{DFF336BC-8FC9-4B9F-947C-A99E178BC52A}" type="slidenum">
              <a:rPr lang="en-US" smtClean="0"/>
              <a:pPr/>
              <a:t>32</a:t>
            </a:fld>
            <a:endParaRPr lang="en-US"/>
          </a:p>
        </p:txBody>
      </p:sp>
    </p:spTree>
    <p:extLst>
      <p:ext uri="{BB962C8B-B14F-4D97-AF65-F5344CB8AC3E}">
        <p14:creationId xmlns:p14="http://schemas.microsoft.com/office/powerpoint/2010/main" xmlns="" val="1004865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29" dirty="0" smtClean="0"/>
              <a:t>Would report same information</a:t>
            </a:r>
            <a:r>
              <a:rPr lang="en-029" baseline="0" dirty="0" smtClean="0"/>
              <a:t> for trust if it existed.</a:t>
            </a:r>
            <a:endParaRPr lang="en-029" dirty="0"/>
          </a:p>
        </p:txBody>
      </p:sp>
      <p:sp>
        <p:nvSpPr>
          <p:cNvPr id="4" name="Slide Number Placeholder 3"/>
          <p:cNvSpPr>
            <a:spLocks noGrp="1"/>
          </p:cNvSpPr>
          <p:nvPr>
            <p:ph type="sldNum" sz="quarter" idx="10"/>
          </p:nvPr>
        </p:nvSpPr>
        <p:spPr/>
        <p:txBody>
          <a:bodyPr/>
          <a:lstStyle/>
          <a:p>
            <a:fld id="{DFF336BC-8FC9-4B9F-947C-A99E178BC52A}" type="slidenum">
              <a:rPr lang="en-US" smtClean="0"/>
              <a:pPr/>
              <a:t>42</a:t>
            </a:fld>
            <a:endParaRPr lang="en-US"/>
          </a:p>
        </p:txBody>
      </p:sp>
    </p:spTree>
    <p:extLst>
      <p:ext uri="{BB962C8B-B14F-4D97-AF65-F5344CB8AC3E}">
        <p14:creationId xmlns:p14="http://schemas.microsoft.com/office/powerpoint/2010/main" xmlns="" val="279245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29" dirty="0" smtClean="0"/>
              <a:t>This schedule will also have trust activity included if one exists</a:t>
            </a:r>
            <a:endParaRPr lang="en-029" dirty="0"/>
          </a:p>
        </p:txBody>
      </p:sp>
      <p:sp>
        <p:nvSpPr>
          <p:cNvPr id="4" name="Slide Number Placeholder 3"/>
          <p:cNvSpPr>
            <a:spLocks noGrp="1"/>
          </p:cNvSpPr>
          <p:nvPr>
            <p:ph type="sldNum" sz="quarter" idx="10"/>
          </p:nvPr>
        </p:nvSpPr>
        <p:spPr/>
        <p:txBody>
          <a:bodyPr/>
          <a:lstStyle/>
          <a:p>
            <a:fld id="{DFF336BC-8FC9-4B9F-947C-A99E178BC52A}" type="slidenum">
              <a:rPr lang="en-US" smtClean="0"/>
              <a:pPr/>
              <a:t>46</a:t>
            </a:fld>
            <a:endParaRPr lang="en-US"/>
          </a:p>
        </p:txBody>
      </p:sp>
    </p:spTree>
    <p:extLst>
      <p:ext uri="{BB962C8B-B14F-4D97-AF65-F5344CB8AC3E}">
        <p14:creationId xmlns:p14="http://schemas.microsoft.com/office/powerpoint/2010/main" xmlns="" val="600225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6EF71A3-9539-4A93-9E45-BBDCED1FA96F}" type="datetime1">
              <a:rPr lang="en-US" smtClean="0"/>
              <a:pPr/>
              <a:t>2/9/2015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01829C7-C502-426F-9CB0-0BB8E6562BC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81CAF6-CEF3-4D13-A9C6-B7842737C78A}" type="datetime1">
              <a:rPr lang="en-US" smtClean="0"/>
              <a:pPr/>
              <a:t>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829C7-C502-426F-9CB0-0BB8E6562B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62B8DA-A788-41C7-AC50-DF0DE2888B26}" type="datetime1">
              <a:rPr lang="en-US" smtClean="0"/>
              <a:pPr/>
              <a:t>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829C7-C502-426F-9CB0-0BB8E6562B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163700-F8AC-4D7C-BCAA-05AFF11D2BD9}" type="datetime1">
              <a:rPr lang="en-US" smtClean="0"/>
              <a:pPr/>
              <a:t>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829C7-C502-426F-9CB0-0BB8E6562B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A419F73-1EF3-47B4-BF9A-1F507DBFDA48}" type="datetime1">
              <a:rPr lang="en-US" smtClean="0"/>
              <a:pPr/>
              <a:t>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829C7-C502-426F-9CB0-0BB8E6562BC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B35B96-CEE5-4DE3-B525-8828F499D98C}" type="datetime1">
              <a:rPr lang="en-US" smtClean="0"/>
              <a:pPr/>
              <a:t>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1829C7-C502-426F-9CB0-0BB8E6562B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14943EF-09B1-4748-8488-C79D8E747F08}" type="datetime1">
              <a:rPr lang="en-US" smtClean="0"/>
              <a:pPr/>
              <a:t>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1829C7-C502-426F-9CB0-0BB8E6562B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94A5F44-D664-4A48-9DC2-7885591937AC}" type="datetime1">
              <a:rPr lang="en-US" smtClean="0"/>
              <a:pPr/>
              <a:t>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1829C7-C502-426F-9CB0-0BB8E6562B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AC8767-3B09-4806-9092-3C8E0ED8FCD0}" type="datetime1">
              <a:rPr lang="en-US" smtClean="0"/>
              <a:pPr/>
              <a:t>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1829C7-C502-426F-9CB0-0BB8E6562B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F900B9A-4A30-466D-8B9E-2D3C3C7D6716}" type="datetime1">
              <a:rPr lang="en-US" smtClean="0"/>
              <a:pPr/>
              <a:t>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1829C7-C502-426F-9CB0-0BB8E6562BC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8C0C675-EC29-4C9E-85B4-994EFB0CED7B}" type="datetime1">
              <a:rPr lang="en-US" smtClean="0"/>
              <a:pPr/>
              <a:t>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01829C7-C502-426F-9CB0-0BB8E6562BC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72DF571-BA64-4968-81C2-542096AA60F0}" type="datetime1">
              <a:rPr lang="en-US" smtClean="0"/>
              <a:pPr/>
              <a:t>2/9/2015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01829C7-C502-426F-9CB0-0BB8E6562BC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Here We Go Again!</a:t>
            </a:r>
            <a:br>
              <a:rPr lang="en-US" dirty="0" smtClean="0"/>
            </a:br>
            <a:r>
              <a:rPr lang="en-US" sz="3900" dirty="0" smtClean="0"/>
              <a:t>Big Changes in Measuring OPEB</a:t>
            </a:r>
            <a:br>
              <a:rPr lang="en-US" sz="3900" dirty="0" smtClean="0"/>
            </a:br>
            <a:r>
              <a:rPr lang="en-US" sz="3900" dirty="0" smtClean="0"/>
              <a:t>Costs and Liabilities</a:t>
            </a:r>
            <a:endParaRPr lang="en-US" sz="3900" dirty="0"/>
          </a:p>
        </p:txBody>
      </p:sp>
      <p:sp>
        <p:nvSpPr>
          <p:cNvPr id="3" name="Subtitle 2"/>
          <p:cNvSpPr>
            <a:spLocks noGrp="1"/>
          </p:cNvSpPr>
          <p:nvPr>
            <p:ph type="subTitle" idx="1"/>
          </p:nvPr>
        </p:nvSpPr>
        <p:spPr>
          <a:xfrm>
            <a:off x="152400" y="3200400"/>
            <a:ext cx="8305800" cy="1780736"/>
          </a:xfrm>
        </p:spPr>
        <p:txBody>
          <a:bodyPr/>
          <a:lstStyle/>
          <a:p>
            <a:r>
              <a:rPr lang="en-US" dirty="0" smtClean="0"/>
              <a:t>CSMFO Annual Meeting February 19, 2015</a:t>
            </a:r>
          </a:p>
          <a:p>
            <a:r>
              <a:rPr lang="en-US" sz="2050" dirty="0" smtClean="0"/>
              <a:t>Shari Strain, Finance Officer, Big Bear City Community Services District</a:t>
            </a:r>
          </a:p>
          <a:p>
            <a:r>
              <a:rPr lang="en-US" sz="2050" dirty="0" smtClean="0"/>
              <a:t>Geoffrey Kischuk, FSA, FCA, President, Total Compensation Systems, Inc.</a:t>
            </a:r>
          </a:p>
          <a:p>
            <a:r>
              <a:rPr lang="en-US" sz="2050" dirty="0" smtClean="0"/>
              <a:t>Tina Henton, CPA, Partner, </a:t>
            </a:r>
            <a:r>
              <a:rPr lang="en-US" sz="2050" dirty="0" err="1" smtClean="0"/>
              <a:t>Vicenti</a:t>
            </a:r>
            <a:r>
              <a:rPr lang="en-US" sz="2050" dirty="0" smtClean="0"/>
              <a:t>, Lloyd &amp; </a:t>
            </a:r>
            <a:r>
              <a:rPr lang="en-US" sz="2050" dirty="0" err="1" smtClean="0"/>
              <a:t>Stutzman</a:t>
            </a:r>
            <a:r>
              <a:rPr lang="en-US" sz="2050" dirty="0" smtClean="0"/>
              <a:t>, LLP</a:t>
            </a:r>
            <a:endParaRPr lang="en-US" sz="205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CalPERS Changes</a:t>
            </a:r>
            <a:endParaRPr lang="en-US" dirty="0"/>
          </a:p>
        </p:txBody>
      </p:sp>
      <p:sp>
        <p:nvSpPr>
          <p:cNvPr id="3" name="Content Placeholder 2"/>
          <p:cNvSpPr>
            <a:spLocks noGrp="1"/>
          </p:cNvSpPr>
          <p:nvPr>
            <p:ph idx="1"/>
          </p:nvPr>
        </p:nvSpPr>
        <p:spPr/>
        <p:txBody>
          <a:bodyPr>
            <a:normAutofit lnSpcReduction="10000"/>
          </a:bodyPr>
          <a:lstStyle/>
          <a:p>
            <a:r>
              <a:rPr lang="en-US" sz="2500" dirty="0" smtClean="0"/>
              <a:t>Recent CalPERS pension changes</a:t>
            </a:r>
          </a:p>
          <a:p>
            <a:pPr lvl="1"/>
            <a:r>
              <a:rPr lang="en-US" sz="2200" dirty="0" smtClean="0"/>
              <a:t>Inflation assumption reduction from 3% to 2.75% (2012). This caused reduction in interest assumption by 0.25%</a:t>
            </a:r>
          </a:p>
          <a:p>
            <a:pPr lvl="1"/>
            <a:r>
              <a:rPr lang="en-US" sz="2200" dirty="0" smtClean="0"/>
              <a:t>New “demographic assumptions” (e.g. retirement, turnover, mortality) (2014)</a:t>
            </a:r>
          </a:p>
          <a:p>
            <a:pPr lvl="1"/>
            <a:r>
              <a:rPr lang="en-US" sz="2200" dirty="0" smtClean="0"/>
              <a:t>New pension formulas due to PEPRA (2013)</a:t>
            </a:r>
          </a:p>
          <a:p>
            <a:pPr lvl="1"/>
            <a:r>
              <a:rPr lang="en-US" sz="2200" dirty="0" smtClean="0"/>
              <a:t>Revised expected rates of return for CERBT (2014)</a:t>
            </a:r>
          </a:p>
          <a:p>
            <a:r>
              <a:rPr lang="en-US" sz="2500" dirty="0" smtClean="0"/>
              <a:t>New GASB standards require agencies to reflect their share of pension obligations</a:t>
            </a:r>
          </a:p>
          <a:p>
            <a:r>
              <a:rPr lang="en-US" sz="2500" dirty="0" smtClean="0"/>
              <a:t>Because both pension and OPEB obligations are reflected as liabilities, should be based on consistent assumptions where appropriate</a:t>
            </a:r>
            <a:endParaRPr lang="en-US" sz="25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Actuarial Standard of Practice 6</a:t>
            </a:r>
            <a:endParaRPr lang="en-US" dirty="0"/>
          </a:p>
        </p:txBody>
      </p:sp>
      <p:sp>
        <p:nvSpPr>
          <p:cNvPr id="3" name="Content Placeholder 2"/>
          <p:cNvSpPr>
            <a:spLocks noGrp="1"/>
          </p:cNvSpPr>
          <p:nvPr>
            <p:ph idx="1"/>
          </p:nvPr>
        </p:nvSpPr>
        <p:spPr>
          <a:xfrm>
            <a:off x="381000" y="1905000"/>
            <a:ext cx="8534400" cy="4419600"/>
          </a:xfrm>
        </p:spPr>
        <p:txBody>
          <a:bodyPr/>
          <a:lstStyle/>
          <a:p>
            <a:r>
              <a:rPr lang="en-US" sz="2400" dirty="0" smtClean="0"/>
              <a:t>GASB 45 directs how retiree costs are to be determined</a:t>
            </a:r>
          </a:p>
          <a:p>
            <a:pPr lvl="1"/>
            <a:r>
              <a:rPr lang="en-US" sz="2100" dirty="0" smtClean="0"/>
              <a:t>Actual retiree costs (where known) for self-funded and for insured plans where rates depend on claim experience</a:t>
            </a:r>
          </a:p>
          <a:p>
            <a:pPr lvl="1"/>
            <a:r>
              <a:rPr lang="en-US" sz="2100" dirty="0" smtClean="0"/>
              <a:t>Age-adjusted premiums where same rates used for active employees and non-Medicare retirees</a:t>
            </a:r>
          </a:p>
          <a:p>
            <a:pPr lvl="1"/>
            <a:r>
              <a:rPr lang="en-US" sz="2100" dirty="0" smtClean="0"/>
              <a:t>Actual premiums where experience isn’t available and rates are based on </a:t>
            </a:r>
            <a:r>
              <a:rPr lang="en-US" sz="2100" b="1" i="1" u="sng" dirty="0" smtClean="0"/>
              <a:t>retiree</a:t>
            </a:r>
            <a:r>
              <a:rPr lang="en-US" sz="2100" dirty="0" smtClean="0"/>
              <a:t> demographics and/or claims</a:t>
            </a:r>
          </a:p>
          <a:p>
            <a:pPr lvl="1"/>
            <a:r>
              <a:rPr lang="en-US" sz="2100" dirty="0" smtClean="0"/>
              <a:t>Actual premiums under “community rating” exception per ASOP 6</a:t>
            </a:r>
          </a:p>
          <a:p>
            <a:r>
              <a:rPr lang="en-US" sz="2300" dirty="0" smtClean="0"/>
              <a:t>The issue of age-adjusted costs affects most agencies – especially but not limited to, those obtaining coverage through large “blind” pools (e.g. CalPERS with about 1,150 agencies)</a:t>
            </a:r>
          </a:p>
          <a:p>
            <a:endParaRPr lang="en-US" sz="23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Actuarial Standard of Practice 6</a:t>
            </a:r>
            <a:endParaRPr lang="en-US" dirty="0"/>
          </a:p>
        </p:txBody>
      </p:sp>
      <p:sp>
        <p:nvSpPr>
          <p:cNvPr id="3" name="Content Placeholder 2"/>
          <p:cNvSpPr>
            <a:spLocks noGrp="1"/>
          </p:cNvSpPr>
          <p:nvPr>
            <p:ph idx="1"/>
          </p:nvPr>
        </p:nvSpPr>
        <p:spPr/>
        <p:txBody>
          <a:bodyPr>
            <a:normAutofit fontScale="92500" lnSpcReduction="20000"/>
          </a:bodyPr>
          <a:lstStyle/>
          <a:p>
            <a:r>
              <a:rPr lang="en-US" sz="2300" dirty="0" smtClean="0"/>
              <a:t>April, 2012: Actuarial Standards Board (ASB) issues Exposure Draft (ED) of ASOP 6. Revision eliminates “community rating exception”</a:t>
            </a:r>
          </a:p>
          <a:p>
            <a:r>
              <a:rPr lang="en-US" sz="2300" dirty="0" smtClean="0"/>
              <a:t>July, 2012: More than 95% of actuaries commenting addressed the elimination of the community rating exception. More than 90% of those commenting opposed complete elimination of community rating exception</a:t>
            </a:r>
          </a:p>
          <a:p>
            <a:r>
              <a:rPr lang="en-US" sz="2300" dirty="0" smtClean="0"/>
              <a:t>March, 2013: ASOP issues 2</a:t>
            </a:r>
            <a:r>
              <a:rPr lang="en-US" sz="2300" baseline="30000" dirty="0" smtClean="0"/>
              <a:t>nd</a:t>
            </a:r>
            <a:r>
              <a:rPr lang="en-US" sz="2300" dirty="0" smtClean="0"/>
              <a:t> ED of ASOP 6. No change regarding community rating exception – still MIA</a:t>
            </a:r>
          </a:p>
          <a:p>
            <a:r>
              <a:rPr lang="en-US" sz="2300" dirty="0" smtClean="0"/>
              <a:t>August, 2013: Commenting actuaries continue to assail complete elimination of community rating exception (though some actuaries gave up). ASB’s process of establishing ASOP’s questioned. ASB promises action</a:t>
            </a:r>
          </a:p>
          <a:p>
            <a:r>
              <a:rPr lang="en-US" sz="2300" dirty="0" smtClean="0"/>
              <a:t>May, 2014: Final ASOP 6 issued. Substantial changes made but no new ED issued to elicit actuaries’ opinion of changes. Final ASOP </a:t>
            </a:r>
            <a:r>
              <a:rPr lang="en-US" sz="2300" b="1" i="1" u="sng" dirty="0" smtClean="0"/>
              <a:t>includes</a:t>
            </a:r>
            <a:r>
              <a:rPr lang="en-US" sz="2300" dirty="0" smtClean="0"/>
              <a:t> an exception like the community rating exception</a:t>
            </a:r>
            <a:endParaRPr lang="en-US" sz="23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Actuarial Standard of Practice 6</a:t>
            </a:r>
            <a:endParaRPr lang="en-US" dirty="0"/>
          </a:p>
        </p:txBody>
      </p:sp>
      <p:sp>
        <p:nvSpPr>
          <p:cNvPr id="3" name="Content Placeholder 2"/>
          <p:cNvSpPr>
            <a:spLocks noGrp="1"/>
          </p:cNvSpPr>
          <p:nvPr>
            <p:ph idx="1"/>
          </p:nvPr>
        </p:nvSpPr>
        <p:spPr>
          <a:xfrm>
            <a:off x="304800" y="1828800"/>
            <a:ext cx="8534400" cy="4648200"/>
          </a:xfrm>
        </p:spPr>
        <p:txBody>
          <a:bodyPr>
            <a:normAutofit fontScale="92500" lnSpcReduction="20000"/>
          </a:bodyPr>
          <a:lstStyle/>
          <a:p>
            <a:r>
              <a:rPr lang="en-US" sz="2400" dirty="0" smtClean="0"/>
              <a:t>Based on refusal of ASB to preserve an exception in second ED, many actuaries assumed community rating exception would no longer be allowed. Many communications issued by consultants state this.</a:t>
            </a:r>
          </a:p>
          <a:p>
            <a:r>
              <a:rPr lang="en-US" sz="2400" dirty="0" smtClean="0"/>
              <a:t>However, ASB added to final ASOP 6 new exceptions not in prior ED’s, including 3.7.7.c.4 that provides:  </a:t>
            </a:r>
            <a:r>
              <a:rPr lang="en-US" sz="2300" i="1" dirty="0" smtClean="0"/>
              <a:t>“In some very limited cases, the use of the pooled health plan’s premium may be appropriate without regard to adjustments for age. The factors that an actuary should evaluate in determining whether the premium may be appropriate without regard to adjustments for age include: …..whether the pooled health plan and its premium structure are sustainable over the measurement period, even if other groups or active participants cease to participate. The use of a premium without regard to adjustment for age is generally inappropriate if the pooled health plan and its premium structure are not sustainable over the measurement period if other groups or active participants cease to participate.”</a:t>
            </a:r>
            <a:endParaRPr lang="en-US" sz="2300" i="1"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Actuarial Standard of Practice 6</a:t>
            </a:r>
            <a:endParaRPr lang="en-US" dirty="0"/>
          </a:p>
        </p:txBody>
      </p:sp>
      <p:sp>
        <p:nvSpPr>
          <p:cNvPr id="3" name="Content Placeholder 2"/>
          <p:cNvSpPr>
            <a:spLocks noGrp="1"/>
          </p:cNvSpPr>
          <p:nvPr>
            <p:ph idx="1"/>
          </p:nvPr>
        </p:nvSpPr>
        <p:spPr>
          <a:xfrm>
            <a:off x="304800" y="1905000"/>
            <a:ext cx="8382000" cy="4419600"/>
          </a:xfrm>
        </p:spPr>
        <p:txBody>
          <a:bodyPr>
            <a:normAutofit fontScale="92500"/>
          </a:bodyPr>
          <a:lstStyle/>
          <a:p>
            <a:r>
              <a:rPr lang="en-US" sz="2300" dirty="0" smtClean="0"/>
              <a:t>Exception includes several tests that must be met to invoke the exception:</a:t>
            </a:r>
          </a:p>
          <a:p>
            <a:pPr lvl="1"/>
            <a:r>
              <a:rPr lang="en-US" sz="2100" dirty="0" smtClean="0"/>
              <a:t>Pooled Program must be sustainable over measurement period (usually four or more decades)</a:t>
            </a:r>
          </a:p>
          <a:p>
            <a:pPr lvl="1"/>
            <a:r>
              <a:rPr lang="en-US" sz="2100" dirty="0" smtClean="0"/>
              <a:t>Premium Structure must be sustainable over measurement period, even if other groups leave the program</a:t>
            </a:r>
          </a:p>
          <a:p>
            <a:r>
              <a:rPr lang="en-US" sz="2300" dirty="0" smtClean="0"/>
              <a:t>Given its longevity; consistent premium structure despite loss of many groups over time; stable enrollment; we believe CalPERS qualifies for the 3.7.7.c.4 exception for all but perhaps the largest participating employers</a:t>
            </a:r>
          </a:p>
          <a:p>
            <a:r>
              <a:rPr lang="en-US" sz="2300" dirty="0" smtClean="0"/>
              <a:t>We believe other programs may meet these requirements</a:t>
            </a:r>
          </a:p>
          <a:p>
            <a:r>
              <a:rPr lang="en-US" sz="2300" dirty="0" smtClean="0"/>
              <a:t>Some actuaries may be unwilling to consider the 3.7.7.c.4 exception</a:t>
            </a:r>
          </a:p>
        </p:txBody>
      </p:sp>
      <p:sp>
        <p:nvSpPr>
          <p:cNvPr id="4" name="Slide Number Placeholder 3"/>
          <p:cNvSpPr>
            <a:spLocks noGrp="1"/>
          </p:cNvSpPr>
          <p:nvPr>
            <p:ph type="sldNum" sz="quarter" idx="12"/>
          </p:nvPr>
        </p:nvSpPr>
        <p:spPr/>
        <p:txBody>
          <a:bodyPr/>
          <a:lstStyle/>
          <a:p>
            <a:fld id="{701829C7-C502-426F-9CB0-0BB8E6562BC7}"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Actuarial Standard of Practice 6</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For actuaries reluctant to use 3.7.7.c.4., agencies may point out the following:</a:t>
            </a:r>
          </a:p>
          <a:p>
            <a:pPr lvl="1"/>
            <a:r>
              <a:rPr lang="en-US" dirty="0" smtClean="0"/>
              <a:t>Comments indicate practicing actuaries were overwhelmingly opposed to elimination of “community rating exception”</a:t>
            </a:r>
          </a:p>
          <a:p>
            <a:pPr lvl="1"/>
            <a:r>
              <a:rPr lang="en-US" dirty="0" smtClean="0"/>
              <a:t>In Final ASOP 6, Sections 3.7.7 and 3.7.8. in ED’s 1 and 2 were combined and dramatically expanded to address objections</a:t>
            </a:r>
          </a:p>
          <a:p>
            <a:pPr lvl="1"/>
            <a:r>
              <a:rPr lang="en-US" dirty="0" smtClean="0"/>
              <a:t>Appendix 2 in Final ASOP 6, response to the first comment says “The reviewers agree that it would be appropriate to provide more guidance regarding the limited circumstances for using unadjusted premium rates.”</a:t>
            </a:r>
          </a:p>
          <a:p>
            <a:pPr lvl="1"/>
            <a:r>
              <a:rPr lang="en-US" dirty="0" smtClean="0"/>
              <a:t>Exception 3.7.7.c.4 articulates exception like the community rating exception with specific criteria that can be evaluated</a:t>
            </a:r>
          </a:p>
          <a:p>
            <a:pPr lvl="1"/>
            <a:endParaRPr lang="en-US"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Actuarial Standard of Practice 6</a:t>
            </a:r>
            <a:endParaRPr lang="en-US" dirty="0"/>
          </a:p>
        </p:txBody>
      </p:sp>
      <p:sp>
        <p:nvSpPr>
          <p:cNvPr id="3" name="Content Placeholder 2"/>
          <p:cNvSpPr>
            <a:spLocks noGrp="1"/>
          </p:cNvSpPr>
          <p:nvPr>
            <p:ph idx="1"/>
          </p:nvPr>
        </p:nvSpPr>
        <p:spPr>
          <a:xfrm>
            <a:off x="381000" y="1905000"/>
            <a:ext cx="8382000" cy="4419600"/>
          </a:xfrm>
        </p:spPr>
        <p:txBody>
          <a:bodyPr>
            <a:normAutofit fontScale="92500" lnSpcReduction="10000"/>
          </a:bodyPr>
          <a:lstStyle/>
          <a:p>
            <a:r>
              <a:rPr lang="en-US" sz="2400" dirty="0" smtClean="0"/>
              <a:t>The GASB ED provides that: “Projected benefit payments should be based on claims costs, or age-adjusted premiums approximating claims costs, in accordance with Actuarial Standards of Practice issued by the Actuarial Standards Board.”</a:t>
            </a:r>
          </a:p>
          <a:p>
            <a:r>
              <a:rPr lang="en-US" sz="2400" dirty="0" smtClean="0"/>
              <a:t>This is a bit ambiguous.</a:t>
            </a:r>
          </a:p>
          <a:p>
            <a:pPr lvl="1"/>
            <a:r>
              <a:rPr lang="en-US" sz="2200" dirty="0" smtClean="0"/>
              <a:t>Situations exist where use of unadjusted premiums is appropriate even without 3.7.7.c.4 exception (e.g. non-Medicare retiree premium rates are based on retiree claims and/or demographics)</a:t>
            </a:r>
          </a:p>
          <a:p>
            <a:pPr lvl="1"/>
            <a:r>
              <a:rPr lang="en-US" sz="2200" dirty="0" smtClean="0"/>
              <a:t>Using 3.7.7.c.4 exception complies with ASOP 6 but doesn’t use claim costs or age-adjusted premiums</a:t>
            </a:r>
          </a:p>
          <a:p>
            <a:pPr lvl="1"/>
            <a:r>
              <a:rPr lang="en-US" sz="2200" dirty="0" smtClean="0"/>
              <a:t>Based on the first point alone, it is clear that GASB intends the actuary to follow ASOP rather than that GASB establish its own actuarial standards</a:t>
            </a:r>
            <a:endParaRPr lang="en-US" sz="22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Actuarial Standard of Practice 6</a:t>
            </a:r>
            <a:endParaRPr lang="en-US" dirty="0"/>
          </a:p>
        </p:txBody>
      </p:sp>
      <p:sp>
        <p:nvSpPr>
          <p:cNvPr id="3" name="Content Placeholder 2"/>
          <p:cNvSpPr>
            <a:spLocks noGrp="1"/>
          </p:cNvSpPr>
          <p:nvPr>
            <p:ph idx="1"/>
          </p:nvPr>
        </p:nvSpPr>
        <p:spPr>
          <a:xfrm>
            <a:off x="304800" y="1905000"/>
            <a:ext cx="8534400" cy="4419600"/>
          </a:xfrm>
        </p:spPr>
        <p:txBody>
          <a:bodyPr/>
          <a:lstStyle/>
          <a:p>
            <a:r>
              <a:rPr lang="en-US" sz="2400" dirty="0" smtClean="0"/>
              <a:t>Effects of using 3.7.7.c.4</a:t>
            </a:r>
          </a:p>
          <a:p>
            <a:pPr lvl="1"/>
            <a:r>
              <a:rPr lang="en-US" sz="2200" dirty="0" smtClean="0"/>
              <a:t>Advantages:</a:t>
            </a:r>
          </a:p>
          <a:p>
            <a:pPr lvl="2"/>
            <a:r>
              <a:rPr lang="en-US" sz="2000" dirty="0" smtClean="0"/>
              <a:t>OPEB costs and liabilities follow actual accounting costs and liabilities</a:t>
            </a:r>
          </a:p>
          <a:p>
            <a:pPr lvl="2"/>
            <a:r>
              <a:rPr lang="en-US" sz="2000" dirty="0" smtClean="0"/>
              <a:t>Simplifies accounting</a:t>
            </a:r>
          </a:p>
          <a:p>
            <a:pPr lvl="2"/>
            <a:r>
              <a:rPr lang="en-US" sz="2000" dirty="0" smtClean="0"/>
              <a:t>Easier to explain to Boards/Councils and others</a:t>
            </a:r>
          </a:p>
          <a:p>
            <a:pPr lvl="1"/>
            <a:r>
              <a:rPr lang="en-US" sz="2200" dirty="0" smtClean="0"/>
              <a:t>Disadvantages:</a:t>
            </a:r>
          </a:p>
          <a:p>
            <a:pPr lvl="2"/>
            <a:r>
              <a:rPr lang="en-US" sz="2000" dirty="0" smtClean="0"/>
              <a:t>May lead to significant or substantial increase in costs and liabilities if agency changes to program not eligible for 3.7.7.c.4</a:t>
            </a:r>
          </a:p>
        </p:txBody>
      </p:sp>
      <p:sp>
        <p:nvSpPr>
          <p:cNvPr id="4" name="Slide Number Placeholder 3"/>
          <p:cNvSpPr>
            <a:spLocks noGrp="1"/>
          </p:cNvSpPr>
          <p:nvPr>
            <p:ph type="sldNum" sz="quarter" idx="12"/>
          </p:nvPr>
        </p:nvSpPr>
        <p:spPr/>
        <p:txBody>
          <a:bodyPr/>
          <a:lstStyle/>
          <a:p>
            <a:fld id="{701829C7-C502-426F-9CB0-0BB8E6562BC7}"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Actuarial Standard of Practice 6</a:t>
            </a:r>
            <a:endParaRPr lang="en-US" dirty="0"/>
          </a:p>
        </p:txBody>
      </p:sp>
      <p:sp>
        <p:nvSpPr>
          <p:cNvPr id="3" name="Content Placeholder 2"/>
          <p:cNvSpPr>
            <a:spLocks noGrp="1"/>
          </p:cNvSpPr>
          <p:nvPr>
            <p:ph idx="1"/>
          </p:nvPr>
        </p:nvSpPr>
        <p:spPr/>
        <p:txBody>
          <a:bodyPr/>
          <a:lstStyle/>
          <a:p>
            <a:r>
              <a:rPr lang="en-US" sz="2400" dirty="0" smtClean="0"/>
              <a:t>Effects of NOT using 3.7.7.c.4</a:t>
            </a:r>
          </a:p>
          <a:p>
            <a:pPr lvl="1"/>
            <a:r>
              <a:rPr lang="en-US" sz="2200" dirty="0" smtClean="0"/>
              <a:t>Advantages</a:t>
            </a:r>
          </a:p>
          <a:p>
            <a:pPr lvl="2"/>
            <a:r>
              <a:rPr lang="en-US" sz="1900" dirty="0" smtClean="0"/>
              <a:t>More accurate liabilities if agency moves to a program NOT eligible for 3.7.7.c.4 exception in short run</a:t>
            </a:r>
          </a:p>
          <a:p>
            <a:pPr lvl="1"/>
            <a:r>
              <a:rPr lang="en-US" sz="2200" dirty="0" smtClean="0"/>
              <a:t>Disadvantages</a:t>
            </a:r>
          </a:p>
          <a:p>
            <a:pPr lvl="2"/>
            <a:r>
              <a:rPr lang="en-US" dirty="0" smtClean="0"/>
              <a:t>Liabilities overstated if agency stays with program(s) eligible for 3.7.7.c.4 exception</a:t>
            </a:r>
          </a:p>
          <a:p>
            <a:pPr lvl="2"/>
            <a:r>
              <a:rPr lang="en-US" dirty="0" smtClean="0"/>
              <a:t>More complicated accounting</a:t>
            </a:r>
          </a:p>
          <a:p>
            <a:pPr lvl="2"/>
            <a:r>
              <a:rPr lang="en-US" dirty="0" smtClean="0"/>
              <a:t>More difficult to communicate to Boards/Councils and others</a:t>
            </a:r>
            <a:endParaRPr lang="en-US"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Actuarial Standard of Practice 6</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Current GASB 45 allows “community rating exception” to the extent allowed by ASOP. Although new ASOP 6 eliminates term “community rating exception,” new ASOP 6 preserves the exception. Conclusion: Even under new ASOP 6, using unadjusted premiums is OK if it complies with 3.7.7.c.4.</a:t>
            </a:r>
          </a:p>
          <a:p>
            <a:r>
              <a:rPr lang="en-US" sz="2400" dirty="0" smtClean="0"/>
              <a:t>New GASB OPEB ED (slated to go into effect in 2017-18, or 2016-17 for plans) is a bit ambiguous, but we believe will continue to defer to ASOP.</a:t>
            </a:r>
          </a:p>
          <a:p>
            <a:r>
              <a:rPr lang="en-US" sz="2400" dirty="0" smtClean="0"/>
              <a:t>Our policy will be to continue to offer to use unadjusted premiums under certain circumstances, at least until new GASB standard in effect.</a:t>
            </a:r>
          </a:p>
          <a:p>
            <a:endParaRPr lang="en-US"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1935480"/>
            <a:ext cx="8229600" cy="4541520"/>
          </a:xfrm>
        </p:spPr>
        <p:txBody>
          <a:bodyPr>
            <a:normAutofit fontScale="92500" lnSpcReduction="20000"/>
          </a:bodyPr>
          <a:lstStyle/>
          <a:p>
            <a:r>
              <a:rPr lang="en-US" sz="2400" dirty="0" smtClean="0"/>
              <a:t>Purpose: Discuss upcoming changes in the way “Other Postemployment Benefits” (OPEB) are measured and reported</a:t>
            </a:r>
          </a:p>
          <a:p>
            <a:pPr lvl="1"/>
            <a:r>
              <a:rPr lang="en-US" sz="2100" dirty="0" smtClean="0"/>
              <a:t>Measurement is based on actuarial valuations</a:t>
            </a:r>
          </a:p>
          <a:p>
            <a:pPr lvl="1"/>
            <a:r>
              <a:rPr lang="en-US" sz="2100" dirty="0" smtClean="0"/>
              <a:t>Reporting is, of course, an accounting function</a:t>
            </a:r>
          </a:p>
          <a:p>
            <a:pPr lvl="1"/>
            <a:r>
              <a:rPr lang="en-US" sz="2100" dirty="0" smtClean="0"/>
              <a:t>These changes will affect the way public agency finance officers communicate with Boards/Councils and the way agencies manage these liabilities</a:t>
            </a:r>
          </a:p>
          <a:p>
            <a:r>
              <a:rPr lang="en-US" sz="2400" dirty="0" smtClean="0"/>
              <a:t>My name is Shari Strain</a:t>
            </a:r>
          </a:p>
          <a:p>
            <a:pPr lvl="2"/>
            <a:r>
              <a:rPr lang="en-US" dirty="0" smtClean="0"/>
              <a:t>Our CSD behaves as a city in that we provide Water, Sewer, Solid Waste and Fire Prevention &amp; Protection services for the unincorporated area of the Big Bear Valley in San Bernardino County. </a:t>
            </a:r>
          </a:p>
          <a:p>
            <a:pPr lvl="2"/>
            <a:r>
              <a:rPr lang="en-US" dirty="0" smtClean="0"/>
              <a:t>We have both Miscellaneous and Safety Employees within our organization.</a:t>
            </a:r>
          </a:p>
          <a:p>
            <a:pPr lvl="2"/>
            <a:r>
              <a:rPr lang="en-US" dirty="0" smtClean="0"/>
              <a:t>The District has worked closely with our OPEB actuary and auditor to annually fund out OPEB obligation.</a:t>
            </a:r>
            <a:endParaRPr lang="en-US" dirty="0" smtClean="0"/>
          </a:p>
        </p:txBody>
      </p:sp>
      <p:sp>
        <p:nvSpPr>
          <p:cNvPr id="4" name="Slide Number Placeholder 3"/>
          <p:cNvSpPr>
            <a:spLocks noGrp="1"/>
          </p:cNvSpPr>
          <p:nvPr>
            <p:ph type="sldNum" sz="quarter" idx="12"/>
          </p:nvPr>
        </p:nvSpPr>
        <p:spPr/>
        <p:txBody>
          <a:bodyPr/>
          <a:lstStyle/>
          <a:p>
            <a:fld id="{701829C7-C502-426F-9CB0-0BB8E6562BC7}"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sz="4100" dirty="0" smtClean="0"/>
              <a:t>ASOP 6: Criteria for 3.7.7.c.4 Exception</a:t>
            </a:r>
            <a:endParaRPr lang="en-US" sz="4100" dirty="0"/>
          </a:p>
        </p:txBody>
      </p:sp>
      <p:sp>
        <p:nvSpPr>
          <p:cNvPr id="3" name="Content Placeholder 2"/>
          <p:cNvSpPr>
            <a:spLocks noGrp="1"/>
          </p:cNvSpPr>
          <p:nvPr>
            <p:ph idx="1"/>
          </p:nvPr>
        </p:nvSpPr>
        <p:spPr>
          <a:xfrm>
            <a:off x="228600" y="1371600"/>
            <a:ext cx="8610600" cy="5181600"/>
          </a:xfrm>
        </p:spPr>
        <p:txBody>
          <a:bodyPr>
            <a:normAutofit fontScale="92500" lnSpcReduction="10000"/>
          </a:bodyPr>
          <a:lstStyle/>
          <a:p>
            <a:r>
              <a:rPr lang="en-US" sz="2400" dirty="0" smtClean="0"/>
              <a:t>We feel it is important to develop more specific criteria that expand on 3.7.7.c.4.:</a:t>
            </a:r>
          </a:p>
          <a:p>
            <a:pPr lvl="1"/>
            <a:r>
              <a:rPr lang="en-US" sz="2200" dirty="0" smtClean="0"/>
              <a:t>Plan qualifies as a “pooled health plan.”</a:t>
            </a:r>
          </a:p>
          <a:p>
            <a:pPr lvl="1"/>
            <a:r>
              <a:rPr lang="en-US" sz="2200" dirty="0" smtClean="0"/>
              <a:t>Rates not based to any extent on the agency’s claim experience</a:t>
            </a:r>
          </a:p>
          <a:p>
            <a:pPr lvl="1"/>
            <a:r>
              <a:rPr lang="en-US" sz="2200" dirty="0" smtClean="0"/>
              <a:t>Rates not based to any extent on the agency’s demographics</a:t>
            </a:r>
          </a:p>
          <a:p>
            <a:pPr lvl="1"/>
            <a:r>
              <a:rPr lang="en-US" sz="2200" dirty="0" smtClean="0"/>
              <a:t>If above is true, rates should be identical for all participating agencies</a:t>
            </a:r>
          </a:p>
          <a:p>
            <a:pPr lvl="1"/>
            <a:r>
              <a:rPr lang="en-US" sz="2200" dirty="0" smtClean="0"/>
              <a:t>There should be no refunds or charges – even after leaving the program or after program termination – based on the agency’s claim experience or demographics</a:t>
            </a:r>
          </a:p>
          <a:p>
            <a:pPr lvl="1"/>
            <a:r>
              <a:rPr lang="en-US" sz="2200" dirty="0" smtClean="0"/>
              <a:t>Plan in existence 20 or more years</a:t>
            </a:r>
          </a:p>
          <a:p>
            <a:pPr lvl="1"/>
            <a:r>
              <a:rPr lang="en-US" sz="2200" dirty="0" smtClean="0"/>
              <a:t>No recent large increases or decreases in the number of participating plans or enrollment (if so, requires further investigation)</a:t>
            </a:r>
          </a:p>
          <a:p>
            <a:pPr lvl="1"/>
            <a:r>
              <a:rPr lang="en-US" sz="2200" dirty="0" smtClean="0"/>
              <a:t>Agency is not expecting to leave plan in foreseeable future</a:t>
            </a:r>
          </a:p>
          <a:p>
            <a:pPr lvl="1"/>
            <a:r>
              <a:rPr lang="en-US" sz="2200" dirty="0" smtClean="0"/>
              <a:t>No indication the plan will be discontinued</a:t>
            </a:r>
          </a:p>
          <a:p>
            <a:pPr lvl="1"/>
            <a:r>
              <a:rPr lang="en-US" sz="2200" dirty="0" smtClean="0"/>
              <a:t>The agency does not represent a large part of the pool (less than 5%). (This can be difficult or impossible to determine.)</a:t>
            </a:r>
          </a:p>
          <a:p>
            <a:endParaRPr lang="en-US"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100" dirty="0" smtClean="0"/>
              <a:t>ASOP 6: Criteria for 3.7.7.c.4 Exception</a:t>
            </a:r>
            <a:endParaRPr lang="en-US" sz="4100" dirty="0"/>
          </a:p>
        </p:txBody>
      </p:sp>
      <p:sp>
        <p:nvSpPr>
          <p:cNvPr id="3" name="Content Placeholder 2"/>
          <p:cNvSpPr>
            <a:spLocks noGrp="1"/>
          </p:cNvSpPr>
          <p:nvPr>
            <p:ph idx="1"/>
          </p:nvPr>
        </p:nvSpPr>
        <p:spPr/>
        <p:txBody>
          <a:bodyPr>
            <a:normAutofit/>
          </a:bodyPr>
          <a:lstStyle/>
          <a:p>
            <a:r>
              <a:rPr lang="en-US" sz="2300" dirty="0" smtClean="0"/>
              <a:t>The vast majority of agencies in CalPERS qualify under these criteria. Move to regional rating has not materially affected participation and is not related to age rating (essentially creates 6 pools; no significant change in agency participation was associated with change)</a:t>
            </a:r>
          </a:p>
          <a:p>
            <a:pPr lvl="1"/>
            <a:r>
              <a:rPr lang="en-US" sz="2100" dirty="0" smtClean="0"/>
              <a:t>Contracting agencies participating for almost 50 years</a:t>
            </a:r>
          </a:p>
          <a:p>
            <a:pPr lvl="1"/>
            <a:r>
              <a:rPr lang="en-US" sz="2100" dirty="0" smtClean="0"/>
              <a:t>Some agencies leave CalPERS every year, others join</a:t>
            </a:r>
          </a:p>
          <a:p>
            <a:pPr lvl="1"/>
            <a:r>
              <a:rPr lang="en-US" sz="2100" dirty="0" smtClean="0"/>
              <a:t>Participating agencies and enrollment gradually increasing</a:t>
            </a:r>
          </a:p>
          <a:p>
            <a:pPr lvl="1"/>
            <a:r>
              <a:rPr lang="en-US" sz="2100" dirty="0" smtClean="0"/>
              <a:t>Premium structure has remained (other than regional rating)</a:t>
            </a:r>
          </a:p>
          <a:p>
            <a:r>
              <a:rPr lang="en-US" sz="2300" dirty="0" smtClean="0"/>
              <a:t>Other JPA’s, Associations and programs may qualify</a:t>
            </a:r>
          </a:p>
        </p:txBody>
      </p:sp>
      <p:sp>
        <p:nvSpPr>
          <p:cNvPr id="4" name="Slide Number Placeholder 3"/>
          <p:cNvSpPr>
            <a:spLocks noGrp="1"/>
          </p:cNvSpPr>
          <p:nvPr>
            <p:ph type="sldNum" sz="quarter" idx="12"/>
          </p:nvPr>
        </p:nvSpPr>
        <p:spPr/>
        <p:txBody>
          <a:bodyPr/>
          <a:lstStyle/>
          <a:p>
            <a:fld id="{701829C7-C502-426F-9CB0-0BB8E6562BC7}"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r>
              <a:rPr lang="en-US" sz="4100" dirty="0" smtClean="0"/>
              <a:t>ASOP 6: Criteria for 3.7.7.c.4 Exception</a:t>
            </a:r>
            <a:endParaRPr lang="en-US" sz="4100" dirty="0"/>
          </a:p>
        </p:txBody>
      </p:sp>
      <p:sp>
        <p:nvSpPr>
          <p:cNvPr id="3" name="Content Placeholder 2"/>
          <p:cNvSpPr>
            <a:spLocks noGrp="1"/>
          </p:cNvSpPr>
          <p:nvPr>
            <p:ph idx="1"/>
          </p:nvPr>
        </p:nvSpPr>
        <p:spPr/>
        <p:txBody>
          <a:bodyPr/>
          <a:lstStyle/>
          <a:p>
            <a:r>
              <a:rPr lang="en-US" dirty="0" smtClean="0"/>
              <a:t>The potential liability difference is large enough that agencies may want to address in advance of next valuation (liability impact depends on whether Medicare Supp benefits provided)</a:t>
            </a:r>
          </a:p>
          <a:p>
            <a:r>
              <a:rPr lang="en-US" dirty="0" smtClean="0"/>
              <a:t>Many agencies with “retiree-pay-all” plans will need to have valuation. Where 3.7.7.c.4. exception NOT appropriate, age-adjusted premiums  likely to be higher than retiree payments resulting in liability</a:t>
            </a:r>
            <a:endParaRPr lang="en-US"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GASB OPEB Standards</a:t>
            </a:r>
            <a:endParaRPr lang="en-US" dirty="0"/>
          </a:p>
        </p:txBody>
      </p:sp>
      <p:sp>
        <p:nvSpPr>
          <p:cNvPr id="3" name="Content Placeholder 2"/>
          <p:cNvSpPr>
            <a:spLocks noGrp="1"/>
          </p:cNvSpPr>
          <p:nvPr>
            <p:ph idx="1"/>
          </p:nvPr>
        </p:nvSpPr>
        <p:spPr/>
        <p:txBody>
          <a:bodyPr>
            <a:normAutofit/>
          </a:bodyPr>
          <a:lstStyle/>
          <a:p>
            <a:r>
              <a:rPr lang="en-US" sz="2400" dirty="0" smtClean="0"/>
              <a:t>Much will be discussed by Tina in her accounting presentation</a:t>
            </a:r>
          </a:p>
          <a:p>
            <a:r>
              <a:rPr lang="en-US" sz="2400" dirty="0" smtClean="0"/>
              <a:t>Implementation projected to be required no later than FY ending 6/30/2018 for employers; 6/30/2017 for plans</a:t>
            </a:r>
          </a:p>
          <a:p>
            <a:r>
              <a:rPr lang="en-US" sz="2400" dirty="0" smtClean="0"/>
              <a:t>Many agencies will want to implement early</a:t>
            </a:r>
          </a:p>
          <a:p>
            <a:pPr lvl="1"/>
            <a:r>
              <a:rPr lang="en-US" sz="2200" dirty="0" smtClean="0"/>
              <a:t>To avoid doing an extra valuation</a:t>
            </a:r>
          </a:p>
          <a:p>
            <a:pPr lvl="1"/>
            <a:r>
              <a:rPr lang="en-US" sz="2200" dirty="0" smtClean="0"/>
              <a:t>To avoid actuarial resource crunch in 2017 and, especially 2018</a:t>
            </a:r>
            <a:endParaRPr lang="en-US" sz="22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GASB OPEB Standards</a:t>
            </a:r>
            <a:endParaRPr lang="en-US" dirty="0"/>
          </a:p>
        </p:txBody>
      </p:sp>
      <p:sp>
        <p:nvSpPr>
          <p:cNvPr id="3" name="Content Placeholder 2"/>
          <p:cNvSpPr>
            <a:spLocks noGrp="1"/>
          </p:cNvSpPr>
          <p:nvPr>
            <p:ph idx="1"/>
          </p:nvPr>
        </p:nvSpPr>
        <p:spPr>
          <a:xfrm>
            <a:off x="457200" y="1828800"/>
            <a:ext cx="8229600" cy="4495800"/>
          </a:xfrm>
        </p:spPr>
        <p:txBody>
          <a:bodyPr/>
          <a:lstStyle/>
          <a:p>
            <a:r>
              <a:rPr lang="en-US" sz="2400" dirty="0" smtClean="0"/>
              <a:t>Several changes in the way actuaries will determine costs and liabilities</a:t>
            </a:r>
          </a:p>
          <a:p>
            <a:pPr lvl="1"/>
            <a:r>
              <a:rPr lang="en-US" sz="2100" dirty="0" smtClean="0"/>
              <a:t>Full liability will be immediately recognized (dramatically accelerated from current amortization up to 30 years)</a:t>
            </a:r>
          </a:p>
          <a:p>
            <a:pPr lvl="1"/>
            <a:r>
              <a:rPr lang="en-US" sz="2100" dirty="0" smtClean="0"/>
              <a:t>Annual expense: change in liability subject to certain deferred items (deferral of actuarial gains and losses serves similar function as amortization, but will cut time by half or more while other items now eligible for amortization won’t be eligible for deferral)</a:t>
            </a:r>
          </a:p>
          <a:p>
            <a:pPr lvl="1"/>
            <a:r>
              <a:rPr lang="en-US" sz="2100" dirty="0" smtClean="0"/>
              <a:t>Interest assumption reflects 20 year GO municipal bond index to the extent unfunded (liability more volatile)</a:t>
            </a:r>
          </a:p>
          <a:p>
            <a:pPr lvl="1"/>
            <a:r>
              <a:rPr lang="en-US" sz="2100" dirty="0" smtClean="0"/>
              <a:t>Reduction from 6 to 1 actuarial cost method (entry age normal)</a:t>
            </a:r>
            <a:endParaRPr lang="en-US" sz="21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OPEB Standards: Liability</a:t>
            </a:r>
            <a:endParaRPr lang="en-US" dirty="0"/>
          </a:p>
        </p:txBody>
      </p:sp>
      <p:sp>
        <p:nvSpPr>
          <p:cNvPr id="3" name="Content Placeholder 2"/>
          <p:cNvSpPr>
            <a:spLocks noGrp="1"/>
          </p:cNvSpPr>
          <p:nvPr>
            <p:ph idx="1"/>
          </p:nvPr>
        </p:nvSpPr>
        <p:spPr/>
        <p:txBody>
          <a:bodyPr/>
          <a:lstStyle/>
          <a:p>
            <a:r>
              <a:rPr lang="en-US" sz="2300" dirty="0" smtClean="0"/>
              <a:t>Currently, liability for most agencies being accumulated over period of up to 30 years</a:t>
            </a:r>
          </a:p>
          <a:p>
            <a:r>
              <a:rPr lang="en-US" sz="2300" dirty="0" smtClean="0"/>
              <a:t>New standard will dramatically increase liability for those amortizing actuarial accrued liability (AAL)</a:t>
            </a:r>
          </a:p>
          <a:p>
            <a:r>
              <a:rPr lang="en-US" sz="2300" dirty="0" smtClean="0"/>
              <a:t>Liability will be much more volatile due to immediate recognition of certain items (e.g. plan changes)</a:t>
            </a:r>
          </a:p>
          <a:p>
            <a:r>
              <a:rPr lang="en-US" sz="2300" dirty="0" smtClean="0"/>
              <a:t>Liability will be much more volatile due to changes in interest assumption for unfunded or partially funded plans</a:t>
            </a:r>
          </a:p>
          <a:p>
            <a:r>
              <a:rPr lang="en-US" sz="2300" dirty="0" smtClean="0"/>
              <a:t>Liability will be much more volatile due to shorter spread of certain liability changes</a:t>
            </a:r>
          </a:p>
          <a:p>
            <a:endParaRPr lang="en-US"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New OPEB Standards: Expenses</a:t>
            </a:r>
            <a:endParaRPr lang="en-US" dirty="0"/>
          </a:p>
        </p:txBody>
      </p:sp>
      <p:sp>
        <p:nvSpPr>
          <p:cNvPr id="3" name="Content Placeholder 2"/>
          <p:cNvSpPr>
            <a:spLocks noGrp="1"/>
          </p:cNvSpPr>
          <p:nvPr>
            <p:ph idx="1"/>
          </p:nvPr>
        </p:nvSpPr>
        <p:spPr/>
        <p:txBody>
          <a:bodyPr>
            <a:normAutofit/>
          </a:bodyPr>
          <a:lstStyle/>
          <a:p>
            <a:r>
              <a:rPr lang="en-US" sz="2400" dirty="0" smtClean="0"/>
              <a:t>Because expense largely determined by change in liability, expenses will also be volatile</a:t>
            </a:r>
          </a:p>
          <a:p>
            <a:r>
              <a:rPr lang="en-US" sz="2400" dirty="0" smtClean="0"/>
              <a:t>Will no longer be viable to pre-fund amount equal to accounting expense</a:t>
            </a:r>
          </a:p>
          <a:p>
            <a:r>
              <a:rPr lang="en-US" sz="2400" dirty="0" smtClean="0"/>
              <a:t>Agencies funding on regular, actuarial basis will most likely obtain second valuation for funding purposes using assumptions consistent with accounting valuation</a:t>
            </a:r>
          </a:p>
          <a:p>
            <a:r>
              <a:rPr lang="en-US" sz="2400" dirty="0" smtClean="0"/>
              <a:t>Ironically, because “funding valuation” not constrained by accounting standards, will lead to more flexibility in funding than currently</a:t>
            </a:r>
            <a:endParaRPr lang="en-US" sz="24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Actuarial Issues</a:t>
            </a:r>
            <a:endParaRPr lang="en-US" dirty="0"/>
          </a:p>
        </p:txBody>
      </p:sp>
      <p:sp>
        <p:nvSpPr>
          <p:cNvPr id="3" name="Content Placeholder 2"/>
          <p:cNvSpPr>
            <a:spLocks noGrp="1"/>
          </p:cNvSpPr>
          <p:nvPr>
            <p:ph idx="1"/>
          </p:nvPr>
        </p:nvSpPr>
        <p:spPr/>
        <p:txBody>
          <a:bodyPr>
            <a:normAutofit/>
          </a:bodyPr>
          <a:lstStyle/>
          <a:p>
            <a:r>
              <a:rPr lang="en-US" sz="2400" dirty="0" smtClean="0"/>
              <a:t>Be aware of and prepared for changes due to CalPERS activity</a:t>
            </a:r>
          </a:p>
          <a:p>
            <a:r>
              <a:rPr lang="en-US" sz="2400" dirty="0" smtClean="0"/>
              <a:t>If applicable and if desired, be prepared to have conversation about ASOP 6 exception 3.7.7.c.4 with actuary</a:t>
            </a:r>
          </a:p>
          <a:p>
            <a:r>
              <a:rPr lang="en-US" sz="2400" dirty="0" smtClean="0"/>
              <a:t>Follow development of new GASB OPEB standard – final expected to be issued in 2</a:t>
            </a:r>
            <a:r>
              <a:rPr lang="en-US" sz="2400" baseline="30000" dirty="0" smtClean="0"/>
              <a:t>nd</a:t>
            </a:r>
            <a:r>
              <a:rPr lang="en-US" sz="2400" dirty="0" smtClean="0"/>
              <a:t> quarter 2015</a:t>
            </a:r>
          </a:p>
          <a:p>
            <a:pPr lvl="1"/>
            <a:r>
              <a:rPr lang="en-US" sz="2200" dirty="0" smtClean="0"/>
              <a:t>Prepare for managing or funding obligation in new environment</a:t>
            </a:r>
          </a:p>
          <a:p>
            <a:pPr lvl="1"/>
            <a:r>
              <a:rPr lang="en-US" sz="2200" dirty="0" smtClean="0"/>
              <a:t>Think about managing transition to avoid unnecessary cost</a:t>
            </a:r>
          </a:p>
          <a:p>
            <a:r>
              <a:rPr lang="en-US" sz="2400" dirty="0" smtClean="0"/>
              <a:t>Think about when and how these may affect you versus when you can retire!</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Accounting Issues</a:t>
            </a:r>
            <a:endParaRPr lang="en-US" dirty="0"/>
          </a:p>
        </p:txBody>
      </p:sp>
      <p:sp>
        <p:nvSpPr>
          <p:cNvPr id="3" name="Content Placeholder 2"/>
          <p:cNvSpPr>
            <a:spLocks noGrp="1"/>
          </p:cNvSpPr>
          <p:nvPr>
            <p:ph idx="1"/>
          </p:nvPr>
        </p:nvSpPr>
        <p:spPr/>
        <p:txBody>
          <a:bodyPr/>
          <a:lstStyle/>
          <a:p>
            <a:r>
              <a:rPr lang="en-US" sz="2400" dirty="0" smtClean="0"/>
              <a:t>Tina Henton, CPA is a partner with </a:t>
            </a:r>
            <a:r>
              <a:rPr lang="en-US" sz="2400" dirty="0" err="1" smtClean="0"/>
              <a:t>Vicenti</a:t>
            </a:r>
            <a:r>
              <a:rPr lang="en-US" sz="2400" dirty="0" smtClean="0"/>
              <a:t>, Lloyd and </a:t>
            </a:r>
            <a:r>
              <a:rPr lang="en-US" sz="2400" dirty="0" err="1" smtClean="0"/>
              <a:t>Stutzman</a:t>
            </a:r>
            <a:r>
              <a:rPr lang="en-US" sz="2400" dirty="0" smtClean="0"/>
              <a:t>, LLP</a:t>
            </a:r>
          </a:p>
          <a:p>
            <a:pPr lvl="1"/>
            <a:r>
              <a:rPr lang="en-US" sz="2200" dirty="0" smtClean="0"/>
              <a:t>Specializes in California public agencies</a:t>
            </a:r>
          </a:p>
          <a:p>
            <a:pPr lvl="1"/>
            <a:r>
              <a:rPr lang="en-US" sz="2200" dirty="0" smtClean="0"/>
              <a:t>Assists many agencies with meeting requirements of GASB 43/45 compliance and reporting</a:t>
            </a:r>
          </a:p>
          <a:p>
            <a:pPr lvl="1"/>
            <a:r>
              <a:rPr lang="en-US" sz="2200" dirty="0" smtClean="0"/>
              <a:t>Performed audits of several OPEB plans under GASB 43</a:t>
            </a:r>
          </a:p>
          <a:p>
            <a:pPr lvl="1"/>
            <a:r>
              <a:rPr lang="en-US" sz="2200" dirty="0" smtClean="0"/>
              <a:t>Frequent speaker at association meetings</a:t>
            </a:r>
          </a:p>
          <a:p>
            <a:endParaRPr lang="en-US"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Background</a:t>
            </a:r>
            <a:endParaRPr lang="en-029" dirty="0"/>
          </a:p>
        </p:txBody>
      </p:sp>
      <p:sp>
        <p:nvSpPr>
          <p:cNvPr id="3" name="Content Placeholder 2"/>
          <p:cNvSpPr>
            <a:spLocks noGrp="1"/>
          </p:cNvSpPr>
          <p:nvPr>
            <p:ph idx="1"/>
          </p:nvPr>
        </p:nvSpPr>
        <p:spPr/>
        <p:txBody>
          <a:bodyPr/>
          <a:lstStyle/>
          <a:p>
            <a:r>
              <a:rPr lang="en-029" dirty="0" smtClean="0"/>
              <a:t>Project addressing postemployment benefits has been on GASB agenda since 2008</a:t>
            </a:r>
          </a:p>
          <a:p>
            <a:r>
              <a:rPr lang="en-029" dirty="0" smtClean="0"/>
              <a:t>Two-phased project</a:t>
            </a:r>
          </a:p>
          <a:p>
            <a:pPr lvl="1"/>
            <a:r>
              <a:rPr lang="en-029" dirty="0" smtClean="0"/>
              <a:t>Pensions administered through trusts</a:t>
            </a:r>
          </a:p>
          <a:p>
            <a:pPr lvl="2"/>
            <a:r>
              <a:rPr lang="en-029" dirty="0" smtClean="0"/>
              <a:t>GASB 67 and 68 issued in June 2012</a:t>
            </a:r>
          </a:p>
          <a:p>
            <a:pPr lvl="1"/>
            <a:r>
              <a:rPr lang="en-029" dirty="0" smtClean="0"/>
              <a:t>OPEB and pensions not within the scope of Statements 67 and 68</a:t>
            </a:r>
            <a:endParaRPr lang="en-029"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29</a:t>
            </a:fld>
            <a:endParaRPr lang="en-US"/>
          </a:p>
        </p:txBody>
      </p:sp>
    </p:spTree>
    <p:extLst>
      <p:ext uri="{BB962C8B-B14F-4D97-AF65-F5344CB8AC3E}">
        <p14:creationId xmlns:p14="http://schemas.microsoft.com/office/powerpoint/2010/main" xmlns="" val="2803146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We Are Now</a:t>
            </a:r>
            <a:endParaRPr lang="en-US" dirty="0"/>
          </a:p>
        </p:txBody>
      </p:sp>
      <p:sp>
        <p:nvSpPr>
          <p:cNvPr id="3" name="Content Placeholder 2"/>
          <p:cNvSpPr>
            <a:spLocks noGrp="1"/>
          </p:cNvSpPr>
          <p:nvPr>
            <p:ph idx="1"/>
          </p:nvPr>
        </p:nvSpPr>
        <p:spPr>
          <a:xfrm>
            <a:off x="457200" y="1935480"/>
            <a:ext cx="8229600" cy="4617720"/>
          </a:xfrm>
        </p:spPr>
        <p:txBody>
          <a:bodyPr>
            <a:noAutofit/>
          </a:bodyPr>
          <a:lstStyle/>
          <a:p>
            <a:r>
              <a:rPr lang="en-US" sz="2200" dirty="0" smtClean="0"/>
              <a:t>GASB 45 was required to be implemented by the 6/30/10 fiscal year-end by all public agencies</a:t>
            </a:r>
          </a:p>
          <a:p>
            <a:pPr lvl="1"/>
            <a:r>
              <a:rPr lang="en-US" sz="1900" dirty="0" smtClean="0"/>
              <a:t>Some agencies had to comply by 6/30/08 or </a:t>
            </a:r>
            <a:r>
              <a:rPr lang="en-US" sz="1900" dirty="0" smtClean="0"/>
              <a:t>6/30/09</a:t>
            </a:r>
          </a:p>
          <a:p>
            <a:pPr lvl="1"/>
            <a:r>
              <a:rPr lang="en-US" sz="1900" dirty="0" smtClean="0"/>
              <a:t>Big Bear City CSD implemented December 15, 2010, for phase 3 governments (those with total annual revenues of less than $10 million</a:t>
            </a:r>
            <a:r>
              <a:rPr lang="en-US" sz="1900" dirty="0" smtClean="0"/>
              <a:t>)</a:t>
            </a:r>
            <a:endParaRPr lang="en-US" sz="1900" dirty="0" smtClean="0"/>
          </a:p>
          <a:p>
            <a:pPr lvl="1"/>
            <a:r>
              <a:rPr lang="en-US" sz="1900" dirty="0" smtClean="0"/>
              <a:t>Some agencies chose to implement early</a:t>
            </a:r>
          </a:p>
          <a:p>
            <a:pPr lvl="1"/>
            <a:r>
              <a:rPr lang="en-US" sz="1900" dirty="0" smtClean="0"/>
              <a:t>There are still many agencies that have not yet complied (e.g. all non-school PEMHCA groups should be complying but many are not)</a:t>
            </a:r>
          </a:p>
          <a:p>
            <a:r>
              <a:rPr lang="en-US" sz="2200" dirty="0" smtClean="0"/>
              <a:t>Under current GASB standards, agencies must have a valuation every two or three years (depending on size)</a:t>
            </a:r>
          </a:p>
          <a:p>
            <a:r>
              <a:rPr lang="en-US" sz="2200" dirty="0" smtClean="0"/>
              <a:t>At this point, all agencies should have had at least two to four valuations; implemented in from five to seven fiscal year-ends</a:t>
            </a:r>
            <a:endParaRPr lang="en-US" sz="22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GASB OPEB Standards</a:t>
            </a:r>
            <a:endParaRPr lang="en-US" dirty="0"/>
          </a:p>
        </p:txBody>
      </p:sp>
      <p:sp>
        <p:nvSpPr>
          <p:cNvPr id="3" name="Content Placeholder 2"/>
          <p:cNvSpPr>
            <a:spLocks noGrp="1"/>
          </p:cNvSpPr>
          <p:nvPr>
            <p:ph idx="1"/>
          </p:nvPr>
        </p:nvSpPr>
        <p:spPr>
          <a:xfrm>
            <a:off x="457200" y="1935480"/>
            <a:ext cx="8229600" cy="4541520"/>
          </a:xfrm>
        </p:spPr>
        <p:txBody>
          <a:bodyPr>
            <a:noAutofit/>
          </a:bodyPr>
          <a:lstStyle/>
          <a:p>
            <a:r>
              <a:rPr lang="en-US" sz="2500" dirty="0" smtClean="0"/>
              <a:t>In June, 2014 GASB issued Exposure Draft (ED) of new accounting standards related to Other Postemployment Benefits (OPEB)</a:t>
            </a:r>
          </a:p>
          <a:p>
            <a:r>
              <a:rPr lang="en-US" sz="2500" dirty="0" smtClean="0"/>
              <a:t>The final standard scheduled to be issued 2</a:t>
            </a:r>
            <a:r>
              <a:rPr lang="en-US" sz="2500" baseline="30000" dirty="0" smtClean="0"/>
              <a:t>nd</a:t>
            </a:r>
            <a:r>
              <a:rPr lang="en-US" sz="2500" dirty="0" smtClean="0"/>
              <a:t> Q 2015</a:t>
            </a:r>
          </a:p>
          <a:p>
            <a:r>
              <a:rPr lang="en-US" sz="2500" dirty="0" smtClean="0"/>
              <a:t>We expect the final to look very much like ED</a:t>
            </a:r>
          </a:p>
          <a:p>
            <a:pPr lvl="1"/>
            <a:r>
              <a:rPr lang="en-US" sz="2200" dirty="0" smtClean="0"/>
              <a:t>OPEB standards will be structurally like Statements 67/68 for pensions which have been issued in final form</a:t>
            </a:r>
          </a:p>
          <a:p>
            <a:pPr lvl="1"/>
            <a:r>
              <a:rPr lang="en-US" sz="2200" dirty="0" smtClean="0"/>
              <a:t>GASB has had experience with current OPEB standards</a:t>
            </a:r>
          </a:p>
          <a:p>
            <a:r>
              <a:rPr lang="en-US" sz="2500" dirty="0" smtClean="0"/>
              <a:t>Bottom line: from accounting standpoint, not likely to be significant change in final from ED, so most of what follows is likely to be implemented</a:t>
            </a:r>
            <a:endParaRPr lang="en-US" sz="25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200" dirty="0" smtClean="0"/>
              <a:t>New GASB OPEB Standards: Changes</a:t>
            </a:r>
            <a:endParaRPr lang="en-US" sz="4200" dirty="0"/>
          </a:p>
        </p:txBody>
      </p:sp>
      <p:sp>
        <p:nvSpPr>
          <p:cNvPr id="3" name="Content Placeholder 2"/>
          <p:cNvSpPr>
            <a:spLocks noGrp="1"/>
          </p:cNvSpPr>
          <p:nvPr>
            <p:ph idx="1"/>
          </p:nvPr>
        </p:nvSpPr>
        <p:spPr/>
        <p:txBody>
          <a:bodyPr>
            <a:normAutofit/>
          </a:bodyPr>
          <a:lstStyle/>
          <a:p>
            <a:r>
              <a:rPr lang="en-US" sz="2300" dirty="0" smtClean="0"/>
              <a:t>Timing</a:t>
            </a:r>
          </a:p>
          <a:p>
            <a:pPr lvl="1"/>
            <a:r>
              <a:rPr lang="en-US" sz="2100" dirty="0" smtClean="0"/>
              <a:t>All agencies will need to have actuarial valuations at least every two years (currently, agencies with fewer than 200 participants not in Trust are every 3 years)</a:t>
            </a:r>
          </a:p>
          <a:p>
            <a:pPr lvl="1"/>
            <a:r>
              <a:rPr lang="en-US" sz="2100" dirty="0" smtClean="0"/>
              <a:t>Alternative method still available for plans with less than 100 participants, but still required every two years</a:t>
            </a:r>
          </a:p>
          <a:p>
            <a:pPr lvl="1"/>
            <a:r>
              <a:rPr lang="en-US" sz="2100" dirty="0" smtClean="0"/>
              <a:t>Valuation must be closer to reporting date</a:t>
            </a:r>
          </a:p>
          <a:p>
            <a:pPr lvl="1"/>
            <a:r>
              <a:rPr lang="en-US" sz="2100" dirty="0" smtClean="0"/>
              <a:t>Adjustments to actuarial valuation required for non-valuation years (or if valuation older than one year on reporting date)</a:t>
            </a:r>
          </a:p>
        </p:txBody>
      </p:sp>
      <p:sp>
        <p:nvSpPr>
          <p:cNvPr id="4" name="Slide Number Placeholder 3"/>
          <p:cNvSpPr>
            <a:spLocks noGrp="1"/>
          </p:cNvSpPr>
          <p:nvPr>
            <p:ph type="sldNum" sz="quarter" idx="12"/>
          </p:nvPr>
        </p:nvSpPr>
        <p:spPr/>
        <p:txBody>
          <a:bodyPr/>
          <a:lstStyle/>
          <a:p>
            <a:fld id="{701829C7-C502-426F-9CB0-0BB8E6562BC7}"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sz="4500" dirty="0" smtClean="0"/>
              <a:t>Changes to Accounting</a:t>
            </a:r>
            <a:endParaRPr lang="en-US" sz="4500" dirty="0"/>
          </a:p>
        </p:txBody>
      </p:sp>
      <p:sp>
        <p:nvSpPr>
          <p:cNvPr id="3" name="Content Placeholder 2"/>
          <p:cNvSpPr>
            <a:spLocks noGrp="1"/>
          </p:cNvSpPr>
          <p:nvPr>
            <p:ph idx="1"/>
          </p:nvPr>
        </p:nvSpPr>
        <p:spPr>
          <a:xfrm>
            <a:off x="381000" y="1524000"/>
            <a:ext cx="8305800" cy="4800600"/>
          </a:xfrm>
        </p:spPr>
        <p:txBody>
          <a:bodyPr/>
          <a:lstStyle/>
          <a:p>
            <a:r>
              <a:rPr lang="en-US" dirty="0" smtClean="0"/>
              <a:t>Generally requires recognition of a liability equal to the net OPEB obligation on the full-accrual financial statements</a:t>
            </a:r>
          </a:p>
          <a:p>
            <a:pPr lvl="1"/>
            <a:r>
              <a:rPr lang="en-US" dirty="0" smtClean="0"/>
              <a:t>Current standards allow recognition over a period not-to-exceed 30 years</a:t>
            </a:r>
          </a:p>
          <a:p>
            <a:r>
              <a:rPr lang="en-US" dirty="0" smtClean="0"/>
              <a:t>Requires that most changes in net OPEB liability be included in OPEB expense in the period of change.</a:t>
            </a:r>
          </a:p>
          <a:p>
            <a:pPr lvl="1"/>
            <a:r>
              <a:rPr lang="en-US" dirty="0" smtClean="0"/>
              <a:t>Current period service cost</a:t>
            </a:r>
          </a:p>
          <a:p>
            <a:pPr lvl="1"/>
            <a:r>
              <a:rPr lang="en-US" dirty="0" smtClean="0"/>
              <a:t>Interest on liability</a:t>
            </a:r>
          </a:p>
          <a:p>
            <a:pPr lvl="1"/>
            <a:r>
              <a:rPr lang="en-US" dirty="0" smtClean="0"/>
              <a:t>Changes in benefit terms</a:t>
            </a:r>
          </a:p>
          <a:p>
            <a:pPr lvl="1"/>
            <a:r>
              <a:rPr lang="en-US" dirty="0" smtClean="0"/>
              <a:t>Projected investment earnings</a:t>
            </a:r>
            <a:endParaRPr lang="en-US"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t>Changes to Accounting</a:t>
            </a:r>
            <a:endParaRPr lang="en-029" dirty="0"/>
          </a:p>
        </p:txBody>
      </p:sp>
      <p:sp>
        <p:nvSpPr>
          <p:cNvPr id="3" name="Content Placeholder 2"/>
          <p:cNvSpPr>
            <a:spLocks noGrp="1"/>
          </p:cNvSpPr>
          <p:nvPr>
            <p:ph idx="1"/>
          </p:nvPr>
        </p:nvSpPr>
        <p:spPr/>
        <p:txBody>
          <a:bodyPr>
            <a:normAutofit fontScale="92500"/>
          </a:bodyPr>
          <a:lstStyle/>
          <a:p>
            <a:r>
              <a:rPr lang="en-029" dirty="0" smtClean="0"/>
              <a:t>Other changes in net OPEB liability would be amortized over time</a:t>
            </a:r>
          </a:p>
          <a:p>
            <a:pPr lvl="1"/>
            <a:r>
              <a:rPr lang="en-029" dirty="0" smtClean="0"/>
              <a:t>Changes of economic and demographic assumptions</a:t>
            </a:r>
          </a:p>
          <a:p>
            <a:pPr lvl="1"/>
            <a:r>
              <a:rPr lang="en-029" dirty="0" smtClean="0"/>
              <a:t>Actuarial gains/losses</a:t>
            </a:r>
          </a:p>
          <a:p>
            <a:r>
              <a:rPr lang="en-029" dirty="0" smtClean="0"/>
              <a:t>Amortization period will be shorter than current standards</a:t>
            </a:r>
          </a:p>
          <a:p>
            <a:pPr lvl="1"/>
            <a:r>
              <a:rPr lang="en-029" dirty="0" smtClean="0"/>
              <a:t>Expected remaining service lives of plan participants</a:t>
            </a:r>
          </a:p>
          <a:p>
            <a:pPr lvl="1"/>
            <a:r>
              <a:rPr lang="en-029" dirty="0" smtClean="0"/>
              <a:t>Five years for differences resulting from investment earnings</a:t>
            </a:r>
          </a:p>
          <a:p>
            <a:pPr lvl="1"/>
            <a:r>
              <a:rPr lang="en-029" dirty="0" smtClean="0"/>
              <a:t>Closed period</a:t>
            </a:r>
          </a:p>
          <a:p>
            <a:r>
              <a:rPr lang="en-029" dirty="0" smtClean="0"/>
              <a:t>Will be reported as a deferred inflow or outflow of resources on the GASB 34 full-accrual financial statements</a:t>
            </a:r>
            <a:endParaRPr lang="en-029"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33</a:t>
            </a:fld>
            <a:endParaRPr lang="en-US"/>
          </a:p>
        </p:txBody>
      </p:sp>
    </p:spTree>
    <p:extLst>
      <p:ext uri="{BB962C8B-B14F-4D97-AF65-F5344CB8AC3E}">
        <p14:creationId xmlns:p14="http://schemas.microsoft.com/office/powerpoint/2010/main" xmlns="" val="31539524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Changes to Accounting</a:t>
            </a:r>
            <a:endParaRPr lang="en-029" dirty="0"/>
          </a:p>
        </p:txBody>
      </p:sp>
      <p:sp>
        <p:nvSpPr>
          <p:cNvPr id="3" name="Content Placeholder 2"/>
          <p:cNvSpPr>
            <a:spLocks noGrp="1"/>
          </p:cNvSpPr>
          <p:nvPr>
            <p:ph idx="1"/>
          </p:nvPr>
        </p:nvSpPr>
        <p:spPr/>
        <p:txBody>
          <a:bodyPr/>
          <a:lstStyle/>
          <a:p>
            <a:r>
              <a:rPr lang="en-029" dirty="0" smtClean="0"/>
              <a:t>Deferred inflows of resources and deferred outflows of resources related to OPEB</a:t>
            </a:r>
          </a:p>
          <a:p>
            <a:pPr lvl="1"/>
            <a:r>
              <a:rPr lang="en-029" dirty="0" smtClean="0"/>
              <a:t>Each year, separate “layers” of deferred balances will be created for each source of change</a:t>
            </a:r>
          </a:p>
          <a:p>
            <a:pPr lvl="1"/>
            <a:r>
              <a:rPr lang="en-029" dirty="0" smtClean="0"/>
              <a:t>Deferred outflows balance should be reported separately from deferred inflows balance</a:t>
            </a:r>
          </a:p>
          <a:p>
            <a:pPr lvl="1"/>
            <a:r>
              <a:rPr lang="en-029" dirty="0" smtClean="0"/>
              <a:t>Cannot net with the exception of differences arising from investment earnings</a:t>
            </a:r>
          </a:p>
          <a:p>
            <a:pPr lvl="1"/>
            <a:r>
              <a:rPr lang="en-029" dirty="0" smtClean="0"/>
              <a:t>Logistically, this will be a challenge to track as new layers are added and others are fully amortized</a:t>
            </a:r>
          </a:p>
          <a:p>
            <a:pPr lvl="1"/>
            <a:endParaRPr lang="en-029"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34</a:t>
            </a:fld>
            <a:endParaRPr lang="en-US"/>
          </a:p>
        </p:txBody>
      </p:sp>
    </p:spTree>
    <p:extLst>
      <p:ext uri="{BB962C8B-B14F-4D97-AF65-F5344CB8AC3E}">
        <p14:creationId xmlns:p14="http://schemas.microsoft.com/office/powerpoint/2010/main" xmlns="" val="21182041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200" dirty="0" smtClean="0"/>
              <a:t>New GASB OPEB Standards: Changes</a:t>
            </a:r>
            <a:endParaRPr lang="en-US" sz="4200" dirty="0"/>
          </a:p>
        </p:txBody>
      </p:sp>
      <p:sp>
        <p:nvSpPr>
          <p:cNvPr id="3" name="Content Placeholder 2"/>
          <p:cNvSpPr>
            <a:spLocks noGrp="1"/>
          </p:cNvSpPr>
          <p:nvPr>
            <p:ph idx="1"/>
          </p:nvPr>
        </p:nvSpPr>
        <p:spPr/>
        <p:txBody>
          <a:bodyPr/>
          <a:lstStyle/>
          <a:p>
            <a:r>
              <a:rPr lang="en-US" sz="2200" dirty="0" smtClean="0"/>
              <a:t>Dramatically Expanded Note Disclosures</a:t>
            </a:r>
          </a:p>
          <a:p>
            <a:pPr lvl="1"/>
            <a:r>
              <a:rPr lang="en-US" sz="2000" dirty="0" smtClean="0"/>
              <a:t>Expanded disclosures about assumptions</a:t>
            </a:r>
          </a:p>
          <a:p>
            <a:pPr lvl="1"/>
            <a:r>
              <a:rPr lang="en-US" sz="2000" dirty="0" smtClean="0"/>
              <a:t>Liability impact of 1% change (up AND down) in interest rate AND 1% change (up AND down) in trend rate. Requires actuary to do up to 8 alternative valuations (Comments recommend this be reduced)</a:t>
            </a:r>
          </a:p>
          <a:p>
            <a:pPr lvl="1"/>
            <a:r>
              <a:rPr lang="en-US" sz="2000" dirty="0" smtClean="0"/>
              <a:t>Detail of adjustments of valuation to measurement date</a:t>
            </a:r>
          </a:p>
          <a:p>
            <a:pPr lvl="1"/>
            <a:r>
              <a:rPr lang="en-US" sz="2000" dirty="0" smtClean="0"/>
              <a:t>Calculation of deferrals and schedule of future deferrals</a:t>
            </a:r>
          </a:p>
          <a:p>
            <a:pPr lvl="1"/>
            <a:r>
              <a:rPr lang="en-US" sz="2000" dirty="0" smtClean="0"/>
              <a:t>Schedule of changes in OPEB Liability by source</a:t>
            </a:r>
          </a:p>
          <a:p>
            <a:r>
              <a:rPr lang="en-US" sz="2200" dirty="0" smtClean="0"/>
              <a:t>Expanded Required Supplementary Information (RSI) Schedule</a:t>
            </a:r>
          </a:p>
          <a:p>
            <a:pPr lvl="1"/>
            <a:r>
              <a:rPr lang="en-US" sz="2000" dirty="0" smtClean="0"/>
              <a:t>Expanded number of years</a:t>
            </a:r>
          </a:p>
          <a:p>
            <a:pPr lvl="1"/>
            <a:r>
              <a:rPr lang="en-US" sz="2000" dirty="0" smtClean="0"/>
              <a:t>Expansion of reported values</a:t>
            </a:r>
            <a:endParaRPr lang="en-US" sz="20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500" dirty="0" smtClean="0"/>
              <a:t>GASB 45: Sample Note Disclosure</a:t>
            </a:r>
            <a:endParaRPr lang="en-US" sz="3500" dirty="0"/>
          </a:p>
        </p:txBody>
      </p:sp>
      <p:sp>
        <p:nvSpPr>
          <p:cNvPr id="3" name="Content Placeholder 2"/>
          <p:cNvSpPr>
            <a:spLocks noGrp="1"/>
          </p:cNvSpPr>
          <p:nvPr>
            <p:ph idx="1"/>
          </p:nvPr>
        </p:nvSpPr>
        <p:spPr>
          <a:xfrm>
            <a:off x="457200" y="1371600"/>
            <a:ext cx="8229600" cy="4953000"/>
          </a:xfrm>
        </p:spPr>
        <p:txBody>
          <a:bodyPr>
            <a:normAutofit fontScale="62500" lnSpcReduction="20000"/>
          </a:bodyPr>
          <a:lstStyle/>
          <a:p>
            <a:pPr>
              <a:buNone/>
            </a:pPr>
            <a:r>
              <a:rPr lang="en-US" b="1" dirty="0" smtClean="0"/>
              <a:t>State of Grande</a:t>
            </a:r>
          </a:p>
          <a:p>
            <a:pPr>
              <a:buNone/>
            </a:pPr>
            <a:r>
              <a:rPr lang="en-US" b="1" dirty="0" smtClean="0"/>
              <a:t>Notes to the Financial Statements for the Year Ended June 30, 20X2</a:t>
            </a:r>
          </a:p>
          <a:p>
            <a:pPr>
              <a:buNone/>
            </a:pPr>
            <a:r>
              <a:rPr lang="en-US" b="1" dirty="0" smtClean="0"/>
              <a:t>Note X. Postemployment Healthcare Plan</a:t>
            </a:r>
          </a:p>
          <a:p>
            <a:pPr>
              <a:buNone/>
            </a:pPr>
            <a:r>
              <a:rPr lang="en-US" i="1" dirty="0" smtClean="0"/>
              <a:t>Plan Description. State Retired Employees Healthcare Plan (SREHP) is a </a:t>
            </a:r>
            <a:r>
              <a:rPr lang="en-US" dirty="0" smtClean="0"/>
              <a:t>single-employer defined benefit healthcare plan administered by the Grande Retirement System. SREHP provides medical and dental insurance benefits to eligible retirees and their spouses. Article 37 of the Statutes of the State of Grande assigns the authority to establish and amend benefit provisions to the state legislature. The Grande Retirement System issues a publicly available financial report that includes financial statements and required supplementary information for SREHP. That report may be obtained by writing to Grande Retirement System, State Government Lane, Latte, GR 01000, or by calling 1-800-555-PLAN.</a:t>
            </a:r>
          </a:p>
          <a:p>
            <a:pPr>
              <a:buNone/>
            </a:pPr>
            <a:r>
              <a:rPr lang="en-US" i="1" dirty="0" smtClean="0"/>
              <a:t>Funding Policy. The contribution requirements of plan members and the state </a:t>
            </a:r>
            <a:r>
              <a:rPr lang="en-US" dirty="0" smtClean="0"/>
              <a:t>are established and may be amended by the state legislature. The required contribution is based on projected pay-as-you-go financing requirements, with an additional amount to prefund benefits as determined annually by the legislature. For fiscal year 20X2, the state contributed $357.7 million to the plan, including $190.7 million for current premiums (approximately 84 percent of total premiums) and an additional $167.0 million to prefund benefits. Plan members receiving benefits contributed $35.4 million, or approximately 16 percent of the total premiums, through their required contribution of $50 per month for </a:t>
            </a:r>
            <a:r>
              <a:rPr lang="en-US" dirty="0" err="1" smtClean="0"/>
              <a:t>retireeonly</a:t>
            </a:r>
            <a:r>
              <a:rPr lang="en-US" dirty="0" smtClean="0"/>
              <a:t> coverage and $105 for retiree and spouse coverage.</a:t>
            </a:r>
            <a:endParaRPr lang="en-US"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500" dirty="0" smtClean="0"/>
              <a:t>GASB 45: Sample Note Disclosure</a:t>
            </a:r>
            <a:endParaRPr lang="en-US" sz="3500" dirty="0"/>
          </a:p>
        </p:txBody>
      </p:sp>
      <p:sp>
        <p:nvSpPr>
          <p:cNvPr id="3" name="Content Placeholder 2"/>
          <p:cNvSpPr>
            <a:spLocks noGrp="1"/>
          </p:cNvSpPr>
          <p:nvPr>
            <p:ph idx="1"/>
          </p:nvPr>
        </p:nvSpPr>
        <p:spPr>
          <a:xfrm>
            <a:off x="457200" y="1371600"/>
            <a:ext cx="8229600" cy="4953000"/>
          </a:xfrm>
        </p:spPr>
        <p:txBody>
          <a:bodyPr>
            <a:normAutofit/>
          </a:bodyPr>
          <a:lstStyle/>
          <a:p>
            <a:pPr>
              <a:buNone/>
            </a:pPr>
            <a:r>
              <a:rPr lang="en-US" sz="1600" i="1" dirty="0" smtClean="0"/>
              <a:t>Annual OPEB Cost and Net OPEB Obligation. The state’s annual other </a:t>
            </a:r>
            <a:r>
              <a:rPr lang="en-US" sz="1600" dirty="0" smtClean="0"/>
              <a:t>postemployment benefit (OPEB) cost (expense) is calculated based on the </a:t>
            </a:r>
            <a:r>
              <a:rPr lang="en-US" sz="1600" i="1" dirty="0" smtClean="0"/>
              <a:t>annual required contribution of the employer (ARC), an amount actuarially </a:t>
            </a:r>
            <a:r>
              <a:rPr lang="en-US" sz="1600" dirty="0" smtClean="0"/>
              <a:t>determined in accordance with the parameters of GASB Statement 45. The ARC represents a level of funding that, if paid on an ongoing basis, is projected to cover normal cost each year and amortize any unfunded actuarial liabilities (or funding excess) over a period not to exceed thirty years. The following table shows the components of the state’s annual OPEB cost for the year, the amount actually contributed to the plan, and changes in the state’s net OPEB obligation to SREHP (dollar amounts in thousands):</a:t>
            </a:r>
          </a:p>
          <a:p>
            <a:pPr>
              <a:buNone/>
            </a:pPr>
            <a:endParaRPr lang="en-US" sz="1600" dirty="0" smtClean="0"/>
          </a:p>
          <a:p>
            <a:pPr>
              <a:buNone/>
            </a:pPr>
            <a:r>
              <a:rPr lang="en-US" sz="1600" dirty="0" smtClean="0"/>
              <a:t>Annual required contribution 			$ 577,180</a:t>
            </a:r>
          </a:p>
          <a:p>
            <a:pPr>
              <a:buNone/>
            </a:pPr>
            <a:r>
              <a:rPr lang="en-US" sz="1600" dirty="0" smtClean="0"/>
              <a:t>Interest on net OPEB obligation 	    	    90,437</a:t>
            </a:r>
          </a:p>
          <a:p>
            <a:pPr>
              <a:buNone/>
            </a:pPr>
            <a:r>
              <a:rPr lang="en-US" sz="1600" dirty="0" smtClean="0"/>
              <a:t>Adjustment to annual required contribution 	   </a:t>
            </a:r>
            <a:r>
              <a:rPr lang="en-US" sz="1600" u="sng" dirty="0" smtClean="0"/>
              <a:t>(95,258)</a:t>
            </a:r>
          </a:p>
          <a:p>
            <a:pPr>
              <a:buNone/>
            </a:pPr>
            <a:r>
              <a:rPr lang="en-US" sz="1600" dirty="0" smtClean="0"/>
              <a:t>Annual OPEB cost (expense) 		   	   572,359</a:t>
            </a:r>
          </a:p>
          <a:p>
            <a:pPr>
              <a:buNone/>
            </a:pPr>
            <a:r>
              <a:rPr lang="en-US" sz="1600" dirty="0" smtClean="0"/>
              <a:t>Contributions made 			  	  </a:t>
            </a:r>
            <a:r>
              <a:rPr lang="en-US" sz="1600" u="sng" dirty="0" smtClean="0"/>
              <a:t>(357,682)</a:t>
            </a:r>
          </a:p>
          <a:p>
            <a:pPr>
              <a:buNone/>
            </a:pPr>
            <a:r>
              <a:rPr lang="en-US" sz="1600" dirty="0" smtClean="0"/>
              <a:t>Increase in net OPEB obligation 		    214,677</a:t>
            </a:r>
          </a:p>
          <a:p>
            <a:pPr>
              <a:buNone/>
            </a:pPr>
            <a:r>
              <a:rPr lang="en-US" sz="1600" dirty="0" smtClean="0"/>
              <a:t>Net OPEB obligation—beginning of year 	   	   </a:t>
            </a:r>
            <a:r>
              <a:rPr lang="en-US" sz="1600" u="sng" dirty="0" smtClean="0"/>
              <a:t>1,349,811</a:t>
            </a:r>
          </a:p>
          <a:p>
            <a:pPr>
              <a:buNone/>
            </a:pPr>
            <a:r>
              <a:rPr lang="en-US" sz="1600" dirty="0" smtClean="0"/>
              <a:t>Net OPEB obligation—end of year 		 $1,564,488</a:t>
            </a:r>
            <a:endParaRPr lang="en-US" sz="16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Autofit/>
          </a:bodyPr>
          <a:lstStyle/>
          <a:p>
            <a:r>
              <a:rPr lang="en-US" sz="3500" dirty="0" smtClean="0"/>
              <a:t>GASB 45: Sample Note Disclosure</a:t>
            </a:r>
            <a:endParaRPr lang="en-US" sz="3500" dirty="0"/>
          </a:p>
        </p:txBody>
      </p:sp>
      <p:sp>
        <p:nvSpPr>
          <p:cNvPr id="3" name="Content Placeholder 2"/>
          <p:cNvSpPr>
            <a:spLocks noGrp="1"/>
          </p:cNvSpPr>
          <p:nvPr>
            <p:ph idx="1"/>
          </p:nvPr>
        </p:nvSpPr>
        <p:spPr>
          <a:xfrm>
            <a:off x="228600" y="1066800"/>
            <a:ext cx="8686800" cy="5638800"/>
          </a:xfrm>
        </p:spPr>
        <p:txBody>
          <a:bodyPr>
            <a:noAutofit/>
          </a:bodyPr>
          <a:lstStyle/>
          <a:p>
            <a:pPr>
              <a:buNone/>
            </a:pPr>
            <a:r>
              <a:rPr lang="en-US" sz="1550" dirty="0" smtClean="0"/>
              <a:t>The state’s annual OPEB cost, the percentage of annual OPEB cost contributed to the plan, and the net OPEB obligation for 20X2 and the two preceding years were as follows (dollar amounts in thousands):</a:t>
            </a:r>
          </a:p>
          <a:p>
            <a:pPr>
              <a:buNone/>
            </a:pPr>
            <a:r>
              <a:rPr lang="en-US" sz="1550" dirty="0" smtClean="0"/>
              <a:t>Fiscal		Annual % of 	Annual OPEB	 	Net OPEB</a:t>
            </a:r>
          </a:p>
          <a:p>
            <a:pPr>
              <a:buNone/>
            </a:pPr>
            <a:r>
              <a:rPr lang="en-US" sz="1550" u="sng" dirty="0" smtClean="0"/>
              <a:t>Year Ended</a:t>
            </a:r>
            <a:r>
              <a:rPr lang="en-US" sz="1550" dirty="0" smtClean="0"/>
              <a:t>	</a:t>
            </a:r>
            <a:r>
              <a:rPr lang="en-US" sz="1550" u="sng" dirty="0" smtClean="0"/>
              <a:t>OPEB Cost</a:t>
            </a:r>
            <a:r>
              <a:rPr lang="en-US" sz="1550" dirty="0" smtClean="0"/>
              <a:t>	</a:t>
            </a:r>
            <a:r>
              <a:rPr lang="en-US" sz="1550" u="sng" dirty="0" err="1" smtClean="0"/>
              <a:t>Cost</a:t>
            </a:r>
            <a:r>
              <a:rPr lang="en-US" sz="1550" u="sng" dirty="0" smtClean="0"/>
              <a:t> Contributed</a:t>
            </a:r>
            <a:r>
              <a:rPr lang="en-US" sz="1550" dirty="0" smtClean="0"/>
              <a:t>		</a:t>
            </a:r>
            <a:r>
              <a:rPr lang="en-US" sz="1550" u="sng" dirty="0" smtClean="0"/>
              <a:t>Obligation</a:t>
            </a:r>
          </a:p>
          <a:p>
            <a:pPr>
              <a:buNone/>
            </a:pPr>
            <a:r>
              <a:rPr lang="en-US" sz="1550" dirty="0" smtClean="0"/>
              <a:t>6/30/X0 	   	   $497,538 	         67.4% 		   $1,160,171</a:t>
            </a:r>
          </a:p>
          <a:p>
            <a:pPr>
              <a:buNone/>
            </a:pPr>
            <a:r>
              <a:rPr lang="en-US" sz="1550" dirty="0" smtClean="0"/>
              <a:t>6/30/X1 		     538,668 	         64.8 		     	     1,349,811</a:t>
            </a:r>
          </a:p>
          <a:p>
            <a:pPr>
              <a:buNone/>
            </a:pPr>
            <a:r>
              <a:rPr lang="en-US" sz="1550" dirty="0" smtClean="0"/>
              <a:t>6/30/X2 	     	     572,359 	         62.5 		     	     1,564,488</a:t>
            </a:r>
          </a:p>
          <a:p>
            <a:pPr>
              <a:buNone/>
            </a:pPr>
            <a:r>
              <a:rPr lang="en-US" sz="1550" i="1" dirty="0" smtClean="0"/>
              <a:t>Funded Status and Funding Progress. As of December 31, 20X1, the most </a:t>
            </a:r>
            <a:r>
              <a:rPr lang="en-US" sz="1550" dirty="0" smtClean="0"/>
              <a:t>recent actuarial valuation date, the plan was 58.1 percent funded. The actuarial accrued liability for benefits was $8.8 billion, and the actuarial value of assets was $5.1 billion, resulting in an unfunded actuarial accrued liability (UAAL) of $3.7 billion. The covered payroll was $2.2 billion, and the ratio of the UAAL to the covered payroll was 165 percent.</a:t>
            </a:r>
          </a:p>
          <a:p>
            <a:pPr>
              <a:buNone/>
            </a:pPr>
            <a:r>
              <a:rPr lang="en-US" sz="1550" dirty="0" smtClean="0"/>
              <a:t>Actuarial valuations of an ongoing plan involve estimates of the value of reported amounts and assumptions about the probability of occurrence of events far into the future. Examples include assumptions about future employment, mortality, and the healthcare cost trend. Amounts determined regarding the funded status of the plan and the annual required contributions of the employer are subject to continual revision as actual results are compared with past expectations and new estimates are made about the future. The schedule of funding progress, presented as required supplementary information following the notes to the financial statements, presents multiyear trend information about whether the actuarial value of plan assets is increasing or decreasing over time relative to the actuarial accrued liabilities for benefits.</a:t>
            </a:r>
            <a:endParaRPr lang="en-US" sz="155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500" dirty="0" smtClean="0"/>
              <a:t>GASB 45: Sample Note Disclosure</a:t>
            </a:r>
            <a:endParaRPr lang="en-US" sz="3500" dirty="0"/>
          </a:p>
        </p:txBody>
      </p:sp>
      <p:sp>
        <p:nvSpPr>
          <p:cNvPr id="3" name="Content Placeholder 2"/>
          <p:cNvSpPr>
            <a:spLocks noGrp="1"/>
          </p:cNvSpPr>
          <p:nvPr>
            <p:ph idx="1"/>
          </p:nvPr>
        </p:nvSpPr>
        <p:spPr>
          <a:xfrm>
            <a:off x="457200" y="1295400"/>
            <a:ext cx="8305800" cy="5257800"/>
          </a:xfrm>
        </p:spPr>
        <p:txBody>
          <a:bodyPr>
            <a:normAutofit/>
          </a:bodyPr>
          <a:lstStyle/>
          <a:p>
            <a:pPr>
              <a:buNone/>
            </a:pPr>
            <a:r>
              <a:rPr lang="en-US" sz="1600" i="1" dirty="0" smtClean="0"/>
              <a:t>Actuarial Methods and Assumptions. Projections of benefits for financial </a:t>
            </a:r>
            <a:r>
              <a:rPr lang="en-US" sz="1600" dirty="0" smtClean="0"/>
              <a:t>reporting purposes are based on the substantive plan (the plan as understood by the employer and the plan members) and include the types of benefits provided at the time of each valuation and the historical pattern of sharing of benefit costs between the employer and plan members to that point. The actuarial methods and assumptions used include techniques that are designed to reduce the effects of short-term volatility in actuarial accrued liabilities and the actuarial value of assets, consistent with the long-term perspective of the calculations.</a:t>
            </a:r>
          </a:p>
          <a:p>
            <a:pPr>
              <a:buNone/>
            </a:pPr>
            <a:r>
              <a:rPr lang="en-US" sz="1600" dirty="0" smtClean="0"/>
              <a:t>In the December 31, 20X1, actuarial valuation, the entry age actuarial cost method was used. The actuarial assumptions included a 6.7 percent investment rate of return (net of administrative expenses), which is a blended rate of the expected long-term investment returns on plan assets and on the employer’s own investments calculated based on the funded level of the plan at the valuation date, and an annual healthcare cost trend rate of 12 percent initially, reduced by decrements to an ultimate rate of 5 percent after ten years. Both rates included a 4.5 percent inflation assumption. The actuarial value of assets was determined using techniques that spread the effects of short-term volatility in the market value of investments over a five-year period. The UAAL is being amortized as a level percentage of projected payroll on an open basis. The remaining amortization period at December 31, 20X1, was seventeen years.</a:t>
            </a:r>
          </a:p>
          <a:p>
            <a:pPr>
              <a:buNone/>
            </a:pPr>
            <a:endParaRPr lang="en-US"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We Are Now</a:t>
            </a:r>
            <a:endParaRPr lang="en-US" dirty="0"/>
          </a:p>
        </p:txBody>
      </p:sp>
      <p:sp>
        <p:nvSpPr>
          <p:cNvPr id="3" name="Content Placeholder 2"/>
          <p:cNvSpPr>
            <a:spLocks noGrp="1"/>
          </p:cNvSpPr>
          <p:nvPr>
            <p:ph idx="1"/>
          </p:nvPr>
        </p:nvSpPr>
        <p:spPr/>
        <p:txBody>
          <a:bodyPr>
            <a:normAutofit/>
          </a:bodyPr>
          <a:lstStyle/>
          <a:p>
            <a:r>
              <a:rPr lang="en-US" sz="2400" dirty="0" smtClean="0"/>
              <a:t>GASB cannot require prefunding of liabilities</a:t>
            </a:r>
          </a:p>
          <a:p>
            <a:r>
              <a:rPr lang="en-US" sz="2400" dirty="0" smtClean="0"/>
              <a:t>Many agencies have chosen to prefund</a:t>
            </a:r>
          </a:p>
          <a:p>
            <a:pPr lvl="1"/>
            <a:r>
              <a:rPr lang="en-US" sz="2200" dirty="0" smtClean="0"/>
              <a:t>CalPERS CERBT program has about 450 participating agencies</a:t>
            </a:r>
          </a:p>
          <a:p>
            <a:pPr lvl="1"/>
            <a:r>
              <a:rPr lang="en-US" sz="2200" dirty="0" smtClean="0"/>
              <a:t>There are many other multiple employer pre-funding programs (e.g. ICMA, PARS, SISC, </a:t>
            </a:r>
            <a:r>
              <a:rPr lang="en-US" sz="2200" dirty="0" err="1" smtClean="0"/>
              <a:t>Futuris</a:t>
            </a:r>
            <a:r>
              <a:rPr lang="en-US" sz="2200" dirty="0" smtClean="0"/>
              <a:t>, CSBA)</a:t>
            </a:r>
          </a:p>
          <a:p>
            <a:pPr lvl="1"/>
            <a:r>
              <a:rPr lang="en-US" sz="2200" dirty="0" smtClean="0"/>
              <a:t>Several large agencies have established their own custom trust</a:t>
            </a:r>
          </a:p>
          <a:p>
            <a:r>
              <a:rPr lang="en-US" sz="2400" dirty="0" smtClean="0"/>
              <a:t>Overall, it appears that more than 20% of all public agencies are prefunding</a:t>
            </a:r>
            <a:endParaRPr lang="en-US" sz="24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500" dirty="0" smtClean="0"/>
              <a:t>New OPEB Standard: Sample Note Disclosure</a:t>
            </a:r>
            <a:endParaRPr lang="en-US" sz="3500" dirty="0"/>
          </a:p>
        </p:txBody>
      </p:sp>
      <p:sp>
        <p:nvSpPr>
          <p:cNvPr id="3" name="Content Placeholder 2"/>
          <p:cNvSpPr>
            <a:spLocks noGrp="1"/>
          </p:cNvSpPr>
          <p:nvPr>
            <p:ph idx="1"/>
          </p:nvPr>
        </p:nvSpPr>
        <p:spPr>
          <a:xfrm>
            <a:off x="304800" y="1219200"/>
            <a:ext cx="8534400" cy="5410200"/>
          </a:xfrm>
        </p:spPr>
        <p:txBody>
          <a:bodyPr>
            <a:normAutofit lnSpcReduction="10000"/>
          </a:bodyPr>
          <a:lstStyle/>
          <a:p>
            <a:pPr>
              <a:buNone/>
            </a:pPr>
            <a:r>
              <a:rPr lang="en-US" sz="1600" b="1" dirty="0" smtClean="0"/>
              <a:t>Sample County </a:t>
            </a:r>
          </a:p>
          <a:p>
            <a:pPr>
              <a:buNone/>
            </a:pPr>
            <a:r>
              <a:rPr lang="en-US" sz="1600" b="1" dirty="0" smtClean="0"/>
              <a:t>Notes to the Financial Statements for the Year Ended June 30, 20X9 </a:t>
            </a:r>
          </a:p>
          <a:p>
            <a:pPr>
              <a:buNone/>
            </a:pPr>
            <a:r>
              <a:rPr lang="en-US" sz="1600" b="1" dirty="0" smtClean="0"/>
              <a:t>Note X—Postemployment Benefits Other Than Pensions (OPEB) </a:t>
            </a:r>
          </a:p>
          <a:p>
            <a:pPr>
              <a:buNone/>
            </a:pPr>
            <a:r>
              <a:rPr lang="en-US" sz="1600" b="1" i="1" dirty="0" smtClean="0"/>
              <a:t>General Information about the OPEB Plan </a:t>
            </a:r>
          </a:p>
          <a:p>
            <a:pPr>
              <a:buNone/>
            </a:pPr>
            <a:r>
              <a:rPr lang="en-US" sz="1600" i="1" dirty="0" smtClean="0"/>
              <a:t>Plan description. </a:t>
            </a:r>
            <a:r>
              <a:rPr lang="en-US" sz="1600" dirty="0" smtClean="0"/>
              <a:t>The County’s defined benefit OPEB plan, Sample County Retiree Benefits Plan (SCRBP), provides OPEB for all permanent full-time general and public safety employees of the County. SCRBP is a single-employer defined benefit OPEB plan administered by the County. Article 11 of the State Compiled Statutes grants the authority to establish and amend the benefit terms and financing requirements to the County Board. No assets are accumulated in a trust that meets the criteria in paragraph 4 of Statement XX. </a:t>
            </a:r>
          </a:p>
          <a:p>
            <a:pPr>
              <a:buNone/>
            </a:pPr>
            <a:r>
              <a:rPr lang="en-US" sz="1600" i="1" dirty="0" smtClean="0"/>
              <a:t>Benefits provided. </a:t>
            </a:r>
            <a:r>
              <a:rPr lang="en-US" sz="1600" dirty="0" smtClean="0"/>
              <a:t>SCRBP provides healthcare and life insurance benefits for retirees and their dependents. The benefit terms provide for payment of 55 percent of health insurance premiums for non-Medicare-eligible retirees and 55 percent of supplemental health insurance premiums for Medicare-eligible retirees. The plan also provides all retirees with $5,000 of life insurance benefits. </a:t>
            </a:r>
          </a:p>
          <a:p>
            <a:pPr>
              <a:buNone/>
            </a:pPr>
            <a:r>
              <a:rPr lang="en-US" sz="1600" i="1" dirty="0" smtClean="0"/>
              <a:t>Employees covered by benefit terms. </a:t>
            </a:r>
            <a:r>
              <a:rPr lang="en-US" sz="1600" dirty="0" smtClean="0"/>
              <a:t>At June 30, 20X9, the following employees were covered by the benefit terms: </a:t>
            </a:r>
          </a:p>
          <a:p>
            <a:pPr>
              <a:buNone/>
            </a:pPr>
            <a:r>
              <a:rPr lang="en-US" sz="1600" dirty="0" smtClean="0"/>
              <a:t>Inactive employees or beneficiaries currently receiving benefit payments 		5,477 </a:t>
            </a:r>
          </a:p>
          <a:p>
            <a:pPr>
              <a:buNone/>
            </a:pPr>
            <a:r>
              <a:rPr lang="en-US" sz="1600" dirty="0" smtClean="0"/>
              <a:t>Inactive employees entitled to but not yet receiving benefit payments 		   746 </a:t>
            </a:r>
          </a:p>
          <a:p>
            <a:pPr>
              <a:buNone/>
            </a:pPr>
            <a:r>
              <a:rPr lang="en-US" sz="1600" dirty="0" smtClean="0"/>
              <a:t>Active employees 							</a:t>
            </a:r>
            <a:r>
              <a:rPr lang="en-US" sz="1600" u="sng" dirty="0" smtClean="0"/>
              <a:t>10,109 </a:t>
            </a:r>
          </a:p>
          <a:p>
            <a:pPr>
              <a:buNone/>
            </a:pPr>
            <a:r>
              <a:rPr lang="en-US" sz="1600" dirty="0" smtClean="0"/>
              <a:t>									16,332 </a:t>
            </a:r>
            <a:endParaRPr lang="en-US" sz="16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500" dirty="0" smtClean="0"/>
              <a:t>New OPEB Standard: Sample Note Disclosure</a:t>
            </a:r>
            <a:endParaRPr lang="en-US" sz="3500" dirty="0"/>
          </a:p>
        </p:txBody>
      </p:sp>
      <p:sp>
        <p:nvSpPr>
          <p:cNvPr id="3" name="Content Placeholder 2"/>
          <p:cNvSpPr>
            <a:spLocks noGrp="1"/>
          </p:cNvSpPr>
          <p:nvPr>
            <p:ph idx="1"/>
          </p:nvPr>
        </p:nvSpPr>
        <p:spPr>
          <a:xfrm>
            <a:off x="457200" y="1295400"/>
            <a:ext cx="8229600" cy="5029200"/>
          </a:xfrm>
        </p:spPr>
        <p:txBody>
          <a:bodyPr>
            <a:normAutofit lnSpcReduction="10000"/>
          </a:bodyPr>
          <a:lstStyle/>
          <a:p>
            <a:pPr>
              <a:buNone/>
            </a:pPr>
            <a:r>
              <a:rPr lang="en-US" sz="1600" b="1" i="1" dirty="0" smtClean="0"/>
              <a:t>Total OPEB Liability </a:t>
            </a:r>
          </a:p>
          <a:p>
            <a:pPr>
              <a:buNone/>
            </a:pPr>
            <a:r>
              <a:rPr lang="en-US" sz="1600" dirty="0" smtClean="0"/>
              <a:t>The County’s total OPEB liability of $778,984 was measured as of June 30, 20X9, and was determined by an actuarial valuation as of that date. </a:t>
            </a:r>
          </a:p>
          <a:p>
            <a:pPr>
              <a:buNone/>
            </a:pPr>
            <a:r>
              <a:rPr lang="en-US" sz="1600" i="1" dirty="0" smtClean="0"/>
              <a:t>Actuarial assumptions and other inputs. </a:t>
            </a:r>
            <a:r>
              <a:rPr lang="en-US" sz="1600" dirty="0" smtClean="0"/>
              <a:t>The total OPEB liability in the June 30, 20X9 actuarial valuation was determined using the following actuarial assumptions and other inputs, applied to all periods included in the measurement: </a:t>
            </a:r>
          </a:p>
          <a:p>
            <a:pPr>
              <a:buNone/>
            </a:pPr>
            <a:r>
              <a:rPr lang="en-US" sz="1600" dirty="0" smtClean="0"/>
              <a:t>		Inflation:			 3.0 percent </a:t>
            </a:r>
          </a:p>
          <a:p>
            <a:pPr>
              <a:buNone/>
            </a:pPr>
            <a:r>
              <a:rPr lang="en-US" sz="1600" dirty="0" smtClean="0"/>
              <a:t>		Salary increases :		 3.25 percent, average, including inflation </a:t>
            </a:r>
          </a:p>
          <a:p>
            <a:pPr>
              <a:buNone/>
            </a:pPr>
            <a:r>
              <a:rPr lang="en-US" sz="1600" dirty="0" smtClean="0"/>
              <a:t>		Discount rate :		 4.0 percent </a:t>
            </a:r>
          </a:p>
          <a:p>
            <a:pPr>
              <a:buNone/>
            </a:pPr>
            <a:r>
              <a:rPr lang="en-US" sz="1600" dirty="0" smtClean="0"/>
              <a:t>		Healthcare cost trend rates:	 9.5 percent for 20Y0, decreasing 0.5 percent per year to an ultimate rate of 5.5 percent for 20Y8 and later years </a:t>
            </a:r>
          </a:p>
          <a:p>
            <a:pPr>
              <a:buNone/>
            </a:pPr>
            <a:r>
              <a:rPr lang="en-US" sz="1600" dirty="0" smtClean="0"/>
              <a:t>		Retirees’ share of benefit-related costs :    45 percent of projected health insurance premiums for retirees </a:t>
            </a:r>
          </a:p>
          <a:p>
            <a:pPr>
              <a:buNone/>
            </a:pPr>
            <a:r>
              <a:rPr lang="en-US" sz="1600" dirty="0" smtClean="0"/>
              <a:t>The discount rate was based on [Name of the Index]. </a:t>
            </a:r>
          </a:p>
          <a:p>
            <a:pPr>
              <a:buNone/>
            </a:pPr>
            <a:r>
              <a:rPr lang="en-US" sz="1600" dirty="0" smtClean="0"/>
              <a:t>Mortality rates were based on the RP-2000 Healthy Annuitant Mortality Table for Males or Females, as appropriate, with adjustments for mortality improvements based on Scale AA. </a:t>
            </a:r>
          </a:p>
          <a:p>
            <a:pPr>
              <a:buNone/>
            </a:pPr>
            <a:r>
              <a:rPr lang="en-US" sz="1600" dirty="0" smtClean="0"/>
              <a:t>The actuarial assumptions used in the June 30, 20X9 valuation were based on the results of an actuarial experience study for the period July 1, 20X5–April 30, 20X7. </a:t>
            </a:r>
            <a:endParaRPr lang="en-US" sz="16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500" dirty="0" smtClean="0"/>
              <a:t>New OPEB Standard: Sample Note Disclosure</a:t>
            </a:r>
            <a:endParaRPr lang="en-US" sz="3500" dirty="0"/>
          </a:p>
        </p:txBody>
      </p:sp>
      <p:sp>
        <p:nvSpPr>
          <p:cNvPr id="3" name="Content Placeholder 2"/>
          <p:cNvSpPr>
            <a:spLocks noGrp="1"/>
          </p:cNvSpPr>
          <p:nvPr>
            <p:ph idx="1"/>
          </p:nvPr>
        </p:nvSpPr>
        <p:spPr>
          <a:xfrm>
            <a:off x="457200" y="1295400"/>
            <a:ext cx="8229600" cy="5029200"/>
          </a:xfrm>
        </p:spPr>
        <p:txBody>
          <a:bodyPr>
            <a:normAutofit lnSpcReduction="10000"/>
          </a:bodyPr>
          <a:lstStyle/>
          <a:p>
            <a:pPr>
              <a:buNone/>
            </a:pPr>
            <a:r>
              <a:rPr lang="en-US" sz="1600" b="1" dirty="0" smtClean="0"/>
              <a:t>Changes in the Total OPEB Liability </a:t>
            </a:r>
          </a:p>
          <a:p>
            <a:pPr>
              <a:buNone/>
            </a:pPr>
            <a:r>
              <a:rPr lang="en-US" sz="1600" dirty="0" smtClean="0"/>
              <a:t>							Total OPEB Liability (a) </a:t>
            </a:r>
          </a:p>
          <a:p>
            <a:pPr>
              <a:buNone/>
            </a:pPr>
            <a:r>
              <a:rPr lang="en-US" sz="1600" dirty="0" smtClean="0"/>
              <a:t>Balance at 6/30/X8 						</a:t>
            </a:r>
            <a:r>
              <a:rPr lang="en-US" sz="1600" u="sng" dirty="0" smtClean="0"/>
              <a:t>$851,095  </a:t>
            </a:r>
          </a:p>
          <a:p>
            <a:pPr>
              <a:buNone/>
            </a:pPr>
            <a:r>
              <a:rPr lang="en-US" sz="1600" dirty="0" smtClean="0"/>
              <a:t>Changes for the year:</a:t>
            </a:r>
          </a:p>
          <a:p>
            <a:pPr>
              <a:buNone/>
            </a:pPr>
            <a:r>
              <a:rPr lang="en-US" sz="1600" dirty="0" smtClean="0"/>
              <a:t>	Service cost 						     16,712 </a:t>
            </a:r>
          </a:p>
          <a:p>
            <a:pPr>
              <a:buNone/>
            </a:pPr>
            <a:r>
              <a:rPr lang="en-US" sz="1600" dirty="0" smtClean="0"/>
              <a:t>	Interest 						     33,898 </a:t>
            </a:r>
          </a:p>
          <a:p>
            <a:pPr>
              <a:buNone/>
            </a:pPr>
            <a:r>
              <a:rPr lang="en-US" sz="1600" dirty="0" smtClean="0"/>
              <a:t>	Changes of benefit terms					  (203,619) </a:t>
            </a:r>
          </a:p>
          <a:p>
            <a:pPr>
              <a:buNone/>
            </a:pPr>
            <a:r>
              <a:rPr lang="en-US" sz="1600" dirty="0" smtClean="0"/>
              <a:t>	Differences between expected and actual experience 		     58,936 </a:t>
            </a:r>
          </a:p>
          <a:p>
            <a:pPr>
              <a:buNone/>
            </a:pPr>
            <a:r>
              <a:rPr lang="en-US" sz="1600" dirty="0" smtClean="0"/>
              <a:t>	Changes in assumptions or other inputs 			     45,945 </a:t>
            </a:r>
          </a:p>
          <a:p>
            <a:pPr>
              <a:buNone/>
            </a:pPr>
            <a:r>
              <a:rPr lang="en-US" sz="1600" dirty="0" smtClean="0"/>
              <a:t>	Benefit payments					    	    (23,983) </a:t>
            </a:r>
          </a:p>
          <a:p>
            <a:pPr>
              <a:buNone/>
            </a:pPr>
            <a:r>
              <a:rPr lang="en-US" sz="1600" dirty="0" smtClean="0"/>
              <a:t>		Net changes 					</a:t>
            </a:r>
            <a:r>
              <a:rPr lang="en-US" sz="1600" u="sng" dirty="0" smtClean="0"/>
              <a:t>    (72,111) </a:t>
            </a:r>
          </a:p>
          <a:p>
            <a:pPr>
              <a:buNone/>
            </a:pPr>
            <a:r>
              <a:rPr lang="en-US" sz="1600" dirty="0" smtClean="0"/>
              <a:t>Balance at 6/30/X9 					  	  $778,984 </a:t>
            </a:r>
          </a:p>
          <a:p>
            <a:pPr>
              <a:buNone/>
            </a:pPr>
            <a:endParaRPr lang="en-US" sz="1600" dirty="0" smtClean="0"/>
          </a:p>
          <a:p>
            <a:pPr>
              <a:buNone/>
            </a:pPr>
            <a:r>
              <a:rPr lang="en-US" sz="1600" dirty="0" smtClean="0"/>
              <a:t>Changes of benefit terms reflect an increase in the retirees’ share of health insurance premiums from 25 percent in 20X8 to 45 percent in 20X9. </a:t>
            </a:r>
          </a:p>
          <a:p>
            <a:pPr>
              <a:buNone/>
            </a:pPr>
            <a:endParaRPr lang="en-US" sz="1600" dirty="0" smtClean="0"/>
          </a:p>
          <a:p>
            <a:pPr>
              <a:buNone/>
            </a:pPr>
            <a:r>
              <a:rPr lang="en-US" sz="1600" dirty="0" smtClean="0"/>
              <a:t>Changes of assumptions and other inputs reflect a change in the discount rate from 4.37 percent in 20X8 to 4.00 percent in 20X9. </a:t>
            </a:r>
            <a:endParaRPr lang="en-US" sz="16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500" dirty="0" smtClean="0"/>
              <a:t>New OPEB Standard: Sample Note Disclosure</a:t>
            </a:r>
            <a:endParaRPr lang="en-US" sz="3500" dirty="0"/>
          </a:p>
        </p:txBody>
      </p:sp>
      <p:sp>
        <p:nvSpPr>
          <p:cNvPr id="3" name="Content Placeholder 2"/>
          <p:cNvSpPr>
            <a:spLocks noGrp="1"/>
          </p:cNvSpPr>
          <p:nvPr>
            <p:ph idx="1"/>
          </p:nvPr>
        </p:nvSpPr>
        <p:spPr>
          <a:xfrm>
            <a:off x="304800" y="1295400"/>
            <a:ext cx="8534400" cy="5181600"/>
          </a:xfrm>
        </p:spPr>
        <p:txBody>
          <a:bodyPr>
            <a:normAutofit/>
          </a:bodyPr>
          <a:lstStyle/>
          <a:p>
            <a:pPr>
              <a:buNone/>
            </a:pPr>
            <a:r>
              <a:rPr lang="en-US" sz="1600" i="1" dirty="0" smtClean="0"/>
              <a:t>Sensitivity of the total OPEB liability to changes in the discount rate and healthcare cost trend rate. </a:t>
            </a:r>
            <a:r>
              <a:rPr lang="en-US" sz="1600" dirty="0" smtClean="0"/>
              <a:t>The following presents the total OPEB liability of the County, calculated using the discount rate of 4.0 percent and healthcare cost trend rates of 9.5–5.5 percent, as well as what the County’s total OPEB liability would be if it were calculated using a discount rate that is 1-percentage-point lower (3.0 percent) or 1-percentage-point higher (5.0 percent) than the current discount rate and healthcare cost trend rates that are 1- percentage-point lower (8.5–4.5 percent) or 1-percentage-point higher (10.5–6.5 percent) than the current healthcare cost trend rates: </a:t>
            </a:r>
          </a:p>
          <a:p>
            <a:pPr>
              <a:buNone/>
            </a:pPr>
            <a:r>
              <a:rPr lang="en-US" sz="1600" dirty="0" smtClean="0"/>
              <a:t>					  1% Decrease 	Discount Rate          1% Increase </a:t>
            </a:r>
          </a:p>
          <a:p>
            <a:pPr>
              <a:buNone/>
            </a:pPr>
            <a:r>
              <a:rPr lang="en-US" sz="1600" dirty="0" smtClean="0"/>
              <a:t>				 	       (3.0%) 	       (4.0%) 	   (5.0%)</a:t>
            </a:r>
          </a:p>
          <a:p>
            <a:pPr>
              <a:buNone/>
            </a:pPr>
            <a:r>
              <a:rPr lang="en-US" sz="1600" dirty="0" smtClean="0"/>
              <a:t> 1% Decrease (8.5%–4.5%) 		     $747,826 	     $669,927 	$599,818 </a:t>
            </a:r>
          </a:p>
          <a:p>
            <a:pPr>
              <a:buNone/>
            </a:pPr>
            <a:r>
              <a:rPr lang="en-US" sz="1600" dirty="0" smtClean="0"/>
              <a:t>Healthcare Cost Trend Rates (9.5%–5.5%)      $856,884 	     $778,984 	$685,507 </a:t>
            </a:r>
          </a:p>
          <a:p>
            <a:pPr>
              <a:buNone/>
            </a:pPr>
            <a:r>
              <a:rPr lang="en-US" sz="1600" dirty="0" smtClean="0"/>
              <a:t>1% Increase (10.5%–6.5%) 		    $1,036,050 	      $911,412 	$802,355 </a:t>
            </a:r>
            <a:endParaRPr lang="en-US" sz="16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500" dirty="0" smtClean="0"/>
              <a:t>New OPEB Standard: Sample Note Disclosure</a:t>
            </a:r>
            <a:endParaRPr lang="en-US" sz="3500" dirty="0"/>
          </a:p>
        </p:txBody>
      </p:sp>
      <p:sp>
        <p:nvSpPr>
          <p:cNvPr id="3" name="Content Placeholder 2"/>
          <p:cNvSpPr>
            <a:spLocks noGrp="1"/>
          </p:cNvSpPr>
          <p:nvPr>
            <p:ph idx="1"/>
          </p:nvPr>
        </p:nvSpPr>
        <p:spPr>
          <a:xfrm>
            <a:off x="381000" y="1295400"/>
            <a:ext cx="8305800" cy="5181600"/>
          </a:xfrm>
        </p:spPr>
        <p:txBody>
          <a:bodyPr>
            <a:normAutofit lnSpcReduction="10000"/>
          </a:bodyPr>
          <a:lstStyle/>
          <a:p>
            <a:pPr>
              <a:buNone/>
            </a:pPr>
            <a:r>
              <a:rPr lang="en-US" sz="1600" b="1" dirty="0" smtClean="0"/>
              <a:t>OPEB Expense and Deferred Outflows of Resources and Deferred Inflows of Resources Related to OPEB </a:t>
            </a:r>
          </a:p>
          <a:p>
            <a:pPr>
              <a:buNone/>
            </a:pPr>
            <a:r>
              <a:rPr lang="en-US" sz="1600" dirty="0" smtClean="0"/>
              <a:t>For the year ended June 30, 20X9, the County recognized negative OPEB expense of $169,031. At June 30, 20X9, the County reported deferred outflows of resources and deferred inflows of resources related to OPEB from the following sources: </a:t>
            </a:r>
          </a:p>
          <a:p>
            <a:pPr>
              <a:buNone/>
            </a:pPr>
            <a:r>
              <a:rPr lang="en-US" sz="1600" dirty="0" smtClean="0"/>
              <a:t>						Deferred Outflows 	Deferred Inflows </a:t>
            </a:r>
          </a:p>
          <a:p>
            <a:pPr>
              <a:buNone/>
            </a:pPr>
            <a:r>
              <a:rPr lang="en-US" sz="1600" dirty="0" smtClean="0"/>
              <a:t>						      of Resources 	     of Resources </a:t>
            </a:r>
          </a:p>
          <a:p>
            <a:pPr>
              <a:buNone/>
            </a:pPr>
            <a:r>
              <a:rPr lang="en-US" sz="1600" dirty="0" smtClean="0"/>
              <a:t>Differences between expected and actual experience            $ 111,188 	          $ 18,327 </a:t>
            </a:r>
          </a:p>
          <a:p>
            <a:pPr>
              <a:buNone/>
            </a:pPr>
            <a:r>
              <a:rPr lang="en-US" sz="1600" dirty="0" smtClean="0"/>
              <a:t>Changes of assumptions or other inputs 		           $  98,543  	          $213,409        </a:t>
            </a:r>
          </a:p>
          <a:p>
            <a:pPr>
              <a:buNone/>
            </a:pPr>
            <a:r>
              <a:rPr lang="en-US" sz="1600" dirty="0" smtClean="0"/>
              <a:t>		Total 				           $ 209,731 	          $ 231,736</a:t>
            </a:r>
          </a:p>
          <a:p>
            <a:pPr>
              <a:buNone/>
            </a:pPr>
            <a:r>
              <a:rPr lang="en-US" sz="1600" dirty="0" smtClean="0"/>
              <a:t>Amounts reported as deferred outflows of resources and deferred inflows of resources related to OPEB will be recognized in OPEB expense as follows: </a:t>
            </a:r>
          </a:p>
          <a:p>
            <a:pPr>
              <a:buNone/>
            </a:pPr>
            <a:r>
              <a:rPr lang="es-ES" sz="1600" dirty="0" smtClean="0"/>
              <a:t>		</a:t>
            </a:r>
            <a:r>
              <a:rPr lang="es-ES" sz="1600" dirty="0" err="1" smtClean="0"/>
              <a:t>Year</a:t>
            </a:r>
            <a:r>
              <a:rPr lang="es-ES" sz="1600" dirty="0" smtClean="0"/>
              <a:t> </a:t>
            </a:r>
            <a:r>
              <a:rPr lang="es-ES" sz="1600" dirty="0" err="1" smtClean="0"/>
              <a:t>ended</a:t>
            </a:r>
            <a:r>
              <a:rPr lang="es-ES" sz="1600" dirty="0" smtClean="0"/>
              <a:t> June 30: </a:t>
            </a:r>
          </a:p>
          <a:p>
            <a:pPr>
              <a:buNone/>
            </a:pPr>
            <a:r>
              <a:rPr lang="es-ES" sz="1600" dirty="0" smtClean="0"/>
              <a:t>		          20Y0 		$ (15,416)</a:t>
            </a:r>
          </a:p>
          <a:p>
            <a:pPr>
              <a:buNone/>
            </a:pPr>
            <a:r>
              <a:rPr lang="es-ES" sz="1600" dirty="0" smtClean="0"/>
              <a:t>		          20Y1 		   (13,476) </a:t>
            </a:r>
          </a:p>
          <a:p>
            <a:pPr>
              <a:buNone/>
            </a:pPr>
            <a:r>
              <a:rPr lang="es-ES" sz="1600" dirty="0" smtClean="0"/>
              <a:t>		          20Y2 		   (12,781) </a:t>
            </a:r>
          </a:p>
          <a:p>
            <a:pPr>
              <a:buNone/>
            </a:pPr>
            <a:r>
              <a:rPr lang="es-ES" sz="1600" dirty="0" smtClean="0"/>
              <a:t>		          20Y3 		   (12,747) </a:t>
            </a:r>
          </a:p>
          <a:p>
            <a:pPr>
              <a:buNone/>
            </a:pPr>
            <a:r>
              <a:rPr lang="es-ES" sz="1600" dirty="0" smtClean="0"/>
              <a:t>		          20Y4 		     16,702</a:t>
            </a:r>
          </a:p>
          <a:p>
            <a:pPr>
              <a:buNone/>
            </a:pPr>
            <a:r>
              <a:rPr lang="es-ES" sz="1600" dirty="0" smtClean="0"/>
              <a:t>		      </a:t>
            </a:r>
            <a:r>
              <a:rPr lang="es-ES" sz="1600" dirty="0" err="1" smtClean="0"/>
              <a:t>Thereafter</a:t>
            </a:r>
            <a:r>
              <a:rPr lang="es-ES" sz="1600" dirty="0" smtClean="0"/>
              <a:t> 		     15,713</a:t>
            </a:r>
            <a:endParaRPr lang="en-US" sz="16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500" dirty="0" smtClean="0"/>
              <a:t>Current GASB 45: Sample RSI</a:t>
            </a:r>
            <a:endParaRPr lang="en-US" sz="35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45</a:t>
            </a:fld>
            <a:endParaRPr lang="en-US"/>
          </a:p>
        </p:txBody>
      </p:sp>
      <p:pic>
        <p:nvPicPr>
          <p:cNvPr id="7" name="Picture 6" descr="GASB45_Page_163.jpg"/>
          <p:cNvPicPr>
            <a:picLocks noChangeAspect="1"/>
          </p:cNvPicPr>
          <p:nvPr/>
        </p:nvPicPr>
        <p:blipFill>
          <a:blip r:embed="rId2" cstate="print"/>
          <a:stretch>
            <a:fillRect/>
          </a:stretch>
        </p:blipFill>
        <p:spPr>
          <a:xfrm>
            <a:off x="326115" y="1676400"/>
            <a:ext cx="8491770" cy="3657600"/>
          </a:xfrm>
          <a:prstGeom prst="rect">
            <a:avLst/>
          </a:prstGeo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500" dirty="0" smtClean="0"/>
              <a:t>New OPEB Standard: RSI</a:t>
            </a:r>
            <a:endParaRPr lang="en-US" sz="35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46</a:t>
            </a:fld>
            <a:endParaRPr lang="en-US"/>
          </a:p>
        </p:txBody>
      </p:sp>
      <p:pic>
        <p:nvPicPr>
          <p:cNvPr id="6" name="Picture 5" descr="NewGASB45Disclosure1_Page_187.jpg"/>
          <p:cNvPicPr>
            <a:picLocks noChangeAspect="1"/>
          </p:cNvPicPr>
          <p:nvPr/>
        </p:nvPicPr>
        <p:blipFill>
          <a:blip r:embed="rId3" cstate="print"/>
          <a:stretch>
            <a:fillRect/>
          </a:stretch>
        </p:blipFill>
        <p:spPr>
          <a:xfrm>
            <a:off x="381000" y="1219200"/>
            <a:ext cx="7696200" cy="5474315"/>
          </a:xfrm>
          <a:prstGeom prst="rect">
            <a:avLst/>
          </a:prstGeo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500" dirty="0" smtClean="0"/>
              <a:t>New OPEB Standard: RSI</a:t>
            </a:r>
            <a:endParaRPr lang="en-US" sz="35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47</a:t>
            </a:fld>
            <a:endParaRPr lang="en-US"/>
          </a:p>
        </p:txBody>
      </p:sp>
      <p:pic>
        <p:nvPicPr>
          <p:cNvPr id="6" name="Picture 5" descr="NewGASB45Disclosure1_Page_188.jpg"/>
          <p:cNvPicPr>
            <a:picLocks noChangeAspect="1"/>
          </p:cNvPicPr>
          <p:nvPr/>
        </p:nvPicPr>
        <p:blipFill>
          <a:blip r:embed="rId2" cstate="print"/>
          <a:stretch>
            <a:fillRect/>
          </a:stretch>
        </p:blipFill>
        <p:spPr>
          <a:xfrm>
            <a:off x="304800" y="1371600"/>
            <a:ext cx="8485632" cy="4585716"/>
          </a:xfrm>
          <a:prstGeom prst="rect">
            <a:avLst/>
          </a:prstGeom>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500" dirty="0" smtClean="0"/>
              <a:t>New GASB Disclosures and RSI</a:t>
            </a:r>
            <a:endParaRPr lang="en-US" sz="3500" dirty="0"/>
          </a:p>
        </p:txBody>
      </p:sp>
      <p:sp>
        <p:nvSpPr>
          <p:cNvPr id="3" name="Content Placeholder 2"/>
          <p:cNvSpPr>
            <a:spLocks noGrp="1"/>
          </p:cNvSpPr>
          <p:nvPr>
            <p:ph idx="1"/>
          </p:nvPr>
        </p:nvSpPr>
        <p:spPr>
          <a:xfrm>
            <a:off x="381000" y="1371600"/>
            <a:ext cx="8305800" cy="4953000"/>
          </a:xfrm>
        </p:spPr>
        <p:txBody>
          <a:bodyPr/>
          <a:lstStyle/>
          <a:p>
            <a:r>
              <a:rPr lang="en-US" dirty="0" smtClean="0"/>
              <a:t>New OPEB Standards require display of far more info</a:t>
            </a:r>
          </a:p>
          <a:p>
            <a:r>
              <a:rPr lang="en-US" dirty="0" smtClean="0"/>
              <a:t>Actuarial valuations will need to provide far more info</a:t>
            </a:r>
          </a:p>
          <a:p>
            <a:pPr lvl="1"/>
            <a:r>
              <a:rPr lang="en-US" dirty="0" smtClean="0"/>
              <a:t>8 additional alternative liability figures for +1% and -1% exhibit</a:t>
            </a:r>
          </a:p>
          <a:p>
            <a:pPr lvl="1"/>
            <a:r>
              <a:rPr lang="en-US" dirty="0" smtClean="0"/>
              <a:t>Breakdown of components of cost</a:t>
            </a:r>
          </a:p>
          <a:p>
            <a:pPr lvl="1"/>
            <a:r>
              <a:rPr lang="en-US" dirty="0" smtClean="0"/>
              <a:t>Support for deferred inflows and outflows</a:t>
            </a:r>
          </a:p>
          <a:p>
            <a:r>
              <a:rPr lang="en-US" dirty="0" smtClean="0"/>
              <a:t>Separate from the valuation, support will be needed for adjustment of valuation to measurement date</a:t>
            </a:r>
          </a:p>
          <a:p>
            <a:r>
              <a:rPr lang="en-US" dirty="0" smtClean="0"/>
              <a:t>Separate tracking and amortization for deferred inflows and outflows</a:t>
            </a:r>
          </a:p>
          <a:p>
            <a:r>
              <a:rPr lang="en-US" dirty="0" smtClean="0"/>
              <a:t>Info will need to be retained to show 10 year history</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Effective Date and Transition</a:t>
            </a:r>
            <a:endParaRPr lang="en-029" dirty="0"/>
          </a:p>
        </p:txBody>
      </p:sp>
      <p:sp>
        <p:nvSpPr>
          <p:cNvPr id="3" name="Content Placeholder 2"/>
          <p:cNvSpPr>
            <a:spLocks noGrp="1"/>
          </p:cNvSpPr>
          <p:nvPr>
            <p:ph idx="1"/>
          </p:nvPr>
        </p:nvSpPr>
        <p:spPr/>
        <p:txBody>
          <a:bodyPr>
            <a:normAutofit lnSpcReduction="10000"/>
          </a:bodyPr>
          <a:lstStyle/>
          <a:p>
            <a:r>
              <a:rPr lang="en-029" dirty="0" smtClean="0"/>
              <a:t>Fiscal years beginning after December 15, 2016 (one year earlier if funding through qualifying trust)</a:t>
            </a:r>
          </a:p>
          <a:p>
            <a:pPr lvl="1"/>
            <a:r>
              <a:rPr lang="en-029" dirty="0" smtClean="0"/>
              <a:t>For June 30 year end agencies, effective date is the 2017-18 fiscal year for employer (one year earlier for trust)</a:t>
            </a:r>
          </a:p>
          <a:p>
            <a:r>
              <a:rPr lang="en-029" dirty="0" smtClean="0"/>
              <a:t>Beginning deferred outflows of resources for contributions, if any, subsequent to the measurement date should be recognized </a:t>
            </a:r>
          </a:p>
          <a:p>
            <a:r>
              <a:rPr lang="en-029" dirty="0" smtClean="0"/>
              <a:t>All other deferred outflows/inflows  of resources balances are “all or nothing” at implementation</a:t>
            </a:r>
          </a:p>
          <a:p>
            <a:r>
              <a:rPr lang="en-029" dirty="0" smtClean="0"/>
              <a:t>RSI schedules will be prospective if information not initially available</a:t>
            </a:r>
            <a:endParaRPr lang="en-029"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49</a:t>
            </a:fld>
            <a:endParaRPr lang="en-US"/>
          </a:p>
        </p:txBody>
      </p:sp>
    </p:spTree>
    <p:extLst>
      <p:ext uri="{BB962C8B-B14F-4D97-AF65-F5344CB8AC3E}">
        <p14:creationId xmlns:p14="http://schemas.microsoft.com/office/powerpoint/2010/main" xmlns="" val="1659227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We Are Now</a:t>
            </a:r>
            <a:endParaRPr lang="en-US" dirty="0"/>
          </a:p>
        </p:txBody>
      </p:sp>
      <p:sp>
        <p:nvSpPr>
          <p:cNvPr id="3" name="Content Placeholder 2"/>
          <p:cNvSpPr>
            <a:spLocks noGrp="1"/>
          </p:cNvSpPr>
          <p:nvPr>
            <p:ph idx="1"/>
          </p:nvPr>
        </p:nvSpPr>
        <p:spPr/>
        <p:txBody>
          <a:bodyPr>
            <a:normAutofit lnSpcReduction="10000"/>
          </a:bodyPr>
          <a:lstStyle/>
          <a:p>
            <a:r>
              <a:rPr lang="en-US" sz="2500" dirty="0" smtClean="0"/>
              <a:t>Of agencies prefunding, many fund on a regular, actuarial basis; but many fund at a lower level; and others on an “ad hoc” basis</a:t>
            </a:r>
          </a:p>
          <a:p>
            <a:r>
              <a:rPr lang="en-US" sz="2500" dirty="0" smtClean="0"/>
              <a:t>Funding through a trust almost certainly triggers a biennial valuation requirement</a:t>
            </a:r>
          </a:p>
          <a:p>
            <a:r>
              <a:rPr lang="en-US" sz="2500" dirty="0" smtClean="0"/>
              <a:t>Big Bear CSD is funding on regular basis using biennial valuations</a:t>
            </a:r>
          </a:p>
          <a:p>
            <a:r>
              <a:rPr lang="en-US" sz="2500" dirty="0" smtClean="0"/>
              <a:t>The process is becoming more routine over time</a:t>
            </a:r>
          </a:p>
          <a:p>
            <a:pPr lvl="1"/>
            <a:r>
              <a:rPr lang="en-US" sz="2200" dirty="0" smtClean="0"/>
              <a:t>Obtain and review valuation</a:t>
            </a:r>
          </a:p>
          <a:p>
            <a:pPr lvl="1"/>
            <a:r>
              <a:rPr lang="en-US" sz="2200" dirty="0" smtClean="0"/>
              <a:t>Use valuation to budget trust contributions for two years</a:t>
            </a:r>
          </a:p>
          <a:p>
            <a:pPr lvl="1"/>
            <a:r>
              <a:rPr lang="en-US" sz="2200" dirty="0" smtClean="0"/>
              <a:t>Repeat every two years</a:t>
            </a:r>
            <a:endParaRPr lang="en-US" sz="22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r>
              <a:rPr lang="en-US" sz="4000" dirty="0" smtClean="0"/>
              <a:t>What’s a Finance Officer To Do?</a:t>
            </a:r>
            <a:endParaRPr lang="en-US" sz="4000" dirty="0"/>
          </a:p>
        </p:txBody>
      </p:sp>
      <p:sp>
        <p:nvSpPr>
          <p:cNvPr id="3" name="Content Placeholder 2"/>
          <p:cNvSpPr>
            <a:spLocks noGrp="1"/>
          </p:cNvSpPr>
          <p:nvPr>
            <p:ph idx="1"/>
          </p:nvPr>
        </p:nvSpPr>
        <p:spPr>
          <a:xfrm>
            <a:off x="381000" y="1676400"/>
            <a:ext cx="3733800" cy="4648200"/>
          </a:xfrm>
        </p:spPr>
        <p:txBody>
          <a:bodyPr>
            <a:normAutofit lnSpcReduction="10000"/>
          </a:bodyPr>
          <a:lstStyle/>
          <a:p>
            <a:r>
              <a:rPr lang="en-US" sz="2200" dirty="0" smtClean="0"/>
              <a:t>CalPERS activity: Be aware of issues and be prepared to address with Board/Council in relation to changes</a:t>
            </a:r>
          </a:p>
          <a:p>
            <a:r>
              <a:rPr lang="en-US" sz="2200" dirty="0" smtClean="0"/>
              <a:t>ASOP 6 Exception 3.7.7.c.4: Discuss how actuary expects to determine costs. Where appropriate and where desired, request 3.7.7.c.4</a:t>
            </a:r>
          </a:p>
          <a:p>
            <a:r>
              <a:rPr lang="en-US" sz="2200" dirty="0" smtClean="0"/>
              <a:t>New GASB standards: This needs at least another slide or two</a:t>
            </a:r>
            <a:endParaRPr lang="en-US" sz="22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50</a:t>
            </a:fld>
            <a:endParaRPr lang="en-US"/>
          </a:p>
        </p:txBody>
      </p:sp>
      <p:pic>
        <p:nvPicPr>
          <p:cNvPr id="5" name="Picture 2" descr="https://encrypted-tbn3.gstatic.com/images?q=tbn:ANd9GcQ9x-GXK9ZlzjVjb8hn79-Ov2jsV6zOXXKFCy7Z2aDkVbV6EGKq"/>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3342" r="4635" b="6897"/>
          <a:stretch/>
        </p:blipFill>
        <p:spPr bwMode="auto">
          <a:xfrm>
            <a:off x="4191000" y="1676400"/>
            <a:ext cx="4702386" cy="4776952"/>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500" dirty="0" smtClean="0"/>
              <a:t>What’s a Finance Officer To Do? GASB</a:t>
            </a:r>
            <a:endParaRPr lang="en-US" sz="3500" dirty="0"/>
          </a:p>
        </p:txBody>
      </p:sp>
      <p:sp>
        <p:nvSpPr>
          <p:cNvPr id="3" name="Content Placeholder 2"/>
          <p:cNvSpPr>
            <a:spLocks noGrp="1"/>
          </p:cNvSpPr>
          <p:nvPr>
            <p:ph idx="1"/>
          </p:nvPr>
        </p:nvSpPr>
        <p:spPr>
          <a:xfrm>
            <a:off x="381000" y="1295400"/>
            <a:ext cx="8305800" cy="5181600"/>
          </a:xfrm>
        </p:spPr>
        <p:txBody>
          <a:bodyPr>
            <a:noAutofit/>
          </a:bodyPr>
          <a:lstStyle/>
          <a:p>
            <a:r>
              <a:rPr lang="en-US" sz="2200" dirty="0" smtClean="0"/>
              <a:t>Think about how to communicate changes to Boards/Councils. Should be consistent with what is said about GASB 67 and 68</a:t>
            </a:r>
          </a:p>
          <a:p>
            <a:r>
              <a:rPr lang="en-US" sz="2200" dirty="0" smtClean="0"/>
              <a:t>If pre-funding, think about how funding process affected. Separate valuation? Using what assumptions?</a:t>
            </a:r>
          </a:p>
          <a:p>
            <a:r>
              <a:rPr lang="en-US" sz="2200" dirty="0" smtClean="0"/>
              <a:t>Prepare for implementation. Weigh earlier implementation to eliminate extra valuation against dealing with above issues earlier than necessary and considering availability of actuarial resources</a:t>
            </a:r>
          </a:p>
          <a:p>
            <a:r>
              <a:rPr lang="en-US" sz="2200" dirty="0" smtClean="0"/>
              <a:t>New standards will require a lot of additional actuarial work AND involvement of actuaries between valuations. Expect additional fees</a:t>
            </a:r>
          </a:p>
          <a:p>
            <a:r>
              <a:rPr lang="en-US" sz="2200" dirty="0" smtClean="0"/>
              <a:t>New standards require additional accounting resources. Where outside resources used to draft disclosures, expect additional fees</a:t>
            </a:r>
            <a:endParaRPr lang="en-US" sz="22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4000" dirty="0" smtClean="0"/>
              <a:t>What’s a Finance Officer To Do? GASB</a:t>
            </a:r>
            <a:endParaRPr lang="en-US" sz="4000" dirty="0"/>
          </a:p>
        </p:txBody>
      </p:sp>
      <p:sp>
        <p:nvSpPr>
          <p:cNvPr id="3" name="Content Placeholder 2"/>
          <p:cNvSpPr>
            <a:spLocks noGrp="1"/>
          </p:cNvSpPr>
          <p:nvPr>
            <p:ph idx="1"/>
          </p:nvPr>
        </p:nvSpPr>
        <p:spPr>
          <a:xfrm>
            <a:off x="457200" y="1371600"/>
            <a:ext cx="8229600" cy="4953000"/>
          </a:xfrm>
        </p:spPr>
        <p:txBody>
          <a:bodyPr/>
          <a:lstStyle/>
          <a:p>
            <a:r>
              <a:rPr lang="en-US" dirty="0" smtClean="0"/>
              <a:t>New GASB OPEB standard preserves Alternative Measurement Method (AMM)</a:t>
            </a:r>
          </a:p>
          <a:p>
            <a:r>
              <a:rPr lang="en-US" dirty="0" smtClean="0"/>
              <a:t>There will be many additional calculations and disclosures needed</a:t>
            </a:r>
          </a:p>
          <a:p>
            <a:r>
              <a:rPr lang="en-US" dirty="0" smtClean="0"/>
              <a:t>Users of AMM should make sure they will have adequate support for the additional requirements</a:t>
            </a:r>
          </a:p>
          <a:p>
            <a:pPr lvl="1"/>
            <a:r>
              <a:rPr lang="en-US" dirty="0" smtClean="0"/>
              <a:t>Multiple liability </a:t>
            </a:r>
            <a:r>
              <a:rPr lang="en-US" dirty="0" err="1" smtClean="0"/>
              <a:t>calcs</a:t>
            </a:r>
            <a:endParaRPr lang="en-US" dirty="0" smtClean="0"/>
          </a:p>
          <a:p>
            <a:pPr lvl="1"/>
            <a:r>
              <a:rPr lang="en-US" dirty="0" smtClean="0"/>
              <a:t>Expanded Note Disclosures and RSI</a:t>
            </a:r>
            <a:endParaRPr lang="en-US"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t>Big Changes in Measuring</a:t>
            </a:r>
            <a:br>
              <a:rPr lang="en-US" sz="4000" dirty="0" smtClean="0"/>
            </a:br>
            <a:r>
              <a:rPr lang="en-US" sz="4000" dirty="0" smtClean="0"/>
              <a:t>OPEB Costs and Liabilities</a:t>
            </a:r>
            <a:endParaRPr lang="en-US" sz="4000" dirty="0"/>
          </a:p>
        </p:txBody>
      </p:sp>
      <p:sp>
        <p:nvSpPr>
          <p:cNvPr id="3" name="Content Placeholder 2"/>
          <p:cNvSpPr>
            <a:spLocks noGrp="1"/>
          </p:cNvSpPr>
          <p:nvPr>
            <p:ph idx="1"/>
          </p:nvPr>
        </p:nvSpPr>
        <p:spPr/>
        <p:txBody>
          <a:bodyPr/>
          <a:lstStyle/>
          <a:p>
            <a:pPr algn="ctr">
              <a:buNone/>
            </a:pPr>
            <a:r>
              <a:rPr lang="en-US" dirty="0" smtClean="0"/>
              <a:t>Questions?</a:t>
            </a:r>
          </a:p>
          <a:p>
            <a:pPr algn="ctr">
              <a:buNone/>
            </a:pPr>
            <a:endParaRPr lang="en-US" dirty="0" smtClean="0"/>
          </a:p>
          <a:p>
            <a:pPr algn="ctr">
              <a:buNone/>
            </a:pPr>
            <a:r>
              <a:rPr lang="en-US" sz="2200" dirty="0" smtClean="0"/>
              <a:t>Shari Strain, Big Bear City CSD</a:t>
            </a:r>
          </a:p>
          <a:p>
            <a:pPr algn="ctr">
              <a:buNone/>
            </a:pPr>
            <a:r>
              <a:rPr lang="en-US" sz="2200" dirty="0" smtClean="0"/>
              <a:t>(909)584-4010; sstrain@bbccsd.org</a:t>
            </a:r>
          </a:p>
          <a:p>
            <a:pPr>
              <a:buNone/>
            </a:pPr>
            <a:endParaRPr lang="en-US" sz="2200" dirty="0" smtClean="0"/>
          </a:p>
          <a:p>
            <a:pPr algn="ctr">
              <a:buNone/>
            </a:pPr>
            <a:r>
              <a:rPr lang="en-US" sz="2200" dirty="0" smtClean="0"/>
              <a:t>Geoff Kischuk, TCS, Inc</a:t>
            </a:r>
          </a:p>
          <a:p>
            <a:pPr algn="ctr">
              <a:buNone/>
            </a:pPr>
            <a:r>
              <a:rPr lang="en-US" sz="2200" dirty="0" smtClean="0"/>
              <a:t>(805)496-1700; gkischuk@totcomp.com</a:t>
            </a:r>
          </a:p>
          <a:p>
            <a:pPr>
              <a:buNone/>
            </a:pPr>
            <a:endParaRPr lang="en-US" sz="2200" dirty="0" smtClean="0"/>
          </a:p>
          <a:p>
            <a:pPr algn="ctr">
              <a:buNone/>
            </a:pPr>
            <a:r>
              <a:rPr lang="en-US" sz="2200" dirty="0" smtClean="0"/>
              <a:t>Tina Henton, </a:t>
            </a:r>
            <a:r>
              <a:rPr lang="en-US" sz="2200" dirty="0" err="1" smtClean="0"/>
              <a:t>Vicenti</a:t>
            </a:r>
            <a:r>
              <a:rPr lang="en-US" sz="2200" dirty="0" smtClean="0"/>
              <a:t>, Lloyd &amp; </a:t>
            </a:r>
            <a:r>
              <a:rPr lang="en-US" sz="2200" dirty="0" err="1" smtClean="0"/>
              <a:t>Stutzman</a:t>
            </a:r>
            <a:r>
              <a:rPr lang="en-US" sz="2200" dirty="0" smtClean="0"/>
              <a:t>, LLP </a:t>
            </a:r>
          </a:p>
          <a:p>
            <a:pPr algn="ctr">
              <a:buNone/>
            </a:pPr>
            <a:r>
              <a:rPr lang="en-US" sz="2200" dirty="0" smtClean="0"/>
              <a:t>(626)857-7300 ext. 250; thenton@vlsllp.com</a:t>
            </a:r>
          </a:p>
        </p:txBody>
      </p:sp>
      <p:sp>
        <p:nvSpPr>
          <p:cNvPr id="4" name="Slide Number Placeholder 3"/>
          <p:cNvSpPr>
            <a:spLocks noGrp="1"/>
          </p:cNvSpPr>
          <p:nvPr>
            <p:ph type="sldNum" sz="quarter" idx="12"/>
          </p:nvPr>
        </p:nvSpPr>
        <p:spPr/>
        <p:txBody>
          <a:bodyPr/>
          <a:lstStyle/>
          <a:p>
            <a:fld id="{701829C7-C502-426F-9CB0-0BB8E6562BC7}" type="slidenum">
              <a:rPr lang="en-US" smtClean="0"/>
              <a:pPr/>
              <a:t>53</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We Are Now</a:t>
            </a:r>
            <a:endParaRPr lang="en-US" dirty="0"/>
          </a:p>
        </p:txBody>
      </p:sp>
      <p:sp>
        <p:nvSpPr>
          <p:cNvPr id="3" name="Content Placeholder 2"/>
          <p:cNvSpPr>
            <a:spLocks noGrp="1"/>
          </p:cNvSpPr>
          <p:nvPr>
            <p:ph idx="1"/>
          </p:nvPr>
        </p:nvSpPr>
        <p:spPr>
          <a:xfrm>
            <a:off x="457200" y="1935480"/>
            <a:ext cx="8229600" cy="4693920"/>
          </a:xfrm>
        </p:spPr>
        <p:txBody>
          <a:bodyPr>
            <a:noAutofit/>
          </a:bodyPr>
          <a:lstStyle/>
          <a:p>
            <a:r>
              <a:rPr lang="en-US" sz="2200" dirty="0" smtClean="0"/>
              <a:t>Just as agencies are getting used to the rhythm of compliance, several things are changing in a big way</a:t>
            </a:r>
          </a:p>
          <a:p>
            <a:r>
              <a:rPr lang="en-US" sz="2200" dirty="0" smtClean="0"/>
              <a:t>First, GASB 45 and 43 invoke Actuarial Standards of Practice (ASOP). One of these, ASOP 6, has been changed in a way that may significantly change valuations done after of March 1, 2015</a:t>
            </a:r>
          </a:p>
          <a:p>
            <a:r>
              <a:rPr lang="en-US" sz="2200" dirty="0" smtClean="0"/>
              <a:t>Second, GASB has issued an Exposure Draft of a GASB Accounting Standard for Other Postemployment Benefits (OPEB) that will substantially change accounting for these benefits</a:t>
            </a:r>
          </a:p>
          <a:p>
            <a:r>
              <a:rPr lang="en-US" sz="2200" dirty="0" smtClean="0"/>
              <a:t>Especially after GASB 67 and 68 issued, Pension and OPEB assumptions should be consistent. What CalPERS does on pension side affects OPEB valuations</a:t>
            </a:r>
            <a:endParaRPr lang="en-US" sz="22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We Are Now</a:t>
            </a:r>
            <a:endParaRPr lang="en-US" dirty="0"/>
          </a:p>
        </p:txBody>
      </p:sp>
      <p:sp>
        <p:nvSpPr>
          <p:cNvPr id="3" name="Content Placeholder 2"/>
          <p:cNvSpPr>
            <a:spLocks noGrp="1"/>
          </p:cNvSpPr>
          <p:nvPr>
            <p:ph idx="1"/>
          </p:nvPr>
        </p:nvSpPr>
        <p:spPr/>
        <p:txBody>
          <a:bodyPr>
            <a:normAutofit fontScale="92500"/>
          </a:bodyPr>
          <a:lstStyle/>
          <a:p>
            <a:r>
              <a:rPr lang="en-US" sz="2500" dirty="0" smtClean="0"/>
              <a:t>This session will address these issues</a:t>
            </a:r>
          </a:p>
          <a:p>
            <a:pPr lvl="1"/>
            <a:r>
              <a:rPr lang="en-US" sz="2200" dirty="0" smtClean="0"/>
              <a:t>When they will be implemented</a:t>
            </a:r>
          </a:p>
          <a:p>
            <a:pPr lvl="1"/>
            <a:r>
              <a:rPr lang="en-US" sz="2200" dirty="0" smtClean="0"/>
              <a:t>How they will change GASB 43/45 compliance</a:t>
            </a:r>
          </a:p>
          <a:p>
            <a:r>
              <a:rPr lang="en-US" sz="2500" dirty="0" smtClean="0"/>
              <a:t>We have an actuary, Geoffrey Kischuk from Total Compensation Systems, Inc., to address the new ASOP, actuarial aspects of upcoming accounting standards, and CalPERS related issues</a:t>
            </a:r>
          </a:p>
          <a:p>
            <a:r>
              <a:rPr lang="en-US" sz="2500" dirty="0" smtClean="0"/>
              <a:t>We also have an accountant, Tina Henton a partner with </a:t>
            </a:r>
            <a:r>
              <a:rPr lang="en-US" sz="2500" dirty="0" err="1" smtClean="0"/>
              <a:t>Vicenti</a:t>
            </a:r>
            <a:r>
              <a:rPr lang="en-US" sz="2500" dirty="0" smtClean="0"/>
              <a:t> Lloyd and </a:t>
            </a:r>
            <a:r>
              <a:rPr lang="en-US" sz="2500" dirty="0" err="1" smtClean="0"/>
              <a:t>Stutzman</a:t>
            </a:r>
            <a:r>
              <a:rPr lang="en-US" sz="2500" dirty="0" smtClean="0"/>
              <a:t>, LLP to address accounting issues</a:t>
            </a:r>
          </a:p>
          <a:p>
            <a:r>
              <a:rPr lang="en-US" sz="2500" dirty="0" smtClean="0"/>
              <a:t>I will comment on the impact from my viewpoint as a finance officer for a public agency</a:t>
            </a:r>
            <a:endParaRPr lang="en-US" sz="2500" dirty="0"/>
          </a:p>
        </p:txBody>
      </p:sp>
      <p:sp>
        <p:nvSpPr>
          <p:cNvPr id="4" name="Slide Number Placeholder 3"/>
          <p:cNvSpPr>
            <a:spLocks noGrp="1"/>
          </p:cNvSpPr>
          <p:nvPr>
            <p:ph type="sldNum" sz="quarter" idx="12"/>
          </p:nvPr>
        </p:nvSpPr>
        <p:spPr/>
        <p:txBody>
          <a:bodyPr/>
          <a:lstStyle/>
          <a:p>
            <a:fld id="{701829C7-C502-426F-9CB0-0BB8E6562BC7}"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Actuarial Measurement</a:t>
            </a:r>
            <a:endParaRPr lang="en-US" dirty="0"/>
          </a:p>
        </p:txBody>
      </p:sp>
      <p:sp>
        <p:nvSpPr>
          <p:cNvPr id="3" name="Content Placeholder 2"/>
          <p:cNvSpPr>
            <a:spLocks noGrp="1"/>
          </p:cNvSpPr>
          <p:nvPr>
            <p:ph idx="1"/>
          </p:nvPr>
        </p:nvSpPr>
        <p:spPr/>
        <p:txBody>
          <a:bodyPr/>
          <a:lstStyle/>
          <a:p>
            <a:r>
              <a:rPr lang="en-US" sz="2400" dirty="0" smtClean="0"/>
              <a:t>Geoffrey Kischuk, FSA, FCA, MAAA is President and Consulting Actuary for Total Compensation Systems, Inc.</a:t>
            </a:r>
          </a:p>
          <a:p>
            <a:pPr lvl="1"/>
            <a:r>
              <a:rPr lang="en-US" sz="2200" dirty="0" smtClean="0"/>
              <a:t>Participated in development of GASB 43/45</a:t>
            </a:r>
          </a:p>
          <a:p>
            <a:pPr lvl="1"/>
            <a:r>
              <a:rPr lang="en-US" sz="2200" dirty="0" smtClean="0"/>
              <a:t>Has performed GASB compliant valuations for almost 600 California public agencies</a:t>
            </a:r>
          </a:p>
          <a:p>
            <a:pPr lvl="1"/>
            <a:r>
              <a:rPr lang="en-US" sz="2200" dirty="0" smtClean="0"/>
              <a:t>Consulted with various state agencies regarding GASB 43/45 compliance</a:t>
            </a:r>
          </a:p>
          <a:p>
            <a:pPr lvl="1"/>
            <a:r>
              <a:rPr lang="en-US" sz="2200" dirty="0" smtClean="0"/>
              <a:t>Frequent speaker at association meetings</a:t>
            </a:r>
          </a:p>
          <a:p>
            <a:pPr lvl="1"/>
            <a:endParaRPr lang="en-US" dirty="0" smtClean="0"/>
          </a:p>
        </p:txBody>
      </p:sp>
      <p:sp>
        <p:nvSpPr>
          <p:cNvPr id="4" name="Slide Number Placeholder 3"/>
          <p:cNvSpPr>
            <a:spLocks noGrp="1"/>
          </p:cNvSpPr>
          <p:nvPr>
            <p:ph type="sldNum" sz="quarter" idx="12"/>
          </p:nvPr>
        </p:nvSpPr>
        <p:spPr/>
        <p:txBody>
          <a:bodyPr/>
          <a:lstStyle/>
          <a:p>
            <a:fld id="{701829C7-C502-426F-9CB0-0BB8E6562BC7}"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Actuarial Measurement</a:t>
            </a:r>
            <a:endParaRPr lang="en-US" dirty="0"/>
          </a:p>
        </p:txBody>
      </p:sp>
      <p:sp>
        <p:nvSpPr>
          <p:cNvPr id="3" name="Content Placeholder 2"/>
          <p:cNvSpPr>
            <a:spLocks noGrp="1"/>
          </p:cNvSpPr>
          <p:nvPr>
            <p:ph idx="1"/>
          </p:nvPr>
        </p:nvSpPr>
        <p:spPr/>
        <p:txBody>
          <a:bodyPr>
            <a:normAutofit/>
          </a:bodyPr>
          <a:lstStyle/>
          <a:p>
            <a:r>
              <a:rPr lang="en-US" sz="2500" dirty="0" smtClean="0"/>
              <a:t>Several recent developments affect cost measurement</a:t>
            </a:r>
          </a:p>
          <a:p>
            <a:pPr lvl="1"/>
            <a:r>
              <a:rPr lang="en-US" sz="2200" dirty="0" smtClean="0"/>
              <a:t>Recent CalPERS pension changes (already in effect)</a:t>
            </a:r>
          </a:p>
          <a:p>
            <a:pPr lvl="1"/>
            <a:r>
              <a:rPr lang="en-US" sz="2200" dirty="0" smtClean="0"/>
              <a:t>Recent changes to Actuarial Standard of Practice 6 (ASOP 6) effective for valuations done after 3/1/15</a:t>
            </a:r>
          </a:p>
          <a:p>
            <a:pPr lvl="1"/>
            <a:r>
              <a:rPr lang="en-US" sz="2200" dirty="0" smtClean="0"/>
              <a:t>Proposed changes to GASB 43/45 expected to be effective for fiscal year ending June 30, 2018 (June 30, 2017 for “plans”) for July 1 to June 30 fiscal years</a:t>
            </a:r>
          </a:p>
        </p:txBody>
      </p:sp>
      <p:sp>
        <p:nvSpPr>
          <p:cNvPr id="4" name="Slide Number Placeholder 3"/>
          <p:cNvSpPr>
            <a:spLocks noGrp="1"/>
          </p:cNvSpPr>
          <p:nvPr>
            <p:ph type="sldNum" sz="quarter" idx="12"/>
          </p:nvPr>
        </p:nvSpPr>
        <p:spPr/>
        <p:txBody>
          <a:bodyPr/>
          <a:lstStyle/>
          <a:p>
            <a:fld id="{701829C7-C502-426F-9CB0-0BB8E6562BC7}"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4578</TotalTime>
  <Words>4810</Words>
  <Application>Microsoft Office PowerPoint</Application>
  <PresentationFormat>On-screen Show (4:3)</PresentationFormat>
  <Paragraphs>429</Paragraphs>
  <Slides>53</Slides>
  <Notes>3</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Flow</vt:lpstr>
      <vt:lpstr>Here We Go Again! Big Changes in Measuring OPEB Costs and Liabilities</vt:lpstr>
      <vt:lpstr>Introduction</vt:lpstr>
      <vt:lpstr>Where We Are Now</vt:lpstr>
      <vt:lpstr>Where We Are Now</vt:lpstr>
      <vt:lpstr>Where We Are Now</vt:lpstr>
      <vt:lpstr>Where We Are Now</vt:lpstr>
      <vt:lpstr>Where We Are Now</vt:lpstr>
      <vt:lpstr>Actuarial Measurement</vt:lpstr>
      <vt:lpstr>Actuarial Measurement</vt:lpstr>
      <vt:lpstr>Recent CalPERS Changes</vt:lpstr>
      <vt:lpstr>Actuarial Standard of Practice 6</vt:lpstr>
      <vt:lpstr>Actuarial Standard of Practice 6</vt:lpstr>
      <vt:lpstr>Actuarial Standard of Practice 6</vt:lpstr>
      <vt:lpstr>Actuarial Standard of Practice 6</vt:lpstr>
      <vt:lpstr>Actuarial Standard of Practice 6</vt:lpstr>
      <vt:lpstr>Actuarial Standard of Practice 6</vt:lpstr>
      <vt:lpstr>Actuarial Standard of Practice 6</vt:lpstr>
      <vt:lpstr>Actuarial Standard of Practice 6</vt:lpstr>
      <vt:lpstr>Actuarial Standard of Practice 6</vt:lpstr>
      <vt:lpstr>ASOP 6: Criteria for 3.7.7.c.4 Exception</vt:lpstr>
      <vt:lpstr>ASOP 6: Criteria for 3.7.7.c.4 Exception</vt:lpstr>
      <vt:lpstr>ASOP 6: Criteria for 3.7.7.c.4 Exception</vt:lpstr>
      <vt:lpstr>New GASB OPEB Standards</vt:lpstr>
      <vt:lpstr>New GASB OPEB Standards</vt:lpstr>
      <vt:lpstr>New OPEB Standards: Liability</vt:lpstr>
      <vt:lpstr>New OPEB Standards: Expenses</vt:lpstr>
      <vt:lpstr>Summary of Actuarial Issues</vt:lpstr>
      <vt:lpstr>Accounting Issues</vt:lpstr>
      <vt:lpstr>Background</vt:lpstr>
      <vt:lpstr>New GASB OPEB Standards</vt:lpstr>
      <vt:lpstr>New GASB OPEB Standards: Changes</vt:lpstr>
      <vt:lpstr>Changes to Accounting</vt:lpstr>
      <vt:lpstr>Changes to Accounting</vt:lpstr>
      <vt:lpstr>Changes to Accounting</vt:lpstr>
      <vt:lpstr>New GASB OPEB Standards: Changes</vt:lpstr>
      <vt:lpstr>GASB 45: Sample Note Disclosure</vt:lpstr>
      <vt:lpstr>GASB 45: Sample Note Disclosure</vt:lpstr>
      <vt:lpstr>GASB 45: Sample Note Disclosure</vt:lpstr>
      <vt:lpstr>GASB 45: Sample Note Disclosure</vt:lpstr>
      <vt:lpstr>New OPEB Standard: Sample Note Disclosure</vt:lpstr>
      <vt:lpstr>New OPEB Standard: Sample Note Disclosure</vt:lpstr>
      <vt:lpstr>New OPEB Standard: Sample Note Disclosure</vt:lpstr>
      <vt:lpstr>New OPEB Standard: Sample Note Disclosure</vt:lpstr>
      <vt:lpstr>New OPEB Standard: Sample Note Disclosure</vt:lpstr>
      <vt:lpstr>Current GASB 45: Sample RSI</vt:lpstr>
      <vt:lpstr>New OPEB Standard: RSI</vt:lpstr>
      <vt:lpstr>New OPEB Standard: RSI</vt:lpstr>
      <vt:lpstr>New GASB Disclosures and RSI</vt:lpstr>
      <vt:lpstr>Effective Date and Transition</vt:lpstr>
      <vt:lpstr>What’s a Finance Officer To Do?</vt:lpstr>
      <vt:lpstr>What’s a Finance Officer To Do? GASB</vt:lpstr>
      <vt:lpstr>What’s a Finance Officer To Do? GASB</vt:lpstr>
      <vt:lpstr>Big Changes in Measuring OPEB Costs and Liabilities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Geoff</dc:creator>
  <cp:lastModifiedBy>Geoff</cp:lastModifiedBy>
  <cp:revision>96</cp:revision>
  <dcterms:created xsi:type="dcterms:W3CDTF">2015-01-31T17:31:42Z</dcterms:created>
  <dcterms:modified xsi:type="dcterms:W3CDTF">2015-02-09T18:56:34Z</dcterms:modified>
</cp:coreProperties>
</file>