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4" r:id="rId1"/>
    <p:sldMasterId id="2147483789" r:id="rId2"/>
  </p:sldMasterIdLst>
  <p:notesMasterIdLst>
    <p:notesMasterId r:id="rId40"/>
  </p:notesMasterIdLst>
  <p:handoutMasterIdLst>
    <p:handoutMasterId r:id="rId41"/>
  </p:handoutMasterIdLst>
  <p:sldIdLst>
    <p:sldId id="277" r:id="rId3"/>
    <p:sldId id="279" r:id="rId4"/>
    <p:sldId id="443" r:id="rId5"/>
    <p:sldId id="406" r:id="rId6"/>
    <p:sldId id="457" r:id="rId7"/>
    <p:sldId id="458" r:id="rId8"/>
    <p:sldId id="448" r:id="rId9"/>
    <p:sldId id="447" r:id="rId10"/>
    <p:sldId id="333" r:id="rId11"/>
    <p:sldId id="446" r:id="rId12"/>
    <p:sldId id="445" r:id="rId13"/>
    <p:sldId id="454" r:id="rId14"/>
    <p:sldId id="455" r:id="rId15"/>
    <p:sldId id="413" r:id="rId16"/>
    <p:sldId id="414" r:id="rId17"/>
    <p:sldId id="415" r:id="rId18"/>
    <p:sldId id="418" r:id="rId19"/>
    <p:sldId id="419" r:id="rId20"/>
    <p:sldId id="449" r:id="rId21"/>
    <p:sldId id="417" r:id="rId22"/>
    <p:sldId id="427" r:id="rId23"/>
    <p:sldId id="420" r:id="rId24"/>
    <p:sldId id="426" r:id="rId25"/>
    <p:sldId id="421" r:id="rId26"/>
    <p:sldId id="422" r:id="rId27"/>
    <p:sldId id="423" r:id="rId28"/>
    <p:sldId id="432" r:id="rId29"/>
    <p:sldId id="439" r:id="rId30"/>
    <p:sldId id="438" r:id="rId31"/>
    <p:sldId id="456" r:id="rId32"/>
    <p:sldId id="433" r:id="rId33"/>
    <p:sldId id="437" r:id="rId34"/>
    <p:sldId id="441" r:id="rId35"/>
    <p:sldId id="440" r:id="rId36"/>
    <p:sldId id="442" r:id="rId37"/>
    <p:sldId id="450" r:id="rId38"/>
    <p:sldId id="451"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384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eg Clumpner" initials="gc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3F94"/>
    <a:srgbClr val="D9D9D9"/>
    <a:srgbClr val="FFFF66"/>
    <a:srgbClr val="8DC73F"/>
    <a:srgbClr val="F2F2F2"/>
    <a:srgbClr val="800000"/>
    <a:srgbClr val="000000"/>
    <a:srgbClr val="152F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4660"/>
  </p:normalViewPr>
  <p:slideViewPr>
    <p:cSldViewPr>
      <p:cViewPr varScale="1">
        <p:scale>
          <a:sx n="69" d="100"/>
          <a:sy n="69" d="100"/>
        </p:scale>
        <p:origin x="-82" y="-312"/>
      </p:cViewPr>
      <p:guideLst>
        <p:guide orient="horz" pos="384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1" d="100"/>
          <a:sy n="61" d="100"/>
        </p:scale>
        <p:origin x="-1434"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260043C-F9FD-428D-9C05-39C9133A6B24}" type="datetimeFigureOut">
              <a:rPr lang="en-US"/>
              <a:pPr>
                <a:defRPr/>
              </a:pPr>
              <a:t>2/10/2015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8B6CE9A-3124-47E6-9256-F81CD902EF6C}" type="slidenum">
              <a:rPr lang="en-US"/>
              <a:pPr>
                <a:defRPr/>
              </a:pPr>
              <a:t>‹#›</a:t>
            </a:fld>
            <a:endParaRPr lang="en-US" dirty="0"/>
          </a:p>
        </p:txBody>
      </p:sp>
    </p:spTree>
    <p:extLst>
      <p:ext uri="{BB962C8B-B14F-4D97-AF65-F5344CB8AC3E}">
        <p14:creationId xmlns:p14="http://schemas.microsoft.com/office/powerpoint/2010/main" val="1269433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B05395C-60BE-404D-999E-FC7C6960D221}" type="datetimeFigureOut">
              <a:rPr lang="en-US"/>
              <a:pPr>
                <a:defRPr/>
              </a:pPr>
              <a:t>2/10/2015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D895114-F37C-465C-9380-7C793721F08E}" type="slidenum">
              <a:rPr lang="en-US"/>
              <a:pPr>
                <a:defRPr/>
              </a:pPr>
              <a:t>‹#›</a:t>
            </a:fld>
            <a:endParaRPr lang="en-US" dirty="0"/>
          </a:p>
        </p:txBody>
      </p:sp>
    </p:spTree>
    <p:extLst>
      <p:ext uri="{BB962C8B-B14F-4D97-AF65-F5344CB8AC3E}">
        <p14:creationId xmlns:p14="http://schemas.microsoft.com/office/powerpoint/2010/main" val="36463094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2/10/2015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2" descr="http://conference.csmfo.org/files/2014/10/2015-CSMFO-Banner1.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819775" y="5951458"/>
            <a:ext cx="2057400" cy="4414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pic>
        <p:nvPicPr>
          <p:cNvPr id="22" name="Picture 2" descr="http://conference.csmfo.org/files/2014/10/2015-CSMFO-Banner1.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831807" y="6096000"/>
            <a:ext cx="2057400" cy="4414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7" name="Rectangle 6"/>
          <p:cNvSpPr/>
          <p:nvPr userDrawn="1"/>
        </p:nvSpPr>
        <p:spPr>
          <a:xfrm>
            <a:off x="0" y="6096000"/>
            <a:ext cx="9144000" cy="762000"/>
          </a:xfrm>
          <a:prstGeom prst="rect">
            <a:avLst/>
          </a:prstGeom>
          <a:gradFill flip="none" rotWithShape="1">
            <a:gsLst>
              <a:gs pos="0">
                <a:srgbClr val="D9D9D9">
                  <a:shade val="30000"/>
                  <a:satMod val="115000"/>
                </a:srgbClr>
              </a:gs>
              <a:gs pos="50000">
                <a:srgbClr val="D9D9D9">
                  <a:shade val="67500"/>
                  <a:satMod val="115000"/>
                </a:srgbClr>
              </a:gs>
              <a:gs pos="100000">
                <a:srgbClr val="D9D9D9">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userDrawn="1"/>
        </p:nvSpPr>
        <p:spPr>
          <a:xfrm>
            <a:off x="228599" y="228600"/>
            <a:ext cx="8695945" cy="6248400"/>
          </a:xfrm>
          <a:prstGeom prst="roundRect">
            <a:avLst>
              <a:gd name="adj" fmla="val 2006"/>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ln w="6350">
                <a:solidFill>
                  <a:schemeClr val="bg1">
                    <a:lumMod val="95000"/>
                  </a:schemeClr>
                </a:solidFill>
              </a:ln>
            </a:endParaRPr>
          </a:p>
        </p:txBody>
      </p:sp>
      <p:sp>
        <p:nvSpPr>
          <p:cNvPr id="24" name="TextBox 23"/>
          <p:cNvSpPr txBox="1">
            <a:spLocks noChangeArrowheads="1"/>
          </p:cNvSpPr>
          <p:nvPr userDrawn="1"/>
        </p:nvSpPr>
        <p:spPr bwMode="auto">
          <a:xfrm>
            <a:off x="8305800" y="6172200"/>
            <a:ext cx="457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fld id="{5289CF1E-CC02-477A-9E46-DD0012958F56}" type="slidenum">
              <a:rPr lang="en-US" sz="1000" smtClean="0">
                <a:solidFill>
                  <a:srgbClr val="404040"/>
                </a:solidFill>
              </a:rPr>
              <a:pPr eaLnBrk="1" hangingPunct="1">
                <a:defRPr/>
              </a:pPr>
              <a:t>‹#›</a:t>
            </a:fld>
            <a:endParaRPr lang="en-US" sz="1000" dirty="0" smtClean="0">
              <a:solidFill>
                <a:srgbClr val="404040"/>
              </a:solidFill>
            </a:endParaRPr>
          </a:p>
        </p:txBody>
      </p:sp>
    </p:spTree>
  </p:cSld>
  <p:clrMapOvr>
    <a:masterClrMapping/>
  </p:clrMapOvr>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Rounded Rectangle 2"/>
          <p:cNvSpPr/>
          <p:nvPr userDrawn="1"/>
        </p:nvSpPr>
        <p:spPr>
          <a:xfrm>
            <a:off x="228600" y="228600"/>
            <a:ext cx="8686800" cy="6248400"/>
          </a:xfrm>
          <a:prstGeom prst="roundRect">
            <a:avLst>
              <a:gd name="adj" fmla="val 2006"/>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ln w="6350">
                <a:solidFill>
                  <a:schemeClr val="bg1">
                    <a:lumMod val="95000"/>
                  </a:schemeClr>
                </a:solidFill>
              </a:ln>
            </a:endParaRPr>
          </a:p>
        </p:txBody>
      </p:sp>
      <p:sp>
        <p:nvSpPr>
          <p:cNvPr id="8" name="TextBox 7"/>
          <p:cNvSpPr txBox="1">
            <a:spLocks noChangeArrowheads="1"/>
          </p:cNvSpPr>
          <p:nvPr userDrawn="1"/>
        </p:nvSpPr>
        <p:spPr bwMode="auto">
          <a:xfrm>
            <a:off x="8305800" y="6172200"/>
            <a:ext cx="457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fld id="{5289CF1E-CC02-477A-9E46-DD0012958F56}" type="slidenum">
              <a:rPr lang="en-US" sz="1000" smtClean="0">
                <a:solidFill>
                  <a:srgbClr val="404040"/>
                </a:solidFill>
              </a:rPr>
              <a:pPr eaLnBrk="1" hangingPunct="1">
                <a:defRPr/>
              </a:pPr>
              <a:t>‹#›</a:t>
            </a:fld>
            <a:endParaRPr lang="en-US" sz="1000" dirty="0" smtClean="0">
              <a:solidFill>
                <a:srgbClr val="404040"/>
              </a:solidFill>
            </a:endParaRPr>
          </a:p>
        </p:txBody>
      </p:sp>
    </p:spTree>
    <p:extLst>
      <p:ext uri="{BB962C8B-B14F-4D97-AF65-F5344CB8AC3E}">
        <p14:creationId xmlns:p14="http://schemas.microsoft.com/office/powerpoint/2010/main" val="206991222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2/10/2015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extLst>
      <p:ext uri="{BB962C8B-B14F-4D97-AF65-F5344CB8AC3E}">
        <p14:creationId xmlns:p14="http://schemas.microsoft.com/office/powerpoint/2010/main" val="374606380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2/10/2015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5903924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2/10/2015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extLst>
      <p:ext uri="{BB962C8B-B14F-4D97-AF65-F5344CB8AC3E}">
        <p14:creationId xmlns:p14="http://schemas.microsoft.com/office/powerpoint/2010/main" val="949748771"/>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2/10/2015</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943720"/>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2/10/2015</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dirty="0"/>
          </a:p>
        </p:txBody>
      </p:sp>
    </p:spTree>
    <p:extLst>
      <p:ext uri="{BB962C8B-B14F-4D97-AF65-F5344CB8AC3E}">
        <p14:creationId xmlns:p14="http://schemas.microsoft.com/office/powerpoint/2010/main" val="2588719398"/>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2/10/2015</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extLst>
      <p:ext uri="{BB962C8B-B14F-4D97-AF65-F5344CB8AC3E}">
        <p14:creationId xmlns:p14="http://schemas.microsoft.com/office/powerpoint/2010/main" val="2361528378"/>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2/10/2015</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rgbClr val="FFFFFF"/>
              </a:solidFill>
            </a:endParaRPr>
          </a:p>
        </p:txBody>
      </p:sp>
    </p:spTree>
    <p:extLst>
      <p:ext uri="{BB962C8B-B14F-4D97-AF65-F5344CB8AC3E}">
        <p14:creationId xmlns:p14="http://schemas.microsoft.com/office/powerpoint/2010/main" val="91170344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2/10/2015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2/10/2015</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63758679"/>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6" name="Rounded Rectangle 15"/>
          <p:cNvSpPr/>
          <p:nvPr userDrawn="1"/>
        </p:nvSpPr>
        <p:spPr>
          <a:xfrm>
            <a:off x="228600" y="228600"/>
            <a:ext cx="8686800" cy="6248400"/>
          </a:xfrm>
          <a:prstGeom prst="roundRect">
            <a:avLst>
              <a:gd name="adj" fmla="val 2006"/>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ln w="6350">
                <a:solidFill>
                  <a:schemeClr val="bg1">
                    <a:lumMod val="95000"/>
                  </a:schemeClr>
                </a:solidFill>
              </a:ln>
            </a:endParaRPr>
          </a:p>
        </p:txBody>
      </p:sp>
    </p:spTree>
    <p:extLst>
      <p:ext uri="{BB962C8B-B14F-4D97-AF65-F5344CB8AC3E}">
        <p14:creationId xmlns:p14="http://schemas.microsoft.com/office/powerpoint/2010/main" val="1378342238"/>
      </p:ext>
    </p:extLst>
  </p:cSld>
  <p:clrMapOvr>
    <a:masterClrMapping/>
  </p:clrMapOvr>
  <p:timing>
    <p:tnLst>
      <p:par>
        <p:cTn id="1" dur="indefinite" restart="never" nodeType="tmRoot"/>
      </p:par>
    </p:tnLst>
  </p:timing>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2" descr="http://conference.csmfo.org/files/2014/10/2015-CSMFO-Banner1.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819775" y="5951458"/>
            <a:ext cx="2057400" cy="4414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4137120884"/>
      </p:ext>
    </p:extLst>
  </p:cSld>
  <p:clrMapOvr>
    <a:masterClrMapping/>
  </p:clrMapOvr>
  <p:timing>
    <p:tnLst>
      <p:par>
        <p:cTn id="1" dur="indefinite" restart="never" nodeType="tmRoot"/>
      </p:par>
    </p:tnLst>
  </p:timing>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pic>
        <p:nvPicPr>
          <p:cNvPr id="22" name="Picture 2" descr="http://conference.csmfo.org/files/2014/10/2015-CSMFO-Banner1.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831807" y="6096000"/>
            <a:ext cx="2057400" cy="4414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7" name="Rectangle 6"/>
          <p:cNvSpPr/>
          <p:nvPr userDrawn="1"/>
        </p:nvSpPr>
        <p:spPr>
          <a:xfrm>
            <a:off x="0" y="6096000"/>
            <a:ext cx="9144000" cy="762000"/>
          </a:xfrm>
          <a:prstGeom prst="rect">
            <a:avLst/>
          </a:prstGeom>
          <a:gradFill flip="none" rotWithShape="1">
            <a:gsLst>
              <a:gs pos="0">
                <a:srgbClr val="D9D9D9">
                  <a:shade val="30000"/>
                  <a:satMod val="115000"/>
                </a:srgbClr>
              </a:gs>
              <a:gs pos="50000">
                <a:srgbClr val="D9D9D9">
                  <a:shade val="67500"/>
                  <a:satMod val="115000"/>
                </a:srgbClr>
              </a:gs>
              <a:gs pos="100000">
                <a:srgbClr val="D9D9D9">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userDrawn="1"/>
        </p:nvSpPr>
        <p:spPr>
          <a:xfrm>
            <a:off x="228599" y="228600"/>
            <a:ext cx="8695945" cy="6248400"/>
          </a:xfrm>
          <a:prstGeom prst="roundRect">
            <a:avLst>
              <a:gd name="adj" fmla="val 2006"/>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ln w="6350">
                <a:solidFill>
                  <a:schemeClr val="bg1">
                    <a:lumMod val="95000"/>
                  </a:schemeClr>
                </a:solidFill>
              </a:ln>
            </a:endParaRPr>
          </a:p>
        </p:txBody>
      </p:sp>
      <p:sp>
        <p:nvSpPr>
          <p:cNvPr id="24" name="TextBox 23"/>
          <p:cNvSpPr txBox="1">
            <a:spLocks noChangeArrowheads="1"/>
          </p:cNvSpPr>
          <p:nvPr userDrawn="1"/>
        </p:nvSpPr>
        <p:spPr bwMode="auto">
          <a:xfrm>
            <a:off x="8305800" y="6172200"/>
            <a:ext cx="457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fld id="{5289CF1E-CC02-477A-9E46-DD0012958F56}" type="slidenum">
              <a:rPr lang="en-US" sz="1000" smtClean="0">
                <a:solidFill>
                  <a:srgbClr val="404040"/>
                </a:solidFill>
              </a:rPr>
              <a:pPr eaLnBrk="1" hangingPunct="1">
                <a:defRPr/>
              </a:pPr>
              <a:t>‹#›</a:t>
            </a:fld>
            <a:endParaRPr lang="en-US" sz="1000" dirty="0" smtClean="0">
              <a:solidFill>
                <a:srgbClr val="404040"/>
              </a:solidFill>
            </a:endParaRPr>
          </a:p>
        </p:txBody>
      </p:sp>
    </p:spTree>
    <p:extLst>
      <p:ext uri="{BB962C8B-B14F-4D97-AF65-F5344CB8AC3E}">
        <p14:creationId xmlns:p14="http://schemas.microsoft.com/office/powerpoint/2010/main" val="1826419926"/>
      </p:ext>
    </p:extLst>
  </p:cSld>
  <p:clrMapOvr>
    <a:masterClrMapping/>
  </p:clrMapOvr>
  <p:timing>
    <p:tnLst>
      <p:par>
        <p:cTn id="1" dur="indefinite" restart="never" nodeType="tmRoot"/>
      </p:par>
    </p:tnLst>
  </p:timing>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Rounded Rectangle 2"/>
          <p:cNvSpPr/>
          <p:nvPr userDrawn="1"/>
        </p:nvSpPr>
        <p:spPr>
          <a:xfrm>
            <a:off x="228600" y="228600"/>
            <a:ext cx="8686800" cy="6248400"/>
          </a:xfrm>
          <a:prstGeom prst="roundRect">
            <a:avLst>
              <a:gd name="adj" fmla="val 2006"/>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ln w="6350">
                <a:solidFill>
                  <a:schemeClr val="bg1">
                    <a:lumMod val="95000"/>
                  </a:schemeClr>
                </a:solidFill>
              </a:ln>
            </a:endParaRPr>
          </a:p>
        </p:txBody>
      </p:sp>
      <p:sp>
        <p:nvSpPr>
          <p:cNvPr id="8" name="TextBox 7"/>
          <p:cNvSpPr txBox="1">
            <a:spLocks noChangeArrowheads="1"/>
          </p:cNvSpPr>
          <p:nvPr userDrawn="1"/>
        </p:nvSpPr>
        <p:spPr bwMode="auto">
          <a:xfrm>
            <a:off x="8305800" y="6172200"/>
            <a:ext cx="457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fld id="{5289CF1E-CC02-477A-9E46-DD0012958F56}" type="slidenum">
              <a:rPr lang="en-US" sz="1000" smtClean="0">
                <a:solidFill>
                  <a:srgbClr val="404040"/>
                </a:solidFill>
              </a:rPr>
              <a:pPr eaLnBrk="1" hangingPunct="1">
                <a:defRPr/>
              </a:pPr>
              <a:t>‹#›</a:t>
            </a:fld>
            <a:endParaRPr lang="en-US" sz="1000" dirty="0" smtClean="0">
              <a:solidFill>
                <a:srgbClr val="404040"/>
              </a:solidFill>
            </a:endParaRPr>
          </a:p>
        </p:txBody>
      </p:sp>
    </p:spTree>
    <p:extLst>
      <p:ext uri="{BB962C8B-B14F-4D97-AF65-F5344CB8AC3E}">
        <p14:creationId xmlns:p14="http://schemas.microsoft.com/office/powerpoint/2010/main" val="11707534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2/10/2015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2/10/2015</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2/10/2015</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2/10/2015</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2/10/2015</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2/10/2015</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6" name="Rounded Rectangle 15"/>
          <p:cNvSpPr/>
          <p:nvPr userDrawn="1"/>
        </p:nvSpPr>
        <p:spPr>
          <a:xfrm>
            <a:off x="228600" y="228600"/>
            <a:ext cx="8686800" cy="6248400"/>
          </a:xfrm>
          <a:prstGeom prst="roundRect">
            <a:avLst>
              <a:gd name="adj" fmla="val 2006"/>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ln w="6350">
                <a:solidFill>
                  <a:schemeClr val="bg1">
                    <a:lumMod val="95000"/>
                  </a:schemeClr>
                </a:solidFill>
              </a:ln>
            </a:endParaRPr>
          </a:p>
        </p:txBody>
      </p:sp>
    </p:spTree>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pPr algn="r" eaLnBrk="1" latinLnBrk="0" hangingPunct="1"/>
            <a:fld id="{9D21D778-B565-4D7E-94D7-64010A445B68}" type="datetimeFigureOut">
              <a:rPr lang="en-US" smtClean="0"/>
              <a:pPr algn="r" eaLnBrk="1" latinLnBrk="0" hangingPunct="1"/>
              <a:t>2/10/2015</a:t>
            </a:fld>
            <a:endParaRPr lang="en-US" sz="1400" dirty="0">
              <a:solidFill>
                <a:srgbClr val="FFFFFF"/>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pPr algn="l" eaLnBrk="1" latinLnBrk="0" hangingPunct="1"/>
            <a:endParaRPr kumimoji="0" lang="en-US" dirty="0">
              <a:solidFill>
                <a:srgbClr val="FFFFFF"/>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pPr algn="r" eaLnBrk="1" latinLnBrk="0" hangingPunct="1"/>
            <a:fld id="{9D21D778-B565-4D7E-94D7-64010A445B68}" type="datetimeFigureOut">
              <a:rPr lang="en-US" smtClean="0"/>
              <a:pPr algn="r" eaLnBrk="1" latinLnBrk="0" hangingPunct="1"/>
              <a:t>2/10/2015</a:t>
            </a:fld>
            <a:endParaRPr lang="en-US" sz="1400" dirty="0">
              <a:solidFill>
                <a:srgbClr val="FFFFFF"/>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pPr algn="l" eaLnBrk="1" latinLnBrk="0" hangingPunct="1"/>
            <a:endParaRPr kumimoji="0" lang="en-US" dirty="0">
              <a:solidFill>
                <a:srgbClr val="FFFFFF"/>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219420010"/>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emf"/><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jpeg"/><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TextBox 16"/>
          <p:cNvSpPr txBox="1">
            <a:spLocks noChangeArrowheads="1"/>
          </p:cNvSpPr>
          <p:nvPr/>
        </p:nvSpPr>
        <p:spPr bwMode="auto">
          <a:xfrm>
            <a:off x="609600" y="5715000"/>
            <a:ext cx="28788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Aft>
                <a:spcPts val="400"/>
              </a:spcAft>
            </a:pPr>
            <a:r>
              <a:rPr lang="en-US" sz="2400" b="1" dirty="0" smtClean="0">
                <a:solidFill>
                  <a:schemeClr val="accent1">
                    <a:lumMod val="75000"/>
                  </a:schemeClr>
                </a:solidFill>
              </a:rPr>
              <a:t>February 18, 2015</a:t>
            </a:r>
            <a:endParaRPr lang="en-US" sz="2400" b="1" dirty="0">
              <a:solidFill>
                <a:schemeClr val="accent1">
                  <a:lumMod val="75000"/>
                </a:schemeClr>
              </a:solidFill>
            </a:endParaRPr>
          </a:p>
        </p:txBody>
      </p:sp>
      <p:sp>
        <p:nvSpPr>
          <p:cNvPr id="2051" name="TextBox 3"/>
          <p:cNvSpPr txBox="1">
            <a:spLocks noChangeArrowheads="1"/>
          </p:cNvSpPr>
          <p:nvPr/>
        </p:nvSpPr>
        <p:spPr bwMode="auto">
          <a:xfrm>
            <a:off x="685800" y="1676400"/>
            <a:ext cx="7958138" cy="1446550"/>
          </a:xfrm>
          <a:prstGeom prst="rect">
            <a:avLst/>
          </a:prstGeom>
          <a:noFill/>
          <a:ln>
            <a:noFill/>
          </a:ln>
          <a:effectLst>
            <a:glow rad="228600">
              <a:schemeClr val="accent1">
                <a:satMod val="175000"/>
                <a:alpha val="40000"/>
              </a:schemeClr>
            </a:glow>
          </a:effectLs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4400" b="1" dirty="0" smtClean="0">
                <a:solidFill>
                  <a:schemeClr val="bg1"/>
                </a:solidFill>
                <a:effectLst>
                  <a:outerShdw blurRad="38100" dist="38100" dir="2700000" algn="tl">
                    <a:srgbClr val="000000">
                      <a:alpha val="43137"/>
                    </a:srgbClr>
                  </a:outerShdw>
                </a:effectLst>
              </a:rPr>
              <a:t>THE CALIFORNIA DROUGHT – What’s in Your Rates?</a:t>
            </a:r>
          </a:p>
        </p:txBody>
      </p:sp>
      <p:sp>
        <p:nvSpPr>
          <p:cNvPr id="13" name="TextBox 15"/>
          <p:cNvSpPr txBox="1">
            <a:spLocks noChangeArrowheads="1"/>
          </p:cNvSpPr>
          <p:nvPr/>
        </p:nvSpPr>
        <p:spPr bwMode="auto">
          <a:xfrm>
            <a:off x="2362199" y="3157795"/>
            <a:ext cx="4676775" cy="2092881"/>
          </a:xfrm>
          <a:prstGeom prst="rect">
            <a:avLst/>
          </a:prstGeom>
          <a:noFill/>
          <a:ln>
            <a:noFill/>
          </a:ln>
          <a:effectLst>
            <a:glow rad="139700">
              <a:schemeClr val="accent1">
                <a:satMod val="175000"/>
                <a:alpha val="40000"/>
              </a:schemeClr>
            </a:glow>
          </a:effectLs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200" b="1" dirty="0"/>
              <a:t>Greg Clumpner,</a:t>
            </a:r>
          </a:p>
          <a:p>
            <a:pPr algn="ctr" eaLnBrk="1" hangingPunct="1"/>
            <a:r>
              <a:rPr lang="en-US" sz="2000" i="1" dirty="0" smtClean="0"/>
              <a:t>Director of Utility Rate Practice, NBS</a:t>
            </a:r>
            <a:endParaRPr lang="en-US" sz="2000" i="1" dirty="0"/>
          </a:p>
          <a:p>
            <a:pPr algn="ctr" eaLnBrk="1" hangingPunct="1"/>
            <a:r>
              <a:rPr lang="en-US" sz="2200" b="1" dirty="0"/>
              <a:t>Robert DeLoach</a:t>
            </a:r>
          </a:p>
          <a:p>
            <a:pPr algn="ctr" eaLnBrk="1" hangingPunct="1"/>
            <a:r>
              <a:rPr lang="en-US" sz="2000" i="1" dirty="0"/>
              <a:t>President, DeLoach &amp; Assoc., Inc.</a:t>
            </a:r>
          </a:p>
          <a:p>
            <a:pPr algn="ctr" eaLnBrk="1" hangingPunct="1"/>
            <a:r>
              <a:rPr lang="en-US" sz="2200" b="1" dirty="0" smtClean="0"/>
              <a:t>Martin Krieger</a:t>
            </a:r>
          </a:p>
          <a:p>
            <a:pPr algn="ctr" eaLnBrk="1" hangingPunct="1"/>
            <a:r>
              <a:rPr lang="en-US" sz="2000" i="1" dirty="0" smtClean="0"/>
              <a:t>Finance Director, Desert Water Agency</a:t>
            </a:r>
          </a:p>
        </p:txBody>
      </p:sp>
      <p:pic>
        <p:nvPicPr>
          <p:cNvPr id="1026"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3156" y="458938"/>
            <a:ext cx="3816444" cy="8189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2" name="Rectangle 1"/>
          <p:cNvSpPr/>
          <p:nvPr/>
        </p:nvSpPr>
        <p:spPr>
          <a:xfrm>
            <a:off x="8229600" y="6248400"/>
            <a:ext cx="381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143000"/>
            <a:ext cx="8382000" cy="4939814"/>
          </a:xfrm>
          <a:prstGeom prst="rect">
            <a:avLst/>
          </a:prstGeom>
          <a:noFill/>
        </p:spPr>
        <p:txBody>
          <a:bodyPr wrap="square">
            <a:spAutoFit/>
          </a:bodyPr>
          <a:lstStyle/>
          <a:p>
            <a:pPr fontAlgn="auto">
              <a:spcBef>
                <a:spcPts val="0"/>
              </a:spcBef>
              <a:spcAft>
                <a:spcPts val="600"/>
              </a:spcAft>
              <a:defRPr/>
            </a:pPr>
            <a:r>
              <a:rPr lang="en-US" sz="2800" b="1" dirty="0" smtClean="0">
                <a:solidFill>
                  <a:srgbClr val="1C3F94"/>
                </a:solidFill>
                <a:latin typeface="Arial" pitchFamily="34" charset="0"/>
                <a:cs typeface="Arial" pitchFamily="34" charset="0"/>
              </a:rPr>
              <a:t>Forms of Drought Rates:</a:t>
            </a:r>
            <a:endParaRPr lang="en-US" sz="2800" b="1" dirty="0">
              <a:solidFill>
                <a:srgbClr val="1C3F94"/>
              </a:solidFill>
              <a:latin typeface="Arial" pitchFamily="34" charset="0"/>
              <a:cs typeface="Arial" pitchFamily="34" charset="0"/>
            </a:endParaRPr>
          </a:p>
          <a:p>
            <a:pPr marL="457200" indent="-457200" fontAlgn="auto">
              <a:spcBef>
                <a:spcPts val="0"/>
              </a:spcBef>
              <a:spcAft>
                <a:spcPts val="600"/>
              </a:spcAft>
              <a:buFont typeface="Wingdings" pitchFamily="2" charset="2"/>
              <a:buChar char="ü"/>
              <a:defRPr/>
            </a:pPr>
            <a:r>
              <a:rPr lang="en-US" sz="2400" b="1" dirty="0">
                <a:solidFill>
                  <a:srgbClr val="1C3F94"/>
                </a:solidFill>
                <a:latin typeface="Arial" pitchFamily="34" charset="0"/>
                <a:cs typeface="Arial" pitchFamily="34" charset="0"/>
              </a:rPr>
              <a:t>Fixed Surcharge</a:t>
            </a:r>
          </a:p>
          <a:p>
            <a:pPr marL="914400" lvl="1" indent="-457200" fontAlgn="auto">
              <a:lnSpc>
                <a:spcPts val="2400"/>
              </a:lnSpc>
              <a:spcBef>
                <a:spcPts val="0"/>
              </a:spcBef>
              <a:spcAft>
                <a:spcPts val="200"/>
              </a:spcAft>
              <a:buFont typeface="Wingdings" panose="05000000000000000000" pitchFamily="2" charset="2"/>
              <a:buChar char="§"/>
              <a:defRPr/>
            </a:pPr>
            <a:r>
              <a:rPr lang="en-US" sz="2400" i="1" dirty="0">
                <a:solidFill>
                  <a:srgbClr val="1C3F94"/>
                </a:solidFill>
                <a:latin typeface="Arial" pitchFamily="34" charset="0"/>
                <a:cs typeface="Arial" pitchFamily="34" charset="0"/>
              </a:rPr>
              <a:t>Easy to Implement and </a:t>
            </a:r>
            <a:r>
              <a:rPr lang="en-US" sz="2400" i="1" dirty="0" smtClean="0">
                <a:solidFill>
                  <a:srgbClr val="1C3F94"/>
                </a:solidFill>
                <a:latin typeface="Arial" pitchFamily="34" charset="0"/>
                <a:cs typeface="Arial" pitchFamily="34" charset="0"/>
              </a:rPr>
              <a:t>Understand.</a:t>
            </a:r>
            <a:endParaRPr lang="en-US" sz="2400" i="1" dirty="0">
              <a:solidFill>
                <a:srgbClr val="1C3F94"/>
              </a:solidFill>
              <a:latin typeface="Arial" pitchFamily="34" charset="0"/>
              <a:cs typeface="Arial" pitchFamily="34" charset="0"/>
            </a:endParaRPr>
          </a:p>
          <a:p>
            <a:pPr marL="914400" lvl="1" indent="-457200" fontAlgn="auto">
              <a:lnSpc>
                <a:spcPts val="2400"/>
              </a:lnSpc>
              <a:spcBef>
                <a:spcPts val="0"/>
              </a:spcBef>
              <a:spcAft>
                <a:spcPts val="600"/>
              </a:spcAft>
              <a:buFont typeface="Wingdings" panose="05000000000000000000" pitchFamily="2" charset="2"/>
              <a:buChar char="§"/>
              <a:defRPr/>
            </a:pPr>
            <a:r>
              <a:rPr lang="en-US" sz="2400" i="1" dirty="0">
                <a:solidFill>
                  <a:srgbClr val="1C3F94"/>
                </a:solidFill>
                <a:latin typeface="Arial" pitchFamily="34" charset="0"/>
                <a:cs typeface="Arial" pitchFamily="34" charset="0"/>
              </a:rPr>
              <a:t>Provides no incentive to change usage &amp; appears to penalize everyone regards of consumption levels.</a:t>
            </a:r>
          </a:p>
          <a:p>
            <a:pPr marL="457200" indent="-457200" fontAlgn="auto">
              <a:spcBef>
                <a:spcPts val="0"/>
              </a:spcBef>
              <a:spcAft>
                <a:spcPts val="600"/>
              </a:spcAft>
              <a:buFont typeface="Wingdings" pitchFamily="2" charset="2"/>
              <a:buChar char="ü"/>
              <a:defRPr/>
            </a:pPr>
            <a:r>
              <a:rPr lang="en-US" sz="2400" b="1" dirty="0" smtClean="0">
                <a:solidFill>
                  <a:srgbClr val="1C3F94"/>
                </a:solidFill>
                <a:latin typeface="Arial" pitchFamily="34" charset="0"/>
                <a:cs typeface="Arial" pitchFamily="34" charset="0"/>
              </a:rPr>
              <a:t>Uniform or Tiered </a:t>
            </a:r>
            <a:r>
              <a:rPr lang="en-US" sz="2400" b="1" dirty="0">
                <a:solidFill>
                  <a:srgbClr val="1C3F94"/>
                </a:solidFill>
                <a:latin typeface="Arial" pitchFamily="34" charset="0"/>
                <a:cs typeface="Arial" pitchFamily="34" charset="0"/>
              </a:rPr>
              <a:t>Rate Surcharges</a:t>
            </a:r>
          </a:p>
          <a:p>
            <a:pPr marL="914400" lvl="1" indent="-457200" fontAlgn="auto">
              <a:lnSpc>
                <a:spcPts val="2400"/>
              </a:lnSpc>
              <a:spcBef>
                <a:spcPts val="0"/>
              </a:spcBef>
              <a:spcAft>
                <a:spcPts val="200"/>
              </a:spcAft>
              <a:buFont typeface="Wingdings" panose="05000000000000000000" pitchFamily="2" charset="2"/>
              <a:buChar char="§"/>
              <a:defRPr/>
            </a:pPr>
            <a:r>
              <a:rPr lang="en-US" sz="2400" i="1" dirty="0" smtClean="0">
                <a:solidFill>
                  <a:srgbClr val="1C3F94"/>
                </a:solidFill>
                <a:latin typeface="Arial" pitchFamily="34" charset="0"/>
                <a:cs typeface="Arial" pitchFamily="34" charset="0"/>
              </a:rPr>
              <a:t>Focus is </a:t>
            </a:r>
            <a:r>
              <a:rPr lang="en-US" sz="2400" i="1" dirty="0">
                <a:solidFill>
                  <a:srgbClr val="1C3F94"/>
                </a:solidFill>
                <a:latin typeface="Arial" pitchFamily="34" charset="0"/>
                <a:cs typeface="Arial" pitchFamily="34" charset="0"/>
              </a:rPr>
              <a:t>on wasteful use and high </a:t>
            </a:r>
            <a:r>
              <a:rPr lang="en-US" sz="2400" i="1" dirty="0" smtClean="0">
                <a:solidFill>
                  <a:srgbClr val="1C3F94"/>
                </a:solidFill>
                <a:latin typeface="Arial" pitchFamily="34" charset="0"/>
                <a:cs typeface="Arial" pitchFamily="34" charset="0"/>
              </a:rPr>
              <a:t>consumption.</a:t>
            </a:r>
            <a:endParaRPr lang="en-US" sz="2400" i="1" dirty="0">
              <a:solidFill>
                <a:srgbClr val="1C3F94"/>
              </a:solidFill>
              <a:latin typeface="Arial" pitchFamily="34" charset="0"/>
              <a:cs typeface="Arial" pitchFamily="34" charset="0"/>
            </a:endParaRPr>
          </a:p>
          <a:p>
            <a:pPr marL="914400" lvl="1" indent="-457200" fontAlgn="auto">
              <a:lnSpc>
                <a:spcPts val="2400"/>
              </a:lnSpc>
              <a:spcBef>
                <a:spcPts val="0"/>
              </a:spcBef>
              <a:spcAft>
                <a:spcPts val="600"/>
              </a:spcAft>
              <a:buFont typeface="Wingdings" panose="05000000000000000000" pitchFamily="2" charset="2"/>
              <a:buChar char="§"/>
              <a:defRPr/>
            </a:pPr>
            <a:r>
              <a:rPr lang="en-US" sz="2400" i="1" dirty="0">
                <a:solidFill>
                  <a:srgbClr val="1C3F94"/>
                </a:solidFill>
                <a:latin typeface="Arial" pitchFamily="34" charset="0"/>
                <a:cs typeface="Arial" pitchFamily="34" charset="0"/>
              </a:rPr>
              <a:t>Lacks the revenue stability of a fixed surcharge.</a:t>
            </a:r>
          </a:p>
          <a:p>
            <a:pPr marL="457200" indent="-457200" fontAlgn="auto">
              <a:spcBef>
                <a:spcPts val="0"/>
              </a:spcBef>
              <a:spcAft>
                <a:spcPts val="600"/>
              </a:spcAft>
              <a:buFont typeface="Wingdings" pitchFamily="2" charset="2"/>
              <a:buChar char="ü"/>
              <a:defRPr/>
            </a:pPr>
            <a:r>
              <a:rPr lang="en-US" sz="2400" b="1" dirty="0" smtClean="0">
                <a:solidFill>
                  <a:srgbClr val="1C3F94"/>
                </a:solidFill>
                <a:latin typeface="Arial" pitchFamily="34" charset="0"/>
                <a:cs typeface="Arial" pitchFamily="34" charset="0"/>
              </a:rPr>
              <a:t>Drought Penalties</a:t>
            </a:r>
          </a:p>
          <a:p>
            <a:pPr marL="914400" lvl="1" indent="-457200" fontAlgn="auto">
              <a:lnSpc>
                <a:spcPts val="2400"/>
              </a:lnSpc>
              <a:spcBef>
                <a:spcPts val="0"/>
              </a:spcBef>
              <a:spcAft>
                <a:spcPts val="200"/>
              </a:spcAft>
              <a:buFont typeface="Wingdings" panose="05000000000000000000" pitchFamily="2" charset="2"/>
              <a:buChar char="§"/>
              <a:defRPr/>
            </a:pPr>
            <a:r>
              <a:rPr lang="en-US" sz="2400" i="1" dirty="0" smtClean="0">
                <a:solidFill>
                  <a:srgbClr val="1C3F94"/>
                </a:solidFill>
                <a:latin typeface="Arial" pitchFamily="34" charset="0"/>
                <a:cs typeface="Arial" pitchFamily="34" charset="0"/>
              </a:rPr>
              <a:t>Focuses on changing behavior patterns.</a:t>
            </a:r>
          </a:p>
          <a:p>
            <a:pPr marL="914400" lvl="1" indent="-457200" fontAlgn="auto">
              <a:lnSpc>
                <a:spcPts val="2400"/>
              </a:lnSpc>
              <a:spcBef>
                <a:spcPts val="0"/>
              </a:spcBef>
              <a:spcAft>
                <a:spcPts val="200"/>
              </a:spcAft>
              <a:buFont typeface="Wingdings" panose="05000000000000000000" pitchFamily="2" charset="2"/>
              <a:buChar char="§"/>
              <a:defRPr/>
            </a:pPr>
            <a:r>
              <a:rPr lang="en-US" sz="2400" i="1" dirty="0" smtClean="0">
                <a:solidFill>
                  <a:srgbClr val="1C3F94"/>
                </a:solidFill>
                <a:latin typeface="Arial" pitchFamily="34" charset="0"/>
                <a:cs typeface="Arial" pitchFamily="34" charset="0"/>
              </a:rPr>
              <a:t>Legally it’s </a:t>
            </a:r>
            <a:r>
              <a:rPr lang="en-US" sz="2400" i="1" u="sng" dirty="0" smtClean="0">
                <a:solidFill>
                  <a:srgbClr val="1C3F94"/>
                </a:solidFill>
                <a:latin typeface="Arial" pitchFamily="34" charset="0"/>
                <a:cs typeface="Arial" pitchFamily="34" charset="0"/>
              </a:rPr>
              <a:t>not</a:t>
            </a:r>
            <a:r>
              <a:rPr lang="en-US" sz="2400" i="1" dirty="0" smtClean="0">
                <a:solidFill>
                  <a:srgbClr val="1C3F94"/>
                </a:solidFill>
                <a:latin typeface="Arial" pitchFamily="34" charset="0"/>
                <a:cs typeface="Arial" pitchFamily="34" charset="0"/>
              </a:rPr>
              <a:t> covered under Prop 218.</a:t>
            </a:r>
          </a:p>
          <a:p>
            <a:pPr marL="914400" lvl="1" indent="-457200" fontAlgn="auto">
              <a:lnSpc>
                <a:spcPts val="2400"/>
              </a:lnSpc>
              <a:spcBef>
                <a:spcPts val="0"/>
              </a:spcBef>
              <a:spcAft>
                <a:spcPts val="600"/>
              </a:spcAft>
              <a:buFont typeface="Wingdings" panose="05000000000000000000" pitchFamily="2" charset="2"/>
              <a:buChar char="§"/>
              <a:defRPr/>
            </a:pPr>
            <a:r>
              <a:rPr lang="en-US" sz="2400" i="1" dirty="0" smtClean="0">
                <a:solidFill>
                  <a:srgbClr val="1C3F94"/>
                </a:solidFill>
                <a:latin typeface="Arial" pitchFamily="34" charset="0"/>
                <a:cs typeface="Arial" pitchFamily="34" charset="0"/>
              </a:rPr>
              <a:t>Disadvantage: it requires enforcement &amp; “water cops” may not be a popular concept.</a:t>
            </a:r>
          </a:p>
        </p:txBody>
      </p:sp>
      <p:sp>
        <p:nvSpPr>
          <p:cNvPr id="5" name="TextBox 1"/>
          <p:cNvSpPr txBox="1">
            <a:spLocks noChangeArrowheads="1"/>
          </p:cNvSpPr>
          <p:nvPr/>
        </p:nvSpPr>
        <p:spPr bwMode="auto">
          <a:xfrm>
            <a:off x="457200" y="228600"/>
            <a:ext cx="8382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3000" b="1" dirty="0" smtClean="0">
                <a:solidFill>
                  <a:schemeClr val="bg1"/>
                </a:solidFill>
              </a:rPr>
              <a:t>OVERVIEW OF DROUGHT RATES</a:t>
            </a:r>
            <a:endParaRPr lang="en-US" sz="3000" b="1" dirty="0">
              <a:solidFill>
                <a:schemeClr val="bg1"/>
              </a:solidFill>
            </a:endParaRP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7"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5948446"/>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8904361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143000"/>
            <a:ext cx="8382000" cy="4431983"/>
          </a:xfrm>
          <a:prstGeom prst="rect">
            <a:avLst/>
          </a:prstGeom>
          <a:noFill/>
        </p:spPr>
        <p:txBody>
          <a:bodyPr wrap="square">
            <a:spAutoFit/>
          </a:bodyPr>
          <a:lstStyle/>
          <a:p>
            <a:pPr fontAlgn="auto">
              <a:spcBef>
                <a:spcPts val="0"/>
              </a:spcBef>
              <a:spcAft>
                <a:spcPts val="600"/>
              </a:spcAft>
              <a:defRPr/>
            </a:pPr>
            <a:r>
              <a:rPr lang="en-US" sz="2800" b="1" dirty="0" smtClean="0">
                <a:solidFill>
                  <a:srgbClr val="1C3F94"/>
                </a:solidFill>
                <a:latin typeface="Arial" pitchFamily="34" charset="0"/>
                <a:cs typeface="Arial" pitchFamily="34" charset="0"/>
              </a:rPr>
              <a:t>Other Factors to Consider:</a:t>
            </a:r>
          </a:p>
          <a:p>
            <a:pPr marL="457200" indent="-457200" fontAlgn="auto">
              <a:spcBef>
                <a:spcPts val="0"/>
              </a:spcBef>
              <a:spcAft>
                <a:spcPts val="600"/>
              </a:spcAft>
              <a:buFont typeface="Wingdings" pitchFamily="2" charset="2"/>
              <a:buChar char="ü"/>
              <a:defRPr/>
            </a:pPr>
            <a:r>
              <a:rPr lang="en-US" sz="2400" b="1" dirty="0" smtClean="0">
                <a:solidFill>
                  <a:srgbClr val="1C3F94"/>
                </a:solidFill>
                <a:latin typeface="Arial" pitchFamily="34" charset="0"/>
                <a:cs typeface="Arial" pitchFamily="34" charset="0"/>
              </a:rPr>
              <a:t>How much conservation will occur “voluntarily”?</a:t>
            </a:r>
          </a:p>
          <a:p>
            <a:pPr marL="457200" indent="-457200" fontAlgn="auto">
              <a:spcBef>
                <a:spcPts val="0"/>
              </a:spcBef>
              <a:spcAft>
                <a:spcPts val="600"/>
              </a:spcAft>
              <a:buFont typeface="Wingdings" pitchFamily="2" charset="2"/>
              <a:buChar char="ü"/>
              <a:defRPr/>
            </a:pPr>
            <a:r>
              <a:rPr lang="en-US" sz="2400" b="1" dirty="0" smtClean="0">
                <a:solidFill>
                  <a:srgbClr val="1C3F94"/>
                </a:solidFill>
                <a:latin typeface="Arial" pitchFamily="34" charset="0"/>
                <a:cs typeface="Arial" pitchFamily="34" charset="0"/>
              </a:rPr>
              <a:t>How much conservation will you need to achieve through drought rates (i.e., </a:t>
            </a:r>
            <a:r>
              <a:rPr lang="en-US" sz="2400" b="1" dirty="0">
                <a:solidFill>
                  <a:srgbClr val="1C3F94"/>
                </a:solidFill>
                <a:latin typeface="Arial" pitchFamily="34" charset="0"/>
                <a:cs typeface="Arial" pitchFamily="34" charset="0"/>
              </a:rPr>
              <a:t>i</a:t>
            </a:r>
            <a:r>
              <a:rPr lang="en-US" sz="2400" b="1" dirty="0" smtClean="0">
                <a:solidFill>
                  <a:srgbClr val="1C3F94"/>
                </a:solidFill>
                <a:latin typeface="Arial" pitchFamily="34" charset="0"/>
                <a:cs typeface="Arial" pitchFamily="34" charset="0"/>
              </a:rPr>
              <a:t>n response to incentives)</a:t>
            </a:r>
          </a:p>
          <a:p>
            <a:pPr marL="457200" indent="-457200" fontAlgn="auto">
              <a:spcBef>
                <a:spcPts val="0"/>
              </a:spcBef>
              <a:spcAft>
                <a:spcPts val="600"/>
              </a:spcAft>
              <a:buFont typeface="Wingdings" pitchFamily="2" charset="2"/>
              <a:buChar char="ü"/>
              <a:defRPr/>
            </a:pPr>
            <a:r>
              <a:rPr lang="en-US" sz="2400" b="1" dirty="0" smtClean="0">
                <a:solidFill>
                  <a:srgbClr val="1C3F94"/>
                </a:solidFill>
                <a:latin typeface="Arial" pitchFamily="34" charset="0"/>
                <a:cs typeface="Arial" pitchFamily="34" charset="0"/>
              </a:rPr>
              <a:t>How much “messaging” and public outreach is planned?</a:t>
            </a:r>
          </a:p>
          <a:p>
            <a:pPr marL="457200" indent="-457200" fontAlgn="auto">
              <a:spcBef>
                <a:spcPts val="0"/>
              </a:spcBef>
              <a:spcAft>
                <a:spcPts val="600"/>
              </a:spcAft>
              <a:buFont typeface="Wingdings" pitchFamily="2" charset="2"/>
              <a:buChar char="ü"/>
              <a:defRPr/>
            </a:pPr>
            <a:r>
              <a:rPr lang="en-US" sz="2400" b="1" dirty="0" smtClean="0">
                <a:solidFill>
                  <a:srgbClr val="1C3F94"/>
                </a:solidFill>
                <a:latin typeface="Arial" pitchFamily="34" charset="0"/>
                <a:cs typeface="Arial" pitchFamily="34" charset="0"/>
              </a:rPr>
              <a:t>Equity Concepts:</a:t>
            </a:r>
          </a:p>
          <a:p>
            <a:pPr marL="914400" lvl="1" indent="-457200" fontAlgn="auto">
              <a:lnSpc>
                <a:spcPts val="2400"/>
              </a:lnSpc>
              <a:spcBef>
                <a:spcPts val="0"/>
              </a:spcBef>
              <a:spcAft>
                <a:spcPts val="600"/>
              </a:spcAft>
              <a:buFont typeface="Wingdings" panose="05000000000000000000" pitchFamily="2" charset="2"/>
              <a:buChar char="§"/>
              <a:defRPr/>
            </a:pPr>
            <a:r>
              <a:rPr lang="en-US" sz="2400" i="1" dirty="0" smtClean="0">
                <a:solidFill>
                  <a:srgbClr val="1C3F94"/>
                </a:solidFill>
                <a:latin typeface="Arial" pitchFamily="34" charset="0"/>
                <a:cs typeface="Arial" pitchFamily="34" charset="0"/>
              </a:rPr>
              <a:t>Customers who reduce usage should not pay more.</a:t>
            </a:r>
          </a:p>
          <a:p>
            <a:pPr marL="914400" lvl="1" indent="-457200" fontAlgn="auto">
              <a:lnSpc>
                <a:spcPts val="2400"/>
              </a:lnSpc>
              <a:spcBef>
                <a:spcPts val="0"/>
              </a:spcBef>
              <a:spcAft>
                <a:spcPts val="600"/>
              </a:spcAft>
              <a:buFont typeface="Wingdings" panose="05000000000000000000" pitchFamily="2" charset="2"/>
              <a:buChar char="§"/>
              <a:defRPr/>
            </a:pPr>
            <a:r>
              <a:rPr lang="en-US" sz="2400" i="1" dirty="0" smtClean="0">
                <a:solidFill>
                  <a:srgbClr val="1C3F94"/>
                </a:solidFill>
                <a:latin typeface="Arial" pitchFamily="34" charset="0"/>
                <a:cs typeface="Arial" pitchFamily="34" charset="0"/>
              </a:rPr>
              <a:t>Try to avoid unintended messages (e.g., “Why are you telling us to use less water and then charging us more?”)</a:t>
            </a:r>
          </a:p>
        </p:txBody>
      </p:sp>
      <p:sp>
        <p:nvSpPr>
          <p:cNvPr id="5" name="TextBox 1"/>
          <p:cNvSpPr txBox="1">
            <a:spLocks noChangeArrowheads="1"/>
          </p:cNvSpPr>
          <p:nvPr/>
        </p:nvSpPr>
        <p:spPr bwMode="auto">
          <a:xfrm>
            <a:off x="457200" y="228600"/>
            <a:ext cx="8382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3000" b="1" dirty="0" smtClean="0">
                <a:solidFill>
                  <a:schemeClr val="bg1"/>
                </a:solidFill>
              </a:rPr>
              <a:t>OVERVIEW OF DROUGHT RATES</a:t>
            </a:r>
            <a:endParaRPr lang="en-US" sz="3000" b="1" dirty="0">
              <a:solidFill>
                <a:schemeClr val="bg1"/>
              </a:solidFill>
            </a:endParaRP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7"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5948446"/>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4253600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2590800"/>
            <a:ext cx="6734175" cy="1323439"/>
          </a:xfrm>
          <a:prstGeom prst="rect">
            <a:avLst/>
          </a:prstGeom>
          <a:noFill/>
        </p:spPr>
        <p:txBody>
          <a:bodyPr wrap="square">
            <a:spAutoFit/>
          </a:bodyPr>
          <a:lstStyle/>
          <a:p>
            <a:pPr algn="ctr"/>
            <a:r>
              <a:rPr lang="en-US" sz="4000" b="1" dirty="0" smtClean="0">
                <a:solidFill>
                  <a:srgbClr val="1C3F94"/>
                </a:solidFill>
              </a:rPr>
              <a:t>Recycled Water –</a:t>
            </a:r>
          </a:p>
          <a:p>
            <a:pPr algn="ctr"/>
            <a:r>
              <a:rPr lang="en-US" sz="4000" b="1" dirty="0" smtClean="0">
                <a:solidFill>
                  <a:srgbClr val="1C3F94"/>
                </a:solidFill>
              </a:rPr>
              <a:t> The New Supply Source</a:t>
            </a:r>
            <a:endParaRPr lang="en-US" sz="4000" b="1" dirty="0">
              <a:solidFill>
                <a:srgbClr val="1C3F94"/>
              </a:solidFill>
            </a:endParaRPr>
          </a:p>
        </p:txBody>
      </p:sp>
      <p:sp>
        <p:nvSpPr>
          <p:cNvPr id="2" name="AutoShape 2"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AutoShape 4"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2"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3048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4"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457200"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TextBox 9"/>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2">
                    <a:lumMod val="50000"/>
                  </a:schemeClr>
                </a:solidFill>
                <a:latin typeface="Arial" pitchFamily="34" charset="0"/>
                <a:cs typeface="Arial" pitchFamily="34" charset="0"/>
              </a:rPr>
              <a:t>The California Drought – What’s in Your Rates?</a:t>
            </a:r>
            <a:endParaRPr lang="en-US" sz="1400" i="1" dirty="0">
              <a:solidFill>
                <a:schemeClr val="bg2">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16534319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513850"/>
            <a:ext cx="8458200" cy="4431983"/>
          </a:xfrm>
          <a:prstGeom prst="rect">
            <a:avLst/>
          </a:prstGeom>
          <a:noFill/>
        </p:spPr>
        <p:txBody>
          <a:bodyPr wrap="square">
            <a:spAutoFit/>
          </a:bodyPr>
          <a:lstStyle/>
          <a:p>
            <a:pPr fontAlgn="auto">
              <a:spcBef>
                <a:spcPts val="0"/>
              </a:spcBef>
              <a:spcAft>
                <a:spcPts val="600"/>
              </a:spcAft>
              <a:defRPr/>
            </a:pPr>
            <a:r>
              <a:rPr lang="en-US" sz="2400" b="1" dirty="0">
                <a:solidFill>
                  <a:srgbClr val="1C3F94"/>
                </a:solidFill>
                <a:latin typeface="Arial" pitchFamily="34" charset="0"/>
                <a:cs typeface="Arial" pitchFamily="34" charset="0"/>
              </a:rPr>
              <a:t>Possible Purposes &amp; Uses of Drought Rates:</a:t>
            </a:r>
          </a:p>
          <a:p>
            <a:pPr marL="457200" indent="-457200" fontAlgn="auto">
              <a:spcBef>
                <a:spcPts val="0"/>
              </a:spcBef>
              <a:spcAft>
                <a:spcPts val="600"/>
              </a:spcAft>
              <a:buFont typeface="Wingdings" pitchFamily="2" charset="2"/>
              <a:buChar char="ü"/>
              <a:defRPr/>
            </a:pPr>
            <a:r>
              <a:rPr lang="en-US" sz="2000" b="1" dirty="0">
                <a:solidFill>
                  <a:srgbClr val="1C3F94"/>
                </a:solidFill>
                <a:latin typeface="Arial" pitchFamily="34" charset="0"/>
                <a:cs typeface="Arial" pitchFamily="34" charset="0"/>
              </a:rPr>
              <a:t>Benefits of Recycled Water:</a:t>
            </a:r>
          </a:p>
          <a:p>
            <a:pPr marL="914400" lvl="1" indent="-457200" fontAlgn="auto">
              <a:lnSpc>
                <a:spcPts val="2400"/>
              </a:lnSpc>
              <a:spcBef>
                <a:spcPts val="0"/>
              </a:spcBef>
              <a:spcAft>
                <a:spcPts val="400"/>
              </a:spcAft>
              <a:buFont typeface="Wingdings" panose="05000000000000000000" pitchFamily="2" charset="2"/>
              <a:buChar char="§"/>
              <a:defRPr/>
            </a:pPr>
            <a:r>
              <a:rPr lang="en-US" sz="2200" i="1" dirty="0">
                <a:solidFill>
                  <a:srgbClr val="1C3F94"/>
                </a:solidFill>
                <a:latin typeface="Arial" pitchFamily="34" charset="0"/>
                <a:cs typeface="Arial" pitchFamily="34" charset="0"/>
              </a:rPr>
              <a:t>Reduces need for additional Potable supplies</a:t>
            </a:r>
          </a:p>
          <a:p>
            <a:pPr marL="914400" lvl="1" indent="-457200" fontAlgn="auto">
              <a:lnSpc>
                <a:spcPts val="2400"/>
              </a:lnSpc>
              <a:spcBef>
                <a:spcPts val="0"/>
              </a:spcBef>
              <a:spcAft>
                <a:spcPts val="400"/>
              </a:spcAft>
              <a:buFont typeface="Wingdings" panose="05000000000000000000" pitchFamily="2" charset="2"/>
              <a:buChar char="§"/>
              <a:defRPr/>
            </a:pPr>
            <a:r>
              <a:rPr lang="en-US" sz="2200" i="1" dirty="0">
                <a:solidFill>
                  <a:srgbClr val="1C3F94"/>
                </a:solidFill>
                <a:latin typeface="Arial" pitchFamily="34" charset="0"/>
                <a:cs typeface="Arial" pitchFamily="34" charset="0"/>
              </a:rPr>
              <a:t>Replaces Potable uses that can be Supplied by RW</a:t>
            </a:r>
          </a:p>
          <a:p>
            <a:pPr marL="914400" lvl="1" indent="-457200" fontAlgn="auto">
              <a:lnSpc>
                <a:spcPts val="2400"/>
              </a:lnSpc>
              <a:spcBef>
                <a:spcPts val="0"/>
              </a:spcBef>
              <a:spcAft>
                <a:spcPts val="600"/>
              </a:spcAft>
              <a:buFont typeface="Wingdings" panose="05000000000000000000" pitchFamily="2" charset="2"/>
              <a:buChar char="§"/>
              <a:defRPr/>
            </a:pPr>
            <a:r>
              <a:rPr lang="en-US" sz="2200" i="1" dirty="0">
                <a:solidFill>
                  <a:srgbClr val="1C3F94"/>
                </a:solidFill>
                <a:latin typeface="Arial" pitchFamily="34" charset="0"/>
                <a:cs typeface="Arial" pitchFamily="34" charset="0"/>
              </a:rPr>
              <a:t>Highest financial benefit might be Recharge (?)</a:t>
            </a:r>
          </a:p>
          <a:p>
            <a:pPr marL="457200" indent="-457200" fontAlgn="auto">
              <a:spcBef>
                <a:spcPts val="0"/>
              </a:spcBef>
              <a:spcAft>
                <a:spcPts val="600"/>
              </a:spcAft>
              <a:buFont typeface="Wingdings" pitchFamily="2" charset="2"/>
              <a:buChar char="ü"/>
              <a:defRPr/>
            </a:pPr>
            <a:r>
              <a:rPr lang="en-US" sz="2000" b="1" dirty="0">
                <a:solidFill>
                  <a:srgbClr val="1C3F94"/>
                </a:solidFill>
                <a:latin typeface="Arial" pitchFamily="34" charset="0"/>
                <a:cs typeface="Arial" pitchFamily="34" charset="0"/>
              </a:rPr>
              <a:t>What’s the Cost?</a:t>
            </a:r>
          </a:p>
          <a:p>
            <a:pPr marL="914400" lvl="1" indent="-457200" fontAlgn="auto">
              <a:spcBef>
                <a:spcPts val="0"/>
              </a:spcBef>
              <a:spcAft>
                <a:spcPts val="400"/>
              </a:spcAft>
              <a:buFont typeface="Wingdings" panose="05000000000000000000" pitchFamily="2" charset="2"/>
              <a:buChar char="§"/>
              <a:defRPr/>
            </a:pPr>
            <a:r>
              <a:rPr lang="en-US" sz="2200" i="1" dirty="0">
                <a:solidFill>
                  <a:srgbClr val="1C3F94"/>
                </a:solidFill>
                <a:latin typeface="Arial" pitchFamily="34" charset="0"/>
                <a:cs typeface="Arial" pitchFamily="34" charset="0"/>
              </a:rPr>
              <a:t>Higher level of Treatment (likely required)</a:t>
            </a:r>
          </a:p>
          <a:p>
            <a:pPr marL="914400" lvl="1" indent="-457200" fontAlgn="auto">
              <a:spcBef>
                <a:spcPts val="0"/>
              </a:spcBef>
              <a:spcAft>
                <a:spcPts val="400"/>
              </a:spcAft>
              <a:buFont typeface="Wingdings" panose="05000000000000000000" pitchFamily="2" charset="2"/>
              <a:buChar char="§"/>
              <a:defRPr/>
            </a:pPr>
            <a:r>
              <a:rPr lang="en-US" sz="2200" i="1" dirty="0">
                <a:solidFill>
                  <a:srgbClr val="1C3F94"/>
                </a:solidFill>
                <a:latin typeface="Arial" pitchFamily="34" charset="0"/>
                <a:cs typeface="Arial" pitchFamily="34" charset="0"/>
              </a:rPr>
              <a:t>Distribution System to limited no. of customers</a:t>
            </a:r>
          </a:p>
          <a:p>
            <a:pPr marL="914400" lvl="1" indent="-457200" fontAlgn="auto">
              <a:spcBef>
                <a:spcPts val="0"/>
              </a:spcBef>
              <a:spcAft>
                <a:spcPts val="400"/>
              </a:spcAft>
              <a:buFont typeface="Wingdings" panose="05000000000000000000" pitchFamily="2" charset="2"/>
              <a:buChar char="§"/>
              <a:defRPr/>
            </a:pPr>
            <a:r>
              <a:rPr lang="en-US" sz="2200" i="1" dirty="0">
                <a:solidFill>
                  <a:srgbClr val="1C3F94"/>
                </a:solidFill>
                <a:latin typeface="Arial" pitchFamily="34" charset="0"/>
                <a:cs typeface="Arial" pitchFamily="34" charset="0"/>
              </a:rPr>
              <a:t>Avoided Highest New Potable Supply (a credit)</a:t>
            </a:r>
          </a:p>
          <a:p>
            <a:pPr marL="914400" lvl="1" indent="-457200" fontAlgn="auto">
              <a:spcBef>
                <a:spcPts val="0"/>
              </a:spcBef>
              <a:spcAft>
                <a:spcPts val="600"/>
              </a:spcAft>
              <a:buFont typeface="Wingdings" panose="05000000000000000000" pitchFamily="2" charset="2"/>
              <a:buChar char="§"/>
              <a:defRPr/>
            </a:pPr>
            <a:r>
              <a:rPr lang="en-US" sz="2200" i="1" dirty="0">
                <a:solidFill>
                  <a:srgbClr val="1C3F94"/>
                </a:solidFill>
                <a:latin typeface="Arial" pitchFamily="34" charset="0"/>
                <a:cs typeface="Arial" pitchFamily="34" charset="0"/>
              </a:rPr>
              <a:t>Avoided Cost of Wastewater disposal (a credit)</a:t>
            </a:r>
          </a:p>
          <a:p>
            <a:pPr marL="457200" indent="-457200" fontAlgn="auto">
              <a:spcBef>
                <a:spcPts val="0"/>
              </a:spcBef>
              <a:spcAft>
                <a:spcPts val="600"/>
              </a:spcAft>
              <a:buFont typeface="Wingdings" pitchFamily="2" charset="2"/>
              <a:buChar char="ü"/>
              <a:defRPr/>
            </a:pPr>
            <a:r>
              <a:rPr lang="en-US" sz="2000" b="1" dirty="0">
                <a:solidFill>
                  <a:srgbClr val="1C3F94"/>
                </a:solidFill>
                <a:latin typeface="Arial" pitchFamily="34" charset="0"/>
                <a:cs typeface="Arial" pitchFamily="34" charset="0"/>
              </a:rPr>
              <a:t>Colorado Perspective: Use Water “To Extinction”.</a:t>
            </a:r>
          </a:p>
        </p:txBody>
      </p:sp>
      <p:sp>
        <p:nvSpPr>
          <p:cNvPr id="5" name="TextBox 1"/>
          <p:cNvSpPr txBox="1">
            <a:spLocks noChangeArrowheads="1"/>
          </p:cNvSpPr>
          <p:nvPr/>
        </p:nvSpPr>
        <p:spPr bwMode="auto">
          <a:xfrm>
            <a:off x="533400" y="228600"/>
            <a:ext cx="8382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800" b="1" dirty="0" smtClean="0">
                <a:solidFill>
                  <a:schemeClr val="bg1"/>
                </a:solidFill>
              </a:rPr>
              <a:t>BRIEF OVERVIEW OF RECYCLED WATER</a:t>
            </a:r>
            <a:endParaRPr lang="en-US" sz="2800" b="1" dirty="0">
              <a:solidFill>
                <a:schemeClr val="bg1"/>
              </a:solidFill>
            </a:endParaRP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7"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5948446"/>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36085072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2590800"/>
            <a:ext cx="6734175" cy="1323439"/>
          </a:xfrm>
          <a:prstGeom prst="rect">
            <a:avLst/>
          </a:prstGeom>
          <a:noFill/>
        </p:spPr>
        <p:txBody>
          <a:bodyPr wrap="square">
            <a:spAutoFit/>
          </a:bodyPr>
          <a:lstStyle/>
          <a:p>
            <a:pPr algn="ctr"/>
            <a:r>
              <a:rPr lang="en-US" sz="4000" b="1" dirty="0" smtClean="0">
                <a:solidFill>
                  <a:srgbClr val="1C3F94"/>
                </a:solidFill>
              </a:rPr>
              <a:t>Making Your Rates </a:t>
            </a:r>
            <a:r>
              <a:rPr lang="en-US" sz="4000" b="1" dirty="0">
                <a:solidFill>
                  <a:srgbClr val="1C3F94"/>
                </a:solidFill>
              </a:rPr>
              <a:t>“Defensible”</a:t>
            </a:r>
          </a:p>
        </p:txBody>
      </p:sp>
      <p:sp>
        <p:nvSpPr>
          <p:cNvPr id="2" name="AutoShape 2"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AutoShape 4"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2"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3048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4"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457200"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TextBox 9"/>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2">
                    <a:lumMod val="50000"/>
                  </a:schemeClr>
                </a:solidFill>
                <a:latin typeface="Arial" pitchFamily="34" charset="0"/>
                <a:cs typeface="Arial" pitchFamily="34" charset="0"/>
              </a:rPr>
              <a:t>The California Drought – What’s in Your Rates?</a:t>
            </a:r>
            <a:endParaRPr lang="en-US" sz="1400" i="1" dirty="0">
              <a:solidFill>
                <a:schemeClr val="bg2">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32229393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1162930"/>
            <a:ext cx="8686800" cy="5006499"/>
          </a:xfrm>
          <a:prstGeom prst="rect">
            <a:avLst/>
          </a:prstGeom>
          <a:noFill/>
        </p:spPr>
        <p:txBody>
          <a:bodyPr wrap="square">
            <a:spAutoFit/>
          </a:bodyPr>
          <a:lstStyle/>
          <a:p>
            <a:pPr fontAlgn="auto">
              <a:spcBef>
                <a:spcPts val="0"/>
              </a:spcBef>
              <a:spcAft>
                <a:spcPts val="600"/>
              </a:spcAft>
              <a:defRPr/>
            </a:pPr>
            <a:r>
              <a:rPr lang="en-US" sz="3000" b="1" dirty="0" smtClean="0">
                <a:solidFill>
                  <a:srgbClr val="1C3F94"/>
                </a:solidFill>
                <a:latin typeface="Arial" pitchFamily="34" charset="0"/>
                <a:cs typeface="Arial" pitchFamily="34" charset="0"/>
              </a:rPr>
              <a:t>General Industry Standards:</a:t>
            </a:r>
          </a:p>
          <a:p>
            <a:pPr marL="457200" indent="-457200" fontAlgn="auto">
              <a:spcBef>
                <a:spcPts val="0"/>
              </a:spcBef>
              <a:spcAft>
                <a:spcPts val="0"/>
              </a:spcAft>
              <a:buFont typeface="Wingdings" pitchFamily="2" charset="2"/>
              <a:buChar char="ü"/>
              <a:defRPr/>
            </a:pPr>
            <a:r>
              <a:rPr lang="en-US" sz="2400" b="1" dirty="0" smtClean="0">
                <a:solidFill>
                  <a:srgbClr val="1C3F94"/>
                </a:solidFill>
                <a:latin typeface="Arial" pitchFamily="34" charset="0"/>
                <a:cs typeface="Arial" pitchFamily="34" charset="0"/>
              </a:rPr>
              <a:t>Well-designed financial plan &amp; revenue requirements</a:t>
            </a:r>
          </a:p>
          <a:p>
            <a:pPr marL="457200" indent="-457200" fontAlgn="auto">
              <a:spcBef>
                <a:spcPts val="0"/>
              </a:spcBef>
              <a:spcAft>
                <a:spcPts val="0"/>
              </a:spcAft>
              <a:buFont typeface="Wingdings" pitchFamily="2" charset="2"/>
              <a:buChar char="ü"/>
              <a:defRPr/>
            </a:pPr>
            <a:r>
              <a:rPr lang="en-US" sz="2400" b="1" dirty="0" smtClean="0">
                <a:solidFill>
                  <a:srgbClr val="1C3F94"/>
                </a:solidFill>
                <a:latin typeface="Arial" pitchFamily="34" charset="0"/>
                <a:cs typeface="Arial" pitchFamily="34" charset="0"/>
              </a:rPr>
              <a:t>Prepare a “cost-of-service” analysis</a:t>
            </a:r>
          </a:p>
          <a:p>
            <a:pPr marL="457200" indent="-457200" fontAlgn="auto">
              <a:spcBef>
                <a:spcPts val="0"/>
              </a:spcBef>
              <a:spcAft>
                <a:spcPts val="0"/>
              </a:spcAft>
              <a:buFont typeface="Wingdings" pitchFamily="2" charset="2"/>
              <a:buChar char="ü"/>
              <a:defRPr/>
            </a:pPr>
            <a:r>
              <a:rPr lang="en-US" sz="2400" b="1" dirty="0" smtClean="0">
                <a:solidFill>
                  <a:srgbClr val="1C3F94"/>
                </a:solidFill>
                <a:latin typeface="Arial" pitchFamily="34" charset="0"/>
                <a:cs typeface="Arial" pitchFamily="34" charset="0"/>
              </a:rPr>
              <a:t>Carefully consider “rate-design” issues (i.e., </a:t>
            </a:r>
            <a:r>
              <a:rPr lang="en-US" sz="2400" b="1" i="1" dirty="0" smtClean="0">
                <a:solidFill>
                  <a:srgbClr val="1C3F94"/>
                </a:solidFill>
                <a:latin typeface="Arial" pitchFamily="34" charset="0"/>
                <a:cs typeface="Arial" pitchFamily="34" charset="0"/>
              </a:rPr>
              <a:t>legal</a:t>
            </a:r>
            <a:r>
              <a:rPr lang="en-US" sz="2400" b="1" dirty="0" smtClean="0">
                <a:solidFill>
                  <a:srgbClr val="1C3F94"/>
                </a:solidFill>
                <a:latin typeface="Arial" pitchFamily="34" charset="0"/>
                <a:cs typeface="Arial" pitchFamily="34" charset="0"/>
              </a:rPr>
              <a:t>)</a:t>
            </a:r>
          </a:p>
          <a:p>
            <a:pPr marL="457200" indent="-457200" fontAlgn="auto">
              <a:spcBef>
                <a:spcPts val="0"/>
              </a:spcBef>
              <a:spcAft>
                <a:spcPts val="0"/>
              </a:spcAft>
              <a:buFont typeface="Wingdings" pitchFamily="2" charset="2"/>
              <a:buChar char="ü"/>
              <a:defRPr/>
            </a:pPr>
            <a:endParaRPr lang="en-US" sz="2400" b="1" dirty="0" smtClean="0">
              <a:solidFill>
                <a:srgbClr val="1C3F94"/>
              </a:solidFill>
              <a:latin typeface="Arial" pitchFamily="34" charset="0"/>
              <a:cs typeface="Arial" pitchFamily="34" charset="0"/>
            </a:endParaRPr>
          </a:p>
          <a:p>
            <a:pPr marL="457200" indent="-457200" fontAlgn="auto">
              <a:spcBef>
                <a:spcPts val="0"/>
              </a:spcBef>
              <a:spcAft>
                <a:spcPts val="0"/>
              </a:spcAft>
              <a:buFont typeface="Wingdings" pitchFamily="2" charset="2"/>
              <a:buChar char="ü"/>
              <a:defRPr/>
            </a:pPr>
            <a:endParaRPr lang="en-US" sz="2500" b="1" dirty="0">
              <a:solidFill>
                <a:srgbClr val="1C3F94"/>
              </a:solidFill>
              <a:latin typeface="Arial" pitchFamily="34" charset="0"/>
              <a:cs typeface="Arial" pitchFamily="34" charset="0"/>
            </a:endParaRPr>
          </a:p>
          <a:p>
            <a:pPr marL="457200" indent="-457200" fontAlgn="auto">
              <a:spcBef>
                <a:spcPts val="0"/>
              </a:spcBef>
              <a:spcAft>
                <a:spcPts val="0"/>
              </a:spcAft>
              <a:buFont typeface="Wingdings" pitchFamily="2" charset="2"/>
              <a:buChar char="ü"/>
              <a:defRPr/>
            </a:pPr>
            <a:endParaRPr lang="en-US" sz="2500" b="1" dirty="0" smtClean="0">
              <a:solidFill>
                <a:srgbClr val="1C3F94"/>
              </a:solidFill>
              <a:latin typeface="Arial" pitchFamily="34" charset="0"/>
              <a:cs typeface="Arial" pitchFamily="34" charset="0"/>
            </a:endParaRPr>
          </a:p>
          <a:p>
            <a:pPr marL="457200" indent="-457200" fontAlgn="auto">
              <a:spcBef>
                <a:spcPts val="0"/>
              </a:spcBef>
              <a:spcAft>
                <a:spcPts val="0"/>
              </a:spcAft>
              <a:buFont typeface="Wingdings" pitchFamily="2" charset="2"/>
              <a:buChar char="ü"/>
              <a:defRPr/>
            </a:pPr>
            <a:endParaRPr lang="en-US" sz="2500" b="1" dirty="0">
              <a:solidFill>
                <a:srgbClr val="1C3F94"/>
              </a:solidFill>
              <a:latin typeface="Arial" pitchFamily="34" charset="0"/>
              <a:cs typeface="Arial" pitchFamily="34" charset="0"/>
            </a:endParaRPr>
          </a:p>
          <a:p>
            <a:pPr marL="457200" indent="-457200" fontAlgn="auto">
              <a:spcBef>
                <a:spcPts val="0"/>
              </a:spcBef>
              <a:spcAft>
                <a:spcPts val="0"/>
              </a:spcAft>
              <a:buFont typeface="Wingdings" pitchFamily="2" charset="2"/>
              <a:buChar char="ü"/>
              <a:defRPr/>
            </a:pPr>
            <a:endParaRPr lang="en-US" sz="2500" b="1" dirty="0" smtClean="0">
              <a:solidFill>
                <a:srgbClr val="1C3F94"/>
              </a:solidFill>
              <a:latin typeface="Arial" pitchFamily="34" charset="0"/>
              <a:cs typeface="Arial" pitchFamily="34" charset="0"/>
            </a:endParaRPr>
          </a:p>
          <a:p>
            <a:pPr fontAlgn="auto">
              <a:spcBef>
                <a:spcPts val="0"/>
              </a:spcBef>
              <a:spcAft>
                <a:spcPts val="0"/>
              </a:spcAft>
              <a:defRPr/>
            </a:pPr>
            <a:endParaRPr lang="en-US" sz="2500" b="1" dirty="0" smtClean="0">
              <a:solidFill>
                <a:srgbClr val="1C3F94"/>
              </a:solidFill>
              <a:latin typeface="Arial" pitchFamily="34" charset="0"/>
              <a:cs typeface="Arial" pitchFamily="34" charset="0"/>
            </a:endParaRPr>
          </a:p>
          <a:p>
            <a:pPr marL="457200" indent="-457200" fontAlgn="auto">
              <a:spcBef>
                <a:spcPts val="1600"/>
              </a:spcBef>
              <a:spcAft>
                <a:spcPts val="0"/>
              </a:spcAft>
              <a:buFont typeface="Wingdings" pitchFamily="2" charset="2"/>
              <a:buChar char="ü"/>
              <a:defRPr/>
            </a:pPr>
            <a:r>
              <a:rPr lang="en-US" sz="2400" b="1" dirty="0" smtClean="0">
                <a:solidFill>
                  <a:srgbClr val="1C3F94"/>
                </a:solidFill>
                <a:latin typeface="Arial" pitchFamily="34" charset="0"/>
                <a:cs typeface="Arial" pitchFamily="34" charset="0"/>
              </a:rPr>
              <a:t>Prepare a Comprehensive Rate Study &amp; Build a Solid Administrative Record</a:t>
            </a:r>
            <a:endParaRPr lang="en-US" sz="2400" b="1" strike="sngStrike" dirty="0" smtClean="0">
              <a:solidFill>
                <a:srgbClr val="FF0000"/>
              </a:solidFill>
              <a:latin typeface="Arial" pitchFamily="34" charset="0"/>
              <a:cs typeface="Arial" pitchFamily="34" charset="0"/>
            </a:endParaRPr>
          </a:p>
        </p:txBody>
      </p:sp>
      <p:sp>
        <p:nvSpPr>
          <p:cNvPr id="5" name="TextBox 1"/>
          <p:cNvSpPr txBox="1">
            <a:spLocks noChangeArrowheads="1"/>
          </p:cNvSpPr>
          <p:nvPr/>
        </p:nvSpPr>
        <p:spPr bwMode="auto">
          <a:xfrm>
            <a:off x="457200" y="228600"/>
            <a:ext cx="8382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800" b="1" dirty="0" smtClean="0">
                <a:solidFill>
                  <a:schemeClr val="bg1"/>
                </a:solidFill>
              </a:rPr>
              <a:t>DEFENSIBLE RATES – INDUSTRY STANDARDS</a:t>
            </a:r>
            <a:endParaRPr lang="en-US" sz="2800" b="1" dirty="0">
              <a:solidFill>
                <a:schemeClr val="bg1"/>
              </a:solidFill>
            </a:endParaRP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2895600"/>
            <a:ext cx="7933642" cy="2568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7" name="Picture 2" descr="http://conference.csmfo.org/files/2014/10/2015-CSMFO-Banner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5948446"/>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17933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10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513850"/>
            <a:ext cx="8458200" cy="4201150"/>
          </a:xfrm>
          <a:prstGeom prst="rect">
            <a:avLst/>
          </a:prstGeom>
          <a:noFill/>
        </p:spPr>
        <p:txBody>
          <a:bodyPr wrap="square">
            <a:spAutoFit/>
          </a:bodyPr>
          <a:lstStyle/>
          <a:p>
            <a:pPr fontAlgn="auto">
              <a:spcBef>
                <a:spcPts val="0"/>
              </a:spcBef>
              <a:spcAft>
                <a:spcPts val="600"/>
              </a:spcAft>
              <a:defRPr/>
            </a:pPr>
            <a:r>
              <a:rPr lang="en-US" sz="3000" b="1" dirty="0" smtClean="0">
                <a:solidFill>
                  <a:srgbClr val="1C3F94"/>
                </a:solidFill>
                <a:latin typeface="Arial" pitchFamily="34" charset="0"/>
                <a:cs typeface="Arial" pitchFamily="34" charset="0"/>
              </a:rPr>
              <a:t>General Thoughts on Cost-Allocations:</a:t>
            </a:r>
          </a:p>
          <a:p>
            <a:pPr marL="457200" indent="-457200" fontAlgn="auto">
              <a:spcBef>
                <a:spcPts val="0"/>
              </a:spcBef>
              <a:spcAft>
                <a:spcPts val="0"/>
              </a:spcAft>
              <a:buFont typeface="Wingdings" pitchFamily="2" charset="2"/>
              <a:buChar char="ü"/>
              <a:defRPr/>
            </a:pPr>
            <a:r>
              <a:rPr lang="en-US" sz="2500" b="1" dirty="0" smtClean="0">
                <a:solidFill>
                  <a:srgbClr val="1C3F94"/>
                </a:solidFill>
                <a:latin typeface="Arial" pitchFamily="34" charset="0"/>
                <a:cs typeface="Arial" pitchFamily="34" charset="0"/>
              </a:rPr>
              <a:t>Three Basic Categories of Cost Allocations:</a:t>
            </a:r>
          </a:p>
          <a:p>
            <a:pPr marL="914400" lvl="1" indent="-457200" fontAlgn="auto">
              <a:spcBef>
                <a:spcPts val="0"/>
              </a:spcBef>
              <a:spcAft>
                <a:spcPts val="0"/>
              </a:spcAft>
              <a:buFont typeface="Wingdings" panose="05000000000000000000" pitchFamily="2" charset="2"/>
              <a:buChar char="§"/>
              <a:defRPr/>
            </a:pPr>
            <a:r>
              <a:rPr lang="en-US" sz="2400" b="1" dirty="0" smtClean="0">
                <a:solidFill>
                  <a:srgbClr val="1C3F94"/>
                </a:solidFill>
                <a:latin typeface="Arial" pitchFamily="34" charset="0"/>
                <a:cs typeface="Arial" pitchFamily="34" charset="0"/>
              </a:rPr>
              <a:t>Allocations </a:t>
            </a:r>
            <a:r>
              <a:rPr lang="en-US" sz="2400" b="1" i="1" u="sng" dirty="0" smtClean="0">
                <a:solidFill>
                  <a:srgbClr val="1C3F94"/>
                </a:solidFill>
                <a:latin typeface="Arial" pitchFamily="34" charset="0"/>
                <a:cs typeface="Arial" pitchFamily="34" charset="0"/>
              </a:rPr>
              <a:t>Between</a:t>
            </a:r>
            <a:r>
              <a:rPr lang="en-US" sz="2400" b="1" dirty="0" smtClean="0">
                <a:solidFill>
                  <a:srgbClr val="1C3F94"/>
                </a:solidFill>
                <a:latin typeface="Arial" pitchFamily="34" charset="0"/>
                <a:cs typeface="Arial" pitchFamily="34" charset="0"/>
              </a:rPr>
              <a:t> Customer Classes</a:t>
            </a:r>
          </a:p>
          <a:p>
            <a:pPr marL="1371600" lvl="2" indent="-457200" fontAlgn="auto">
              <a:spcBef>
                <a:spcPts val="0"/>
              </a:spcBef>
              <a:spcAft>
                <a:spcPts val="0"/>
              </a:spcAft>
              <a:buFont typeface="Arial" panose="020B0604020202020204" pitchFamily="34" charset="0"/>
              <a:buChar char="•"/>
              <a:defRPr/>
            </a:pPr>
            <a:r>
              <a:rPr lang="en-US" sz="2200" dirty="0" smtClean="0">
                <a:solidFill>
                  <a:srgbClr val="1C3F94"/>
                </a:solidFill>
                <a:latin typeface="Arial" pitchFamily="34" charset="0"/>
                <a:cs typeface="Arial" pitchFamily="34" charset="0"/>
              </a:rPr>
              <a:t>Needs to reflect differences in peaking requirements, total water use, etc.</a:t>
            </a:r>
            <a:endParaRPr lang="en-US" sz="2200" dirty="0">
              <a:solidFill>
                <a:srgbClr val="1C3F94"/>
              </a:solidFill>
              <a:latin typeface="Arial" pitchFamily="34" charset="0"/>
              <a:cs typeface="Arial" pitchFamily="34" charset="0"/>
            </a:endParaRPr>
          </a:p>
          <a:p>
            <a:pPr marL="914400" lvl="1" indent="-457200" fontAlgn="auto">
              <a:spcBef>
                <a:spcPts val="0"/>
              </a:spcBef>
              <a:spcAft>
                <a:spcPts val="0"/>
              </a:spcAft>
              <a:buFont typeface="Wingdings" panose="05000000000000000000" pitchFamily="2" charset="2"/>
              <a:buChar char="§"/>
              <a:defRPr/>
            </a:pPr>
            <a:r>
              <a:rPr lang="en-US" sz="2400" b="1" dirty="0">
                <a:solidFill>
                  <a:srgbClr val="1C3F94"/>
                </a:solidFill>
                <a:latin typeface="Arial" pitchFamily="34" charset="0"/>
                <a:cs typeface="Arial" pitchFamily="34" charset="0"/>
              </a:rPr>
              <a:t>Allocations </a:t>
            </a:r>
            <a:r>
              <a:rPr lang="en-US" sz="2400" b="1" i="1" u="sng" dirty="0">
                <a:solidFill>
                  <a:srgbClr val="1C3F94"/>
                </a:solidFill>
                <a:latin typeface="Arial" pitchFamily="34" charset="0"/>
                <a:cs typeface="Arial" pitchFamily="34" charset="0"/>
              </a:rPr>
              <a:t>Within</a:t>
            </a:r>
            <a:r>
              <a:rPr lang="en-US" sz="2400" b="1" dirty="0">
                <a:solidFill>
                  <a:srgbClr val="1C3F94"/>
                </a:solidFill>
                <a:latin typeface="Arial" pitchFamily="34" charset="0"/>
                <a:cs typeface="Arial" pitchFamily="34" charset="0"/>
              </a:rPr>
              <a:t> Customer Classes</a:t>
            </a:r>
          </a:p>
          <a:p>
            <a:pPr marL="1371600" lvl="2" indent="-457200" fontAlgn="auto">
              <a:spcBef>
                <a:spcPts val="0"/>
              </a:spcBef>
              <a:spcAft>
                <a:spcPts val="0"/>
              </a:spcAft>
              <a:buFont typeface="Arial" panose="020B0604020202020204" pitchFamily="34" charset="0"/>
              <a:buChar char="•"/>
              <a:defRPr/>
            </a:pPr>
            <a:r>
              <a:rPr lang="en-US" sz="2200" dirty="0">
                <a:solidFill>
                  <a:srgbClr val="1C3F94"/>
                </a:solidFill>
                <a:latin typeface="Arial" pitchFamily="34" charset="0"/>
                <a:cs typeface="Arial" pitchFamily="34" charset="0"/>
              </a:rPr>
              <a:t>Rate design can </a:t>
            </a:r>
            <a:r>
              <a:rPr lang="en-US" sz="2200" dirty="0" smtClean="0">
                <a:solidFill>
                  <a:srgbClr val="1C3F94"/>
                </a:solidFill>
                <a:latin typeface="Arial" pitchFamily="34" charset="0"/>
                <a:cs typeface="Arial" pitchFamily="34" charset="0"/>
              </a:rPr>
              <a:t>significantly affect monthly bills of individual customers</a:t>
            </a:r>
          </a:p>
          <a:p>
            <a:pPr marL="914400" lvl="1" indent="-457200" fontAlgn="auto">
              <a:spcBef>
                <a:spcPts val="0"/>
              </a:spcBef>
              <a:spcAft>
                <a:spcPts val="0"/>
              </a:spcAft>
              <a:buFont typeface="Wingdings" panose="05000000000000000000" pitchFamily="2" charset="2"/>
              <a:buChar char="§"/>
              <a:defRPr/>
            </a:pPr>
            <a:r>
              <a:rPr lang="en-US" sz="2400" b="1" dirty="0" smtClean="0">
                <a:solidFill>
                  <a:srgbClr val="1C3F94"/>
                </a:solidFill>
                <a:latin typeface="Arial" pitchFamily="34" charset="0"/>
                <a:cs typeface="Arial" pitchFamily="34" charset="0"/>
              </a:rPr>
              <a:t>Allocations </a:t>
            </a:r>
            <a:r>
              <a:rPr lang="en-US" sz="2400" b="1" i="1" u="sng" dirty="0" smtClean="0">
                <a:solidFill>
                  <a:srgbClr val="1C3F94"/>
                </a:solidFill>
                <a:latin typeface="Arial" pitchFamily="34" charset="0"/>
                <a:cs typeface="Arial" pitchFamily="34" charset="0"/>
              </a:rPr>
              <a:t>Between</a:t>
            </a:r>
            <a:r>
              <a:rPr lang="en-US" sz="2400" b="1" i="1" dirty="0" smtClean="0">
                <a:solidFill>
                  <a:srgbClr val="1C3F94"/>
                </a:solidFill>
                <a:latin typeface="Arial" pitchFamily="34" charset="0"/>
                <a:cs typeface="Arial" pitchFamily="34" charset="0"/>
              </a:rPr>
              <a:t> </a:t>
            </a:r>
            <a:r>
              <a:rPr lang="en-US" sz="2400" b="1" dirty="0" smtClean="0">
                <a:solidFill>
                  <a:srgbClr val="1C3F94"/>
                </a:solidFill>
                <a:latin typeface="Arial" pitchFamily="34" charset="0"/>
                <a:cs typeface="Arial" pitchFamily="34" charset="0"/>
              </a:rPr>
              <a:t>Fixed and Variable Charges</a:t>
            </a:r>
          </a:p>
          <a:p>
            <a:pPr marL="1371600" lvl="2" indent="-457200" fontAlgn="auto">
              <a:spcBef>
                <a:spcPts val="0"/>
              </a:spcBef>
              <a:spcAft>
                <a:spcPts val="0"/>
              </a:spcAft>
              <a:buFont typeface="Arial" panose="020B0604020202020204" pitchFamily="34" charset="0"/>
              <a:buChar char="•"/>
              <a:defRPr/>
            </a:pPr>
            <a:r>
              <a:rPr lang="en-US" sz="2200" dirty="0" smtClean="0">
                <a:solidFill>
                  <a:srgbClr val="1C3F94"/>
                </a:solidFill>
                <a:latin typeface="Arial" pitchFamily="34" charset="0"/>
                <a:cs typeface="Arial" pitchFamily="34" charset="0"/>
              </a:rPr>
              <a:t>These have impacts on both revenue stability and water conservation objectives</a:t>
            </a:r>
          </a:p>
        </p:txBody>
      </p:sp>
      <p:sp>
        <p:nvSpPr>
          <p:cNvPr id="5" name="TextBox 1"/>
          <p:cNvSpPr txBox="1">
            <a:spLocks noChangeArrowheads="1"/>
          </p:cNvSpPr>
          <p:nvPr/>
        </p:nvSpPr>
        <p:spPr bwMode="auto">
          <a:xfrm>
            <a:off x="533400" y="228600"/>
            <a:ext cx="8382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800" b="1" dirty="0" smtClean="0">
                <a:solidFill>
                  <a:schemeClr val="bg1"/>
                </a:solidFill>
              </a:rPr>
              <a:t>DEFENSIBLE RATES – COST ALLOCATIONS</a:t>
            </a:r>
            <a:endParaRPr lang="en-US" sz="2800" b="1" dirty="0">
              <a:solidFill>
                <a:schemeClr val="bg1"/>
              </a:solidFill>
            </a:endParaRP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7"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5948446"/>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3023546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8"/>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8" name="Content Placeholder 2"/>
          <p:cNvSpPr txBox="1">
            <a:spLocks/>
          </p:cNvSpPr>
          <p:nvPr/>
        </p:nvSpPr>
        <p:spPr>
          <a:xfrm>
            <a:off x="304799" y="1127760"/>
            <a:ext cx="8432409" cy="5715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82880" lvl="1" indent="0" fontAlgn="auto">
              <a:spcBef>
                <a:spcPts val="0"/>
              </a:spcBef>
              <a:spcAft>
                <a:spcPts val="2400"/>
              </a:spcAft>
              <a:buSzPct val="100000"/>
              <a:buNone/>
              <a:defRPr/>
            </a:pPr>
            <a:r>
              <a:rPr lang="en-US" sz="2600" b="1" dirty="0" smtClean="0">
                <a:solidFill>
                  <a:srgbClr val="1C3F94"/>
                </a:solidFill>
                <a:latin typeface="Arial" pitchFamily="34" charset="0"/>
                <a:cs typeface="Arial" pitchFamily="34" charset="0"/>
              </a:rPr>
              <a:t>Fixed and Variable Costs:</a:t>
            </a:r>
          </a:p>
        </p:txBody>
      </p:sp>
      <p:sp>
        <p:nvSpPr>
          <p:cNvPr id="10" name="Rectangle 9"/>
          <p:cNvSpPr/>
          <p:nvPr/>
        </p:nvSpPr>
        <p:spPr bwMode="auto">
          <a:xfrm>
            <a:off x="6274192" y="1752600"/>
            <a:ext cx="2565008" cy="1559188"/>
          </a:xfrm>
          <a:prstGeom prst="rect">
            <a:avLst/>
          </a:prstGeom>
          <a:solidFill>
            <a:srgbClr val="1C3F94"/>
          </a:solidFill>
        </p:spPr>
        <p:style>
          <a:lnRef idx="0">
            <a:scrgbClr r="0" g="0" b="0"/>
          </a:lnRef>
          <a:fillRef idx="0">
            <a:scrgbClr r="0" g="0" b="0"/>
          </a:fillRef>
          <a:effectRef idx="0">
            <a:scrgbClr r="0" g="0" b="0"/>
          </a:effectRef>
          <a:fontRef idx="minor">
            <a:schemeClr val="lt1"/>
          </a:fontRef>
        </p:style>
        <p:txBody>
          <a:bodyPr lIns="110490" tIns="110490" rIns="110490" bIns="110490" spcCol="1270" anchor="ctr"/>
          <a:lstStyle/>
          <a:p>
            <a:pPr algn="ctr" defTabSz="1289050">
              <a:lnSpc>
                <a:spcPct val="90000"/>
              </a:lnSpc>
              <a:spcAft>
                <a:spcPts val="600"/>
              </a:spcAft>
              <a:defRPr/>
            </a:pPr>
            <a:r>
              <a:rPr lang="en-US" sz="2800" b="1" i="1" dirty="0">
                <a:effectLst>
                  <a:outerShdw blurRad="38100" dist="38100" dir="2700000" algn="tl">
                    <a:srgbClr val="000000">
                      <a:alpha val="43137"/>
                    </a:srgbClr>
                  </a:outerShdw>
                </a:effectLst>
              </a:rPr>
              <a:t>Total </a:t>
            </a:r>
          </a:p>
          <a:p>
            <a:pPr algn="ctr" defTabSz="1289050">
              <a:lnSpc>
                <a:spcPct val="90000"/>
              </a:lnSpc>
              <a:spcAft>
                <a:spcPts val="600"/>
              </a:spcAft>
              <a:defRPr/>
            </a:pPr>
            <a:r>
              <a:rPr lang="en-US" sz="2800" b="1" i="1" dirty="0" smtClean="0">
                <a:effectLst>
                  <a:outerShdw blurRad="38100" dist="38100" dir="2700000" algn="tl">
                    <a:srgbClr val="000000">
                      <a:alpha val="43137"/>
                    </a:srgbClr>
                  </a:outerShdw>
                </a:effectLst>
              </a:rPr>
              <a:t>Revenue </a:t>
            </a:r>
          </a:p>
          <a:p>
            <a:pPr algn="ctr" defTabSz="1289050">
              <a:lnSpc>
                <a:spcPct val="90000"/>
              </a:lnSpc>
              <a:spcAft>
                <a:spcPct val="35000"/>
              </a:spcAft>
              <a:defRPr/>
            </a:pPr>
            <a:r>
              <a:rPr lang="en-US" sz="2800" b="1" i="1" dirty="0" smtClean="0">
                <a:effectLst>
                  <a:outerShdw blurRad="38100" dist="38100" dir="2700000" algn="tl">
                    <a:srgbClr val="000000">
                      <a:alpha val="43137"/>
                    </a:srgbClr>
                  </a:outerShdw>
                </a:effectLst>
              </a:rPr>
              <a:t>Requirements</a:t>
            </a:r>
            <a:endParaRPr lang="en-US" sz="2800" b="1" i="1" dirty="0">
              <a:effectLst>
                <a:outerShdw blurRad="38100" dist="38100" dir="2700000" algn="tl">
                  <a:srgbClr val="000000">
                    <a:alpha val="43137"/>
                  </a:srgbClr>
                </a:outerShdw>
              </a:effectLst>
            </a:endParaRPr>
          </a:p>
        </p:txBody>
      </p:sp>
      <p:grpSp>
        <p:nvGrpSpPr>
          <p:cNvPr id="11" name="Group 4"/>
          <p:cNvGrpSpPr>
            <a:grpSpLocks/>
          </p:cNvGrpSpPr>
          <p:nvPr/>
        </p:nvGrpSpPr>
        <p:grpSpPr bwMode="auto">
          <a:xfrm>
            <a:off x="3200400" y="1752600"/>
            <a:ext cx="2057399" cy="1524000"/>
            <a:chOff x="4121119" y="95923"/>
            <a:chExt cx="3232954" cy="1766516"/>
          </a:xfrm>
        </p:grpSpPr>
        <p:sp>
          <p:nvSpPr>
            <p:cNvPr id="12" name="Rectangle 11"/>
            <p:cNvSpPr/>
            <p:nvPr/>
          </p:nvSpPr>
          <p:spPr>
            <a:xfrm>
              <a:off x="4192818" y="95923"/>
              <a:ext cx="3161255" cy="1766516"/>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Rectangle 12"/>
            <p:cNvSpPr/>
            <p:nvPr/>
          </p:nvSpPr>
          <p:spPr>
            <a:xfrm>
              <a:off x="4121119" y="95923"/>
              <a:ext cx="3232953" cy="1766516"/>
            </a:xfrm>
            <a:prstGeom prst="rect">
              <a:avLst/>
            </a:prstGeom>
            <a:solidFill>
              <a:srgbClr val="1C3F94"/>
            </a:solidFill>
          </p:spPr>
          <p:style>
            <a:lnRef idx="0">
              <a:scrgbClr r="0" g="0" b="0"/>
            </a:lnRef>
            <a:fillRef idx="0">
              <a:scrgbClr r="0" g="0" b="0"/>
            </a:fillRef>
            <a:effectRef idx="0">
              <a:scrgbClr r="0" g="0" b="0"/>
            </a:effectRef>
            <a:fontRef idx="minor">
              <a:schemeClr val="lt1"/>
            </a:fontRef>
          </p:style>
          <p:txBody>
            <a:bodyPr lIns="163830" tIns="163830" rIns="163830" bIns="163830" spcCol="1270" anchor="ctr"/>
            <a:lstStyle/>
            <a:p>
              <a:pPr algn="ctr" defTabSz="1911350">
                <a:lnSpc>
                  <a:spcPct val="90000"/>
                </a:lnSpc>
                <a:spcBef>
                  <a:spcPts val="200"/>
                </a:spcBef>
                <a:spcAft>
                  <a:spcPct val="35000"/>
                </a:spcAft>
                <a:defRPr/>
              </a:pPr>
              <a:r>
                <a:rPr lang="en-US" sz="3200" dirty="0" smtClean="0">
                  <a:effectLst>
                    <a:outerShdw blurRad="38100" dist="38100" dir="2700000" algn="tl">
                      <a:srgbClr val="000000">
                        <a:alpha val="43137"/>
                      </a:srgbClr>
                    </a:outerShdw>
                  </a:effectLst>
                </a:rPr>
                <a:t>Variable </a:t>
              </a:r>
              <a:r>
                <a:rPr lang="en-US" sz="3200" dirty="0">
                  <a:effectLst>
                    <a:outerShdw blurRad="38100" dist="38100" dir="2700000" algn="tl">
                      <a:srgbClr val="000000">
                        <a:alpha val="43137"/>
                      </a:srgbClr>
                    </a:outerShdw>
                  </a:effectLst>
                </a:rPr>
                <a:t>Costs</a:t>
              </a:r>
            </a:p>
          </p:txBody>
        </p:sp>
      </p:grpSp>
      <p:grpSp>
        <p:nvGrpSpPr>
          <p:cNvPr id="14" name="Group 7"/>
          <p:cNvGrpSpPr>
            <a:grpSpLocks/>
          </p:cNvGrpSpPr>
          <p:nvPr/>
        </p:nvGrpSpPr>
        <p:grpSpPr bwMode="auto">
          <a:xfrm>
            <a:off x="713740" y="1752600"/>
            <a:ext cx="1991360" cy="1519692"/>
            <a:chOff x="768212" y="37493"/>
            <a:chExt cx="3025838" cy="1767586"/>
          </a:xfrm>
          <a:solidFill>
            <a:srgbClr val="1C3F94"/>
          </a:solidFill>
        </p:grpSpPr>
        <p:sp>
          <p:nvSpPr>
            <p:cNvPr id="15" name="Rectangle 14"/>
            <p:cNvSpPr/>
            <p:nvPr/>
          </p:nvSpPr>
          <p:spPr>
            <a:xfrm>
              <a:off x="768212" y="37493"/>
              <a:ext cx="3025838" cy="1767586"/>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ectangle 15"/>
            <p:cNvSpPr/>
            <p:nvPr/>
          </p:nvSpPr>
          <p:spPr>
            <a:xfrm>
              <a:off x="768212" y="37493"/>
              <a:ext cx="3025838" cy="1767586"/>
            </a:xfrm>
            <a:prstGeom prst="rect">
              <a:avLst/>
            </a:prstGeom>
            <a:solidFill>
              <a:srgbClr val="1C3F94"/>
            </a:solidFill>
          </p:spPr>
          <p:style>
            <a:lnRef idx="0">
              <a:scrgbClr r="0" g="0" b="0"/>
            </a:lnRef>
            <a:fillRef idx="0">
              <a:scrgbClr r="0" g="0" b="0"/>
            </a:fillRef>
            <a:effectRef idx="0">
              <a:scrgbClr r="0" g="0" b="0"/>
            </a:effectRef>
            <a:fontRef idx="minor">
              <a:schemeClr val="lt1"/>
            </a:fontRef>
          </p:style>
          <p:txBody>
            <a:bodyPr lIns="167640" tIns="167640" rIns="167640" bIns="167640" spcCol="1270" anchor="ctr"/>
            <a:lstStyle/>
            <a:p>
              <a:pPr algn="ctr" defTabSz="1955800">
                <a:lnSpc>
                  <a:spcPct val="90000"/>
                </a:lnSpc>
                <a:spcAft>
                  <a:spcPct val="35000"/>
                </a:spcAft>
                <a:defRPr/>
              </a:pPr>
              <a:r>
                <a:rPr lang="en-US" sz="3200" dirty="0">
                  <a:effectLst>
                    <a:outerShdw blurRad="38100" dist="38100" dir="2700000" algn="tl">
                      <a:srgbClr val="000000">
                        <a:alpha val="43137"/>
                      </a:srgbClr>
                    </a:outerShdw>
                  </a:effectLst>
                </a:rPr>
                <a:t>Fixed Costs</a:t>
              </a:r>
            </a:p>
          </p:txBody>
        </p:sp>
      </p:grpSp>
      <p:sp>
        <p:nvSpPr>
          <p:cNvPr id="17" name="Plus 16"/>
          <p:cNvSpPr/>
          <p:nvPr/>
        </p:nvSpPr>
        <p:spPr>
          <a:xfrm>
            <a:off x="2743200" y="2286000"/>
            <a:ext cx="344168" cy="410133"/>
          </a:xfrm>
          <a:prstGeom prst="mathPlus">
            <a:avLst/>
          </a:prstGeom>
          <a:solidFill>
            <a:schemeClr val="tx2">
              <a:lumMod val="40000"/>
              <a:lumOff val="60000"/>
            </a:schemeClr>
          </a:solidFill>
          <a:ln w="12700">
            <a:solidFill>
              <a:srgbClr val="1C3F9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8" name="Equal 17"/>
          <p:cNvSpPr/>
          <p:nvPr/>
        </p:nvSpPr>
        <p:spPr>
          <a:xfrm>
            <a:off x="5638800" y="2286000"/>
            <a:ext cx="376343" cy="409375"/>
          </a:xfrm>
          <a:prstGeom prst="mathEqual">
            <a:avLst/>
          </a:prstGeom>
          <a:solidFill>
            <a:schemeClr val="tx2">
              <a:lumMod val="40000"/>
              <a:lumOff val="60000"/>
            </a:schemeClr>
          </a:solidFill>
          <a:ln w="12700">
            <a:solidFill>
              <a:srgbClr val="1C3F9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grpSp>
        <p:nvGrpSpPr>
          <p:cNvPr id="19" name="Group 12"/>
          <p:cNvGrpSpPr>
            <a:grpSpLocks/>
          </p:cNvGrpSpPr>
          <p:nvPr/>
        </p:nvGrpSpPr>
        <p:grpSpPr bwMode="auto">
          <a:xfrm>
            <a:off x="609598" y="3809999"/>
            <a:ext cx="2133602" cy="1919087"/>
            <a:chOff x="-1" y="2446220"/>
            <a:chExt cx="2529308" cy="1879389"/>
          </a:xfrm>
          <a:solidFill>
            <a:srgbClr val="8DC73F"/>
          </a:solidFill>
        </p:grpSpPr>
        <p:sp>
          <p:nvSpPr>
            <p:cNvPr id="20" name="Rectangle 19"/>
            <p:cNvSpPr/>
            <p:nvPr/>
          </p:nvSpPr>
          <p:spPr>
            <a:xfrm>
              <a:off x="0" y="2602836"/>
              <a:ext cx="2414069" cy="1722773"/>
            </a:xfrm>
            <a:prstGeom prst="rect">
              <a:avLst/>
            </a:prstGeom>
            <a:grpFill/>
            <a:ln w="12700">
              <a:solidFill>
                <a:srgbClr val="1C3F94"/>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Rectangle 20"/>
            <p:cNvSpPr/>
            <p:nvPr/>
          </p:nvSpPr>
          <p:spPr>
            <a:xfrm>
              <a:off x="-1" y="2446220"/>
              <a:ext cx="2529308" cy="1879389"/>
            </a:xfrm>
            <a:prstGeom prst="rect">
              <a:avLst/>
            </a:prstGeom>
            <a:grpFill/>
            <a:ln w="12700">
              <a:solidFill>
                <a:srgbClr val="1C3F94"/>
              </a:solidFill>
            </a:ln>
          </p:spPr>
          <p:style>
            <a:lnRef idx="0">
              <a:scrgbClr r="0" g="0" b="0"/>
            </a:lnRef>
            <a:fillRef idx="0">
              <a:scrgbClr r="0" g="0" b="0"/>
            </a:fillRef>
            <a:effectRef idx="0">
              <a:scrgbClr r="0" g="0" b="0"/>
            </a:effectRef>
            <a:fontRef idx="minor">
              <a:schemeClr val="lt1"/>
            </a:fontRef>
          </p:style>
          <p:txBody>
            <a:bodyPr lIns="182880" tIns="182880" rIns="182880" bIns="182880" spcCol="1270" anchor="ctr"/>
            <a:lstStyle/>
            <a:p>
              <a:pPr algn="ctr" defTabSz="2133600">
                <a:lnSpc>
                  <a:spcPct val="90000"/>
                </a:lnSpc>
                <a:spcAft>
                  <a:spcPct val="35000"/>
                </a:spcAft>
                <a:defRPr/>
              </a:pPr>
              <a:r>
                <a:rPr lang="en-US" sz="2150" b="1" i="1" dirty="0" smtClean="0">
                  <a:solidFill>
                    <a:schemeClr val="bg1"/>
                  </a:solidFill>
                  <a:effectLst>
                    <a:outerShdw blurRad="38100" dist="38100" dir="2700000" algn="tl">
                      <a:srgbClr val="000000">
                        <a:alpha val="43137"/>
                      </a:srgbClr>
                    </a:outerShdw>
                  </a:effectLst>
                </a:rPr>
                <a:t>Capital Improvements, Debt Service, Salaries &amp; Benefits</a:t>
              </a:r>
              <a:endParaRPr lang="en-US" sz="2150" b="1" i="1" dirty="0">
                <a:solidFill>
                  <a:schemeClr val="bg1"/>
                </a:solidFill>
                <a:effectLst>
                  <a:outerShdw blurRad="38100" dist="38100" dir="2700000" algn="tl">
                    <a:srgbClr val="000000">
                      <a:alpha val="43137"/>
                    </a:srgbClr>
                  </a:outerShdw>
                </a:effectLst>
              </a:endParaRPr>
            </a:p>
          </p:txBody>
        </p:sp>
      </p:grpSp>
      <p:grpSp>
        <p:nvGrpSpPr>
          <p:cNvPr id="22" name="Group 15"/>
          <p:cNvGrpSpPr>
            <a:grpSpLocks/>
          </p:cNvGrpSpPr>
          <p:nvPr/>
        </p:nvGrpSpPr>
        <p:grpSpPr bwMode="auto">
          <a:xfrm>
            <a:off x="3132772" y="3810000"/>
            <a:ext cx="2277427" cy="1919087"/>
            <a:chOff x="0" y="2602836"/>
            <a:chExt cx="2414069" cy="1722773"/>
          </a:xfrm>
          <a:solidFill>
            <a:srgbClr val="8DC73F"/>
          </a:solidFill>
        </p:grpSpPr>
        <p:sp>
          <p:nvSpPr>
            <p:cNvPr id="23" name="Rectangle 22"/>
            <p:cNvSpPr/>
            <p:nvPr/>
          </p:nvSpPr>
          <p:spPr>
            <a:xfrm>
              <a:off x="0" y="2602836"/>
              <a:ext cx="2414069" cy="1722773"/>
            </a:xfrm>
            <a:prstGeom prst="rect">
              <a:avLst/>
            </a:prstGeom>
            <a:grpFill/>
            <a:ln w="635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4" name="Rectangle 23"/>
            <p:cNvSpPr/>
            <p:nvPr/>
          </p:nvSpPr>
          <p:spPr>
            <a:xfrm>
              <a:off x="0" y="2602836"/>
              <a:ext cx="2414069" cy="1722773"/>
            </a:xfrm>
            <a:prstGeom prst="rect">
              <a:avLst/>
            </a:prstGeom>
            <a:grpFill/>
            <a:ln w="12700">
              <a:solidFill>
                <a:srgbClr val="1C3F94"/>
              </a:solidFill>
            </a:ln>
          </p:spPr>
          <p:style>
            <a:lnRef idx="0">
              <a:scrgbClr r="0" g="0" b="0"/>
            </a:lnRef>
            <a:fillRef idx="0">
              <a:scrgbClr r="0" g="0" b="0"/>
            </a:fillRef>
            <a:effectRef idx="0">
              <a:scrgbClr r="0" g="0" b="0"/>
            </a:effectRef>
            <a:fontRef idx="minor">
              <a:schemeClr val="lt1"/>
            </a:fontRef>
          </p:style>
          <p:txBody>
            <a:bodyPr lIns="182880" tIns="182880" rIns="182880" bIns="182880" spcCol="1270" anchor="ctr"/>
            <a:lstStyle/>
            <a:p>
              <a:pPr algn="ctr" defTabSz="2133600">
                <a:lnSpc>
                  <a:spcPct val="90000"/>
                </a:lnSpc>
                <a:spcAft>
                  <a:spcPct val="35000"/>
                </a:spcAft>
                <a:defRPr/>
              </a:pPr>
              <a:r>
                <a:rPr lang="en-US" sz="2150" b="1" i="1" dirty="0" smtClean="0">
                  <a:solidFill>
                    <a:schemeClr val="bg1"/>
                  </a:solidFill>
                  <a:effectLst>
                    <a:outerShdw blurRad="38100" dist="38100" dir="2700000" algn="tl">
                      <a:srgbClr val="000000">
                        <a:alpha val="43137"/>
                      </a:srgbClr>
                    </a:outerShdw>
                  </a:effectLst>
                </a:rPr>
                <a:t>Energy, Purchased Water, Treatment Chemicals</a:t>
              </a:r>
              <a:endParaRPr lang="en-US" sz="2150" b="1" i="1" dirty="0">
                <a:solidFill>
                  <a:schemeClr val="bg1"/>
                </a:solidFill>
                <a:effectLst>
                  <a:outerShdw blurRad="38100" dist="38100" dir="2700000" algn="tl">
                    <a:srgbClr val="000000">
                      <a:alpha val="43137"/>
                    </a:srgbClr>
                  </a:outerShdw>
                </a:effectLst>
              </a:endParaRPr>
            </a:p>
          </p:txBody>
        </p:sp>
      </p:grpSp>
      <p:sp>
        <p:nvSpPr>
          <p:cNvPr id="26" name="Down Arrow 25"/>
          <p:cNvSpPr/>
          <p:nvPr/>
        </p:nvSpPr>
        <p:spPr>
          <a:xfrm>
            <a:off x="1371600" y="3409452"/>
            <a:ext cx="561484" cy="324348"/>
          </a:xfrm>
          <a:prstGeom prst="downArrow">
            <a:avLst/>
          </a:prstGeom>
          <a:solidFill>
            <a:schemeClr val="tx2">
              <a:lumMod val="40000"/>
              <a:lumOff val="60000"/>
            </a:schemeClr>
          </a:solidFill>
          <a:ln w="12700">
            <a:solidFill>
              <a:srgbClr val="1C3F9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7" name="Down Arrow 26"/>
          <p:cNvSpPr/>
          <p:nvPr/>
        </p:nvSpPr>
        <p:spPr>
          <a:xfrm>
            <a:off x="3992457" y="3380628"/>
            <a:ext cx="561484" cy="324348"/>
          </a:xfrm>
          <a:prstGeom prst="downArrow">
            <a:avLst/>
          </a:prstGeom>
          <a:solidFill>
            <a:schemeClr val="tx2">
              <a:lumMod val="40000"/>
              <a:lumOff val="60000"/>
            </a:schemeClr>
          </a:solidFill>
          <a:ln w="12700">
            <a:solidFill>
              <a:srgbClr val="1C3F9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5" name="TextBox 1"/>
          <p:cNvSpPr txBox="1">
            <a:spLocks noChangeArrowheads="1"/>
          </p:cNvSpPr>
          <p:nvPr/>
        </p:nvSpPr>
        <p:spPr bwMode="auto">
          <a:xfrm>
            <a:off x="533400" y="228600"/>
            <a:ext cx="8382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800" b="1" dirty="0" smtClean="0">
                <a:solidFill>
                  <a:schemeClr val="bg1"/>
                </a:solidFill>
              </a:rPr>
              <a:t>DEFENSIBLE RATES – COST ALLOCATIONS</a:t>
            </a:r>
            <a:endParaRPr lang="en-US" sz="2800" b="1" dirty="0">
              <a:solidFill>
                <a:schemeClr val="bg1"/>
              </a:solidFill>
            </a:endParaRPr>
          </a:p>
        </p:txBody>
      </p:sp>
      <p:sp>
        <p:nvSpPr>
          <p:cNvPr id="28" name="TextBox 27"/>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29"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5948446"/>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416410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ppt_x"/>
                                          </p:val>
                                        </p:tav>
                                        <p:tav tm="100000">
                                          <p:val>
                                            <p:strVal val="#ppt_x"/>
                                          </p:val>
                                        </p:tav>
                                      </p:tavLst>
                                    </p:anim>
                                    <p:anim calcmode="lin" valueType="num">
                                      <p:cBhvr additive="base">
                                        <p:cTn id="12" dur="500" fill="hold"/>
                                        <p:tgtEl>
                                          <p:spTgt spid="2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 fill="hold"/>
                                        <p:tgtEl>
                                          <p:spTgt spid="27"/>
                                        </p:tgtEl>
                                        <p:attrNameLst>
                                          <p:attrName>ppt_x</p:attrName>
                                        </p:attrNameLst>
                                      </p:cBhvr>
                                      <p:tavLst>
                                        <p:tav tm="0">
                                          <p:val>
                                            <p:strVal val="#ppt_x"/>
                                          </p:val>
                                        </p:tav>
                                        <p:tav tm="100000">
                                          <p:val>
                                            <p:strVal val="#ppt_x"/>
                                          </p:val>
                                        </p:tav>
                                      </p:tavLst>
                                    </p:anim>
                                    <p:anim calcmode="lin" valueType="num">
                                      <p:cBhvr additive="base">
                                        <p:cTn id="2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8"/>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8" name="Content Placeholder 2"/>
          <p:cNvSpPr txBox="1">
            <a:spLocks/>
          </p:cNvSpPr>
          <p:nvPr/>
        </p:nvSpPr>
        <p:spPr>
          <a:xfrm>
            <a:off x="457200" y="1447800"/>
            <a:ext cx="8432409" cy="46482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lnSpc>
                <a:spcPts val="3200"/>
              </a:lnSpc>
              <a:spcBef>
                <a:spcPts val="0"/>
              </a:spcBef>
              <a:spcAft>
                <a:spcPts val="1200"/>
              </a:spcAft>
              <a:buSzPct val="125000"/>
              <a:buNone/>
              <a:defRPr/>
            </a:pPr>
            <a:r>
              <a:rPr lang="en-US" sz="2600" b="1" dirty="0" smtClean="0">
                <a:solidFill>
                  <a:srgbClr val="1C3F94"/>
                </a:solidFill>
                <a:latin typeface="Arial" pitchFamily="34" charset="0"/>
                <a:cs typeface="Arial" pitchFamily="34" charset="0"/>
              </a:rPr>
              <a:t>How Fixed &amp; Variable Costs </a:t>
            </a:r>
            <a:r>
              <a:rPr lang="en-US" sz="2600" b="1" u="sng" dirty="0" smtClean="0">
                <a:solidFill>
                  <a:srgbClr val="1C3F94"/>
                </a:solidFill>
                <a:latin typeface="Arial" pitchFamily="34" charset="0"/>
                <a:cs typeface="Arial" pitchFamily="34" charset="0"/>
              </a:rPr>
              <a:t>Should</a:t>
            </a:r>
            <a:r>
              <a:rPr lang="en-US" sz="2600" b="1" dirty="0" smtClean="0">
                <a:solidFill>
                  <a:srgbClr val="1C3F94"/>
                </a:solidFill>
                <a:latin typeface="Arial" pitchFamily="34" charset="0"/>
                <a:cs typeface="Arial" pitchFamily="34" charset="0"/>
              </a:rPr>
              <a:t> be Collected:</a:t>
            </a:r>
            <a:endParaRPr lang="en-US" sz="2600" b="1" dirty="0">
              <a:solidFill>
                <a:srgbClr val="1C3F94"/>
              </a:solidFill>
              <a:latin typeface="Arial" pitchFamily="34" charset="0"/>
              <a:cs typeface="Arial" pitchFamily="34" charset="0"/>
            </a:endParaRPr>
          </a:p>
        </p:txBody>
      </p:sp>
      <p:grpSp>
        <p:nvGrpSpPr>
          <p:cNvPr id="7" name="Group 1"/>
          <p:cNvGrpSpPr>
            <a:grpSpLocks/>
          </p:cNvGrpSpPr>
          <p:nvPr/>
        </p:nvGrpSpPr>
        <p:grpSpPr bwMode="auto">
          <a:xfrm>
            <a:off x="6302375" y="1981200"/>
            <a:ext cx="2587234" cy="1585912"/>
            <a:chOff x="5540281" y="0"/>
            <a:chExt cx="2384518" cy="1705044"/>
          </a:xfrm>
          <a:solidFill>
            <a:srgbClr val="1C3F94"/>
          </a:solidFill>
        </p:grpSpPr>
        <p:sp>
          <p:nvSpPr>
            <p:cNvPr id="9" name="Rectangle 8"/>
            <p:cNvSpPr/>
            <p:nvPr/>
          </p:nvSpPr>
          <p:spPr>
            <a:xfrm>
              <a:off x="5540281" y="0"/>
              <a:ext cx="2384518" cy="1705044"/>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Rectangle 9"/>
            <p:cNvSpPr/>
            <p:nvPr/>
          </p:nvSpPr>
          <p:spPr>
            <a:xfrm>
              <a:off x="5540281" y="0"/>
              <a:ext cx="2384518" cy="1705044"/>
            </a:xfrm>
            <a:prstGeom prst="rect">
              <a:avLst/>
            </a:prstGeom>
            <a:grpFill/>
          </p:spPr>
          <p:style>
            <a:lnRef idx="0">
              <a:scrgbClr r="0" g="0" b="0"/>
            </a:lnRef>
            <a:fillRef idx="0">
              <a:scrgbClr r="0" g="0" b="0"/>
            </a:fillRef>
            <a:effectRef idx="0">
              <a:scrgbClr r="0" g="0" b="0"/>
            </a:effectRef>
            <a:fontRef idx="minor">
              <a:schemeClr val="lt1"/>
            </a:fontRef>
          </p:style>
          <p:txBody>
            <a:bodyPr lIns="110490" tIns="110490" rIns="110490" bIns="110490" spcCol="1270" anchor="ctr"/>
            <a:lstStyle/>
            <a:p>
              <a:pPr algn="ctr" defTabSz="1289050">
                <a:lnSpc>
                  <a:spcPct val="90000"/>
                </a:lnSpc>
                <a:spcAft>
                  <a:spcPct val="35000"/>
                </a:spcAft>
                <a:defRPr/>
              </a:pPr>
              <a:r>
                <a:rPr lang="en-US" sz="2900" b="1" dirty="0">
                  <a:effectLst>
                    <a:outerShdw blurRad="38100" dist="38100" dir="2700000" algn="tl">
                      <a:srgbClr val="000000">
                        <a:alpha val="43137"/>
                      </a:srgbClr>
                    </a:outerShdw>
                  </a:effectLst>
                </a:rPr>
                <a:t>Total Revenue Requirements</a:t>
              </a:r>
            </a:p>
          </p:txBody>
        </p:sp>
      </p:grpSp>
      <p:grpSp>
        <p:nvGrpSpPr>
          <p:cNvPr id="11" name="Group 4"/>
          <p:cNvGrpSpPr>
            <a:grpSpLocks/>
          </p:cNvGrpSpPr>
          <p:nvPr/>
        </p:nvGrpSpPr>
        <p:grpSpPr bwMode="auto">
          <a:xfrm>
            <a:off x="3200400" y="1981200"/>
            <a:ext cx="2362201" cy="1582737"/>
            <a:chOff x="4121119" y="95923"/>
            <a:chExt cx="3232954" cy="1766516"/>
          </a:xfrm>
        </p:grpSpPr>
        <p:sp>
          <p:nvSpPr>
            <p:cNvPr id="12" name="Rectangle 11"/>
            <p:cNvSpPr/>
            <p:nvPr/>
          </p:nvSpPr>
          <p:spPr>
            <a:xfrm>
              <a:off x="4192818" y="95923"/>
              <a:ext cx="3161255" cy="1766516"/>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Rectangle 12"/>
            <p:cNvSpPr/>
            <p:nvPr/>
          </p:nvSpPr>
          <p:spPr>
            <a:xfrm>
              <a:off x="4121119" y="95923"/>
              <a:ext cx="3232953" cy="1766516"/>
            </a:xfrm>
            <a:prstGeom prst="rect">
              <a:avLst/>
            </a:prstGeom>
            <a:solidFill>
              <a:srgbClr val="1C3F94"/>
            </a:solidFill>
          </p:spPr>
          <p:style>
            <a:lnRef idx="0">
              <a:scrgbClr r="0" g="0" b="0"/>
            </a:lnRef>
            <a:fillRef idx="0">
              <a:scrgbClr r="0" g="0" b="0"/>
            </a:fillRef>
            <a:effectRef idx="0">
              <a:scrgbClr r="0" g="0" b="0"/>
            </a:effectRef>
            <a:fontRef idx="minor">
              <a:schemeClr val="lt1"/>
            </a:fontRef>
          </p:style>
          <p:txBody>
            <a:bodyPr lIns="163830" tIns="163830" rIns="163830" bIns="163830" spcCol="1270" anchor="ctr"/>
            <a:lstStyle/>
            <a:p>
              <a:pPr algn="ctr" defTabSz="1911350">
                <a:lnSpc>
                  <a:spcPct val="90000"/>
                </a:lnSpc>
                <a:spcBef>
                  <a:spcPts val="200"/>
                </a:spcBef>
                <a:spcAft>
                  <a:spcPct val="35000"/>
                </a:spcAft>
                <a:defRPr/>
              </a:pPr>
              <a:r>
                <a:rPr lang="en-US" sz="3600" dirty="0">
                  <a:effectLst>
                    <a:outerShdw blurRad="38100" dist="38100" dir="2700000" algn="tl">
                      <a:srgbClr val="000000">
                        <a:alpha val="43137"/>
                      </a:srgbClr>
                    </a:outerShdw>
                  </a:effectLst>
                </a:rPr>
                <a:t> Variable Costs</a:t>
              </a:r>
            </a:p>
          </p:txBody>
        </p:sp>
      </p:grpSp>
      <p:grpSp>
        <p:nvGrpSpPr>
          <p:cNvPr id="14" name="Group 7"/>
          <p:cNvGrpSpPr>
            <a:grpSpLocks/>
          </p:cNvGrpSpPr>
          <p:nvPr/>
        </p:nvGrpSpPr>
        <p:grpSpPr bwMode="auto">
          <a:xfrm>
            <a:off x="560388" y="1981200"/>
            <a:ext cx="2106612" cy="1585912"/>
            <a:chOff x="768212" y="37493"/>
            <a:chExt cx="3025838" cy="1767586"/>
          </a:xfrm>
          <a:solidFill>
            <a:srgbClr val="1C3F94"/>
          </a:solidFill>
        </p:grpSpPr>
        <p:sp>
          <p:nvSpPr>
            <p:cNvPr id="15" name="Rectangle 14"/>
            <p:cNvSpPr/>
            <p:nvPr/>
          </p:nvSpPr>
          <p:spPr>
            <a:xfrm>
              <a:off x="768212" y="37493"/>
              <a:ext cx="3025838" cy="1767586"/>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ectangle 15"/>
            <p:cNvSpPr/>
            <p:nvPr/>
          </p:nvSpPr>
          <p:spPr>
            <a:xfrm>
              <a:off x="768212" y="37493"/>
              <a:ext cx="3025838" cy="1767586"/>
            </a:xfrm>
            <a:prstGeom prst="rect">
              <a:avLst/>
            </a:prstGeom>
            <a:solidFill>
              <a:srgbClr val="1C3F94"/>
            </a:solidFill>
          </p:spPr>
          <p:style>
            <a:lnRef idx="0">
              <a:scrgbClr r="0" g="0" b="0"/>
            </a:lnRef>
            <a:fillRef idx="0">
              <a:scrgbClr r="0" g="0" b="0"/>
            </a:fillRef>
            <a:effectRef idx="0">
              <a:scrgbClr r="0" g="0" b="0"/>
            </a:effectRef>
            <a:fontRef idx="minor">
              <a:schemeClr val="lt1"/>
            </a:fontRef>
          </p:style>
          <p:txBody>
            <a:bodyPr lIns="167640" tIns="167640" rIns="167640" bIns="167640" spcCol="1270" anchor="ctr"/>
            <a:lstStyle/>
            <a:p>
              <a:pPr algn="ctr" defTabSz="1955800">
                <a:lnSpc>
                  <a:spcPct val="90000"/>
                </a:lnSpc>
                <a:spcAft>
                  <a:spcPct val="35000"/>
                </a:spcAft>
                <a:defRPr/>
              </a:pPr>
              <a:r>
                <a:rPr lang="en-US" sz="3600" dirty="0">
                  <a:effectLst>
                    <a:outerShdw blurRad="38100" dist="38100" dir="2700000" algn="tl">
                      <a:srgbClr val="000000">
                        <a:alpha val="43137"/>
                      </a:srgbClr>
                    </a:outerShdw>
                  </a:effectLst>
                </a:rPr>
                <a:t>Fixed Costs</a:t>
              </a:r>
            </a:p>
          </p:txBody>
        </p:sp>
      </p:grpSp>
      <p:sp>
        <p:nvSpPr>
          <p:cNvPr id="17" name="Plus 16"/>
          <p:cNvSpPr/>
          <p:nvPr/>
        </p:nvSpPr>
        <p:spPr>
          <a:xfrm>
            <a:off x="2743200" y="2576512"/>
            <a:ext cx="457200" cy="381000"/>
          </a:xfrm>
          <a:prstGeom prst="mathPlus">
            <a:avLst/>
          </a:prstGeom>
          <a:ln w="158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9" name="Group 12"/>
          <p:cNvGrpSpPr>
            <a:grpSpLocks/>
          </p:cNvGrpSpPr>
          <p:nvPr/>
        </p:nvGrpSpPr>
        <p:grpSpPr bwMode="auto">
          <a:xfrm>
            <a:off x="560388" y="4252912"/>
            <a:ext cx="2106612" cy="1531938"/>
            <a:chOff x="0" y="2602836"/>
            <a:chExt cx="2414069" cy="1722773"/>
          </a:xfrm>
          <a:solidFill>
            <a:srgbClr val="8DC73F"/>
          </a:solidFill>
        </p:grpSpPr>
        <p:sp>
          <p:nvSpPr>
            <p:cNvPr id="20" name="Rectangle 19"/>
            <p:cNvSpPr/>
            <p:nvPr/>
          </p:nvSpPr>
          <p:spPr>
            <a:xfrm>
              <a:off x="0" y="2602836"/>
              <a:ext cx="2414069" cy="1722773"/>
            </a:xfrm>
            <a:prstGeom prst="rect">
              <a:avLst/>
            </a:prstGeom>
            <a:grpFill/>
            <a:ln w="9525">
              <a:solidFill>
                <a:srgbClr val="1C3F94"/>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Rectangle 20"/>
            <p:cNvSpPr/>
            <p:nvPr/>
          </p:nvSpPr>
          <p:spPr>
            <a:xfrm>
              <a:off x="0" y="2602836"/>
              <a:ext cx="2414069" cy="1722773"/>
            </a:xfrm>
            <a:prstGeom prst="rect">
              <a:avLst/>
            </a:prstGeom>
            <a:grpFill/>
            <a:ln w="9525">
              <a:solidFill>
                <a:srgbClr val="1C3F94"/>
              </a:solidFill>
            </a:ln>
          </p:spPr>
          <p:style>
            <a:lnRef idx="0">
              <a:scrgbClr r="0" g="0" b="0"/>
            </a:lnRef>
            <a:fillRef idx="0">
              <a:scrgbClr r="0" g="0" b="0"/>
            </a:fillRef>
            <a:effectRef idx="0">
              <a:scrgbClr r="0" g="0" b="0"/>
            </a:effectRef>
            <a:fontRef idx="minor">
              <a:schemeClr val="lt1"/>
            </a:fontRef>
          </p:style>
          <p:txBody>
            <a:bodyPr lIns="182880" tIns="182880" rIns="182880" bIns="182880" spcCol="1270" anchor="ctr"/>
            <a:lstStyle/>
            <a:p>
              <a:pPr algn="ctr" defTabSz="2133600">
                <a:lnSpc>
                  <a:spcPct val="90000"/>
                </a:lnSpc>
                <a:spcAft>
                  <a:spcPct val="35000"/>
                </a:spcAft>
                <a:defRPr/>
              </a:pPr>
              <a:r>
                <a:rPr lang="en-US" sz="3200" b="1" i="1" dirty="0">
                  <a:solidFill>
                    <a:schemeClr val="bg1"/>
                  </a:solidFill>
                  <a:effectLst>
                    <a:outerShdw blurRad="38100" dist="38100" dir="2700000" algn="tl">
                      <a:srgbClr val="000000">
                        <a:alpha val="43137"/>
                      </a:srgbClr>
                    </a:outerShdw>
                  </a:effectLst>
                </a:rPr>
                <a:t>Fixed Charges</a:t>
              </a:r>
            </a:p>
          </p:txBody>
        </p:sp>
      </p:grpSp>
      <p:grpSp>
        <p:nvGrpSpPr>
          <p:cNvPr id="22" name="Group 15"/>
          <p:cNvGrpSpPr>
            <a:grpSpLocks/>
          </p:cNvGrpSpPr>
          <p:nvPr/>
        </p:nvGrpSpPr>
        <p:grpSpPr bwMode="auto">
          <a:xfrm>
            <a:off x="3200400" y="4252912"/>
            <a:ext cx="2362201" cy="1531938"/>
            <a:chOff x="0" y="2602836"/>
            <a:chExt cx="2414069" cy="1722773"/>
          </a:xfrm>
          <a:solidFill>
            <a:srgbClr val="8DC73F"/>
          </a:solidFill>
        </p:grpSpPr>
        <p:sp>
          <p:nvSpPr>
            <p:cNvPr id="23" name="Rectangle 22"/>
            <p:cNvSpPr/>
            <p:nvPr/>
          </p:nvSpPr>
          <p:spPr>
            <a:xfrm>
              <a:off x="0" y="2602836"/>
              <a:ext cx="2414069" cy="1722773"/>
            </a:xfrm>
            <a:prstGeom prst="rect">
              <a:avLst/>
            </a:prstGeom>
            <a:grpFill/>
            <a:ln w="9525">
              <a:solidFill>
                <a:srgbClr val="1C3F94"/>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4" name="Rectangle 23"/>
            <p:cNvSpPr/>
            <p:nvPr/>
          </p:nvSpPr>
          <p:spPr>
            <a:xfrm>
              <a:off x="0" y="2602836"/>
              <a:ext cx="2414069" cy="1722773"/>
            </a:xfrm>
            <a:prstGeom prst="rect">
              <a:avLst/>
            </a:prstGeom>
            <a:grpFill/>
            <a:ln w="9525">
              <a:solidFill>
                <a:srgbClr val="1C3F94"/>
              </a:solidFill>
            </a:ln>
          </p:spPr>
          <p:style>
            <a:lnRef idx="0">
              <a:scrgbClr r="0" g="0" b="0"/>
            </a:lnRef>
            <a:fillRef idx="0">
              <a:scrgbClr r="0" g="0" b="0"/>
            </a:fillRef>
            <a:effectRef idx="0">
              <a:scrgbClr r="0" g="0" b="0"/>
            </a:effectRef>
            <a:fontRef idx="minor">
              <a:schemeClr val="lt1"/>
            </a:fontRef>
          </p:style>
          <p:txBody>
            <a:bodyPr lIns="182880" tIns="182880" rIns="182880" bIns="182880" spcCol="1270" anchor="ctr"/>
            <a:lstStyle/>
            <a:p>
              <a:pPr algn="ctr" defTabSz="2133600">
                <a:lnSpc>
                  <a:spcPct val="90000"/>
                </a:lnSpc>
                <a:spcAft>
                  <a:spcPct val="35000"/>
                </a:spcAft>
                <a:defRPr/>
              </a:pPr>
              <a:r>
                <a:rPr lang="en-US" sz="3200" b="1" i="1" dirty="0">
                  <a:solidFill>
                    <a:schemeClr val="bg1"/>
                  </a:solidFill>
                  <a:effectLst>
                    <a:outerShdw blurRad="38100" dist="38100" dir="2700000" algn="tl">
                      <a:srgbClr val="000000">
                        <a:alpha val="43137"/>
                      </a:srgbClr>
                    </a:outerShdw>
                  </a:effectLst>
                </a:rPr>
                <a:t>Volumetric Charges</a:t>
              </a:r>
            </a:p>
          </p:txBody>
        </p:sp>
      </p:grpSp>
      <p:sp>
        <p:nvSpPr>
          <p:cNvPr id="25" name="Down Arrow 24"/>
          <p:cNvSpPr/>
          <p:nvPr/>
        </p:nvSpPr>
        <p:spPr>
          <a:xfrm>
            <a:off x="4038600" y="3643312"/>
            <a:ext cx="585788" cy="533400"/>
          </a:xfrm>
          <a:prstGeom prst="downArrow">
            <a:avLst/>
          </a:prstGeom>
          <a:solidFill>
            <a:schemeClr val="tx2">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6" name="Down Arrow 25"/>
          <p:cNvSpPr/>
          <p:nvPr/>
        </p:nvSpPr>
        <p:spPr>
          <a:xfrm>
            <a:off x="1319213" y="3643312"/>
            <a:ext cx="585787" cy="533400"/>
          </a:xfrm>
          <a:prstGeom prst="downArrow">
            <a:avLst/>
          </a:prstGeom>
          <a:solidFill>
            <a:schemeClr val="tx2">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7" name="Equal 26"/>
          <p:cNvSpPr/>
          <p:nvPr/>
        </p:nvSpPr>
        <p:spPr>
          <a:xfrm>
            <a:off x="5791200" y="4710112"/>
            <a:ext cx="381000" cy="3810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grpSp>
        <p:nvGrpSpPr>
          <p:cNvPr id="28" name="Group 23"/>
          <p:cNvGrpSpPr>
            <a:grpSpLocks/>
          </p:cNvGrpSpPr>
          <p:nvPr/>
        </p:nvGrpSpPr>
        <p:grpSpPr bwMode="auto">
          <a:xfrm>
            <a:off x="6302375" y="4267200"/>
            <a:ext cx="2587234" cy="1517650"/>
            <a:chOff x="5540281" y="0"/>
            <a:chExt cx="2384518" cy="1705044"/>
          </a:xfrm>
          <a:solidFill>
            <a:srgbClr val="8DC73F"/>
          </a:solidFill>
        </p:grpSpPr>
        <p:sp>
          <p:nvSpPr>
            <p:cNvPr id="29" name="Rectangle 28"/>
            <p:cNvSpPr/>
            <p:nvPr/>
          </p:nvSpPr>
          <p:spPr>
            <a:xfrm>
              <a:off x="5540281" y="0"/>
              <a:ext cx="2384518" cy="1705044"/>
            </a:xfrm>
            <a:prstGeom prst="rect">
              <a:avLst/>
            </a:prstGeom>
            <a:grpFill/>
            <a:ln w="9525">
              <a:solidFill>
                <a:srgbClr val="1C3F94"/>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Rectangle 29"/>
            <p:cNvSpPr/>
            <p:nvPr/>
          </p:nvSpPr>
          <p:spPr>
            <a:xfrm>
              <a:off x="5540281" y="0"/>
              <a:ext cx="2384518" cy="1705044"/>
            </a:xfrm>
            <a:prstGeom prst="rect">
              <a:avLst/>
            </a:prstGeom>
            <a:grpFill/>
            <a:ln w="9525">
              <a:solidFill>
                <a:srgbClr val="1C3F94"/>
              </a:solidFill>
            </a:ln>
          </p:spPr>
          <p:style>
            <a:lnRef idx="0">
              <a:scrgbClr r="0" g="0" b="0"/>
            </a:lnRef>
            <a:fillRef idx="0">
              <a:scrgbClr r="0" g="0" b="0"/>
            </a:fillRef>
            <a:effectRef idx="0">
              <a:scrgbClr r="0" g="0" b="0"/>
            </a:effectRef>
            <a:fontRef idx="minor">
              <a:schemeClr val="lt1"/>
            </a:fontRef>
          </p:style>
          <p:txBody>
            <a:bodyPr lIns="110490" tIns="110490" rIns="110490" bIns="110490" spcCol="1270" anchor="ctr"/>
            <a:lstStyle/>
            <a:p>
              <a:pPr algn="ctr" defTabSz="1289050">
                <a:lnSpc>
                  <a:spcPct val="90000"/>
                </a:lnSpc>
                <a:spcAft>
                  <a:spcPct val="35000"/>
                </a:spcAft>
                <a:defRPr/>
              </a:pPr>
              <a:r>
                <a:rPr lang="en-US" sz="3200" b="1" i="1" dirty="0">
                  <a:solidFill>
                    <a:schemeClr val="bg1"/>
                  </a:solidFill>
                  <a:effectLst>
                    <a:outerShdw blurRad="38100" dist="38100" dir="2700000" algn="tl">
                      <a:srgbClr val="000000">
                        <a:alpha val="43137"/>
                      </a:srgbClr>
                    </a:outerShdw>
                  </a:effectLst>
                </a:rPr>
                <a:t>Revenue Stability</a:t>
              </a:r>
            </a:p>
          </p:txBody>
        </p:sp>
      </p:grpSp>
      <p:sp>
        <p:nvSpPr>
          <p:cNvPr id="31" name="Plus 30"/>
          <p:cNvSpPr/>
          <p:nvPr/>
        </p:nvSpPr>
        <p:spPr>
          <a:xfrm>
            <a:off x="2724150" y="4828381"/>
            <a:ext cx="457200" cy="381000"/>
          </a:xfrm>
          <a:prstGeom prst="mathPlus">
            <a:avLst/>
          </a:prstGeom>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2" name="Equal 31"/>
          <p:cNvSpPr/>
          <p:nvPr/>
        </p:nvSpPr>
        <p:spPr>
          <a:xfrm>
            <a:off x="5753100" y="2576512"/>
            <a:ext cx="381000" cy="3810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34" name="TextBox 1"/>
          <p:cNvSpPr txBox="1">
            <a:spLocks noChangeArrowheads="1"/>
          </p:cNvSpPr>
          <p:nvPr/>
        </p:nvSpPr>
        <p:spPr bwMode="auto">
          <a:xfrm>
            <a:off x="533400" y="228600"/>
            <a:ext cx="8382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800" b="1" dirty="0" smtClean="0">
                <a:solidFill>
                  <a:schemeClr val="bg1"/>
                </a:solidFill>
              </a:rPr>
              <a:t>DEFENSIBLE RATES – COST ALLOCATIONS</a:t>
            </a:r>
            <a:endParaRPr lang="en-US" sz="2800" b="1" dirty="0">
              <a:solidFill>
                <a:schemeClr val="bg1"/>
              </a:solidFill>
            </a:endParaRPr>
          </a:p>
        </p:txBody>
      </p:sp>
      <p:sp>
        <p:nvSpPr>
          <p:cNvPr id="33" name="TextBox 32"/>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35"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5948446"/>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201550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ppt_x"/>
                                          </p:val>
                                        </p:tav>
                                        <p:tav tm="100000">
                                          <p:val>
                                            <p:strVal val="#ppt_x"/>
                                          </p:val>
                                        </p:tav>
                                      </p:tavLst>
                                    </p:anim>
                                    <p:anim calcmode="lin" valueType="num">
                                      <p:cBhvr additive="base">
                                        <p:cTn id="12" dur="500" fill="hold"/>
                                        <p:tgtEl>
                                          <p:spTgt spid="2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500" fill="hold"/>
                                        <p:tgtEl>
                                          <p:spTgt spid="25"/>
                                        </p:tgtEl>
                                        <p:attrNameLst>
                                          <p:attrName>ppt_x</p:attrName>
                                        </p:attrNameLst>
                                      </p:cBhvr>
                                      <p:tavLst>
                                        <p:tav tm="0">
                                          <p:val>
                                            <p:strVal val="#ppt_x"/>
                                          </p:val>
                                        </p:tav>
                                        <p:tav tm="100000">
                                          <p:val>
                                            <p:strVal val="#ppt_x"/>
                                          </p:val>
                                        </p:tav>
                                      </p:tavLst>
                                    </p:anim>
                                    <p:anim calcmode="lin" valueType="num">
                                      <p:cBhvr additive="base">
                                        <p:cTn id="16" dur="500" fill="hold"/>
                                        <p:tgtEl>
                                          <p:spTgt spid="2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500" fill="hold"/>
                                        <p:tgtEl>
                                          <p:spTgt spid="26"/>
                                        </p:tgtEl>
                                        <p:attrNameLst>
                                          <p:attrName>ppt_x</p:attrName>
                                        </p:attrNameLst>
                                      </p:cBhvr>
                                      <p:tavLst>
                                        <p:tav tm="0">
                                          <p:val>
                                            <p:strVal val="#ppt_x"/>
                                          </p:val>
                                        </p:tav>
                                        <p:tav tm="100000">
                                          <p:val>
                                            <p:strVal val="#ppt_x"/>
                                          </p:val>
                                        </p:tav>
                                      </p:tavLst>
                                    </p:anim>
                                    <p:anim calcmode="lin" valueType="num">
                                      <p:cBhvr additive="base">
                                        <p:cTn id="20" dur="500" fill="hold"/>
                                        <p:tgtEl>
                                          <p:spTgt spid="26"/>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anim calcmode="lin" valueType="num">
                                      <p:cBhvr additive="base">
                                        <p:cTn id="23" dur="500" fill="hold"/>
                                        <p:tgtEl>
                                          <p:spTgt spid="27"/>
                                        </p:tgtEl>
                                        <p:attrNameLst>
                                          <p:attrName>ppt_x</p:attrName>
                                        </p:attrNameLst>
                                      </p:cBhvr>
                                      <p:tavLst>
                                        <p:tav tm="0">
                                          <p:val>
                                            <p:strVal val="#ppt_x"/>
                                          </p:val>
                                        </p:tav>
                                        <p:tav tm="100000">
                                          <p:val>
                                            <p:strVal val="#ppt_x"/>
                                          </p:val>
                                        </p:tav>
                                      </p:tavLst>
                                    </p:anim>
                                    <p:anim calcmode="lin" valueType="num">
                                      <p:cBhvr additive="base">
                                        <p:cTn id="24" dur="500" fill="hold"/>
                                        <p:tgtEl>
                                          <p:spTgt spid="2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8"/>
                                        </p:tgtEl>
                                        <p:attrNameLst>
                                          <p:attrName>style.visibility</p:attrName>
                                        </p:attrNameLst>
                                      </p:cBhvr>
                                      <p:to>
                                        <p:strVal val="visible"/>
                                      </p:to>
                                    </p:set>
                                    <p:anim calcmode="lin" valueType="num">
                                      <p:cBhvr additive="base">
                                        <p:cTn id="27" dur="500" fill="hold"/>
                                        <p:tgtEl>
                                          <p:spTgt spid="28"/>
                                        </p:tgtEl>
                                        <p:attrNameLst>
                                          <p:attrName>ppt_x</p:attrName>
                                        </p:attrNameLst>
                                      </p:cBhvr>
                                      <p:tavLst>
                                        <p:tav tm="0">
                                          <p:val>
                                            <p:strVal val="#ppt_x"/>
                                          </p:val>
                                        </p:tav>
                                        <p:tav tm="100000">
                                          <p:val>
                                            <p:strVal val="#ppt_x"/>
                                          </p:val>
                                        </p:tav>
                                      </p:tavLst>
                                    </p:anim>
                                    <p:anim calcmode="lin" valueType="num">
                                      <p:cBhvr additive="base">
                                        <p:cTn id="28" dur="500" fill="hold"/>
                                        <p:tgtEl>
                                          <p:spTgt spid="28"/>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ppt_x"/>
                                          </p:val>
                                        </p:tav>
                                        <p:tav tm="100000">
                                          <p:val>
                                            <p:strVal val="#ppt_x"/>
                                          </p:val>
                                        </p:tav>
                                      </p:tavLst>
                                    </p:anim>
                                    <p:anim calcmode="lin" valueType="num">
                                      <p:cBhvr additive="base">
                                        <p:cTn id="3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animBg="1"/>
      <p:bldP spid="3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612801"/>
            <a:ext cx="8382000" cy="3949799"/>
          </a:xfrm>
          <a:prstGeom prst="rect">
            <a:avLst/>
          </a:prstGeom>
          <a:noFill/>
        </p:spPr>
        <p:txBody>
          <a:bodyPr wrap="square">
            <a:spAutoFit/>
          </a:bodyPr>
          <a:lstStyle/>
          <a:p>
            <a:pPr marL="457200" indent="-457200" fontAlgn="auto">
              <a:spcBef>
                <a:spcPts val="0"/>
              </a:spcBef>
              <a:spcAft>
                <a:spcPts val="400"/>
              </a:spcAft>
              <a:buFont typeface="Wingdings" pitchFamily="2" charset="2"/>
              <a:buChar char="ü"/>
              <a:defRPr/>
            </a:pPr>
            <a:r>
              <a:rPr lang="en-US" sz="2400" b="1" dirty="0" smtClean="0">
                <a:solidFill>
                  <a:srgbClr val="1C3F94"/>
                </a:solidFill>
                <a:latin typeface="Arial" pitchFamily="34" charset="0"/>
                <a:cs typeface="Arial" pitchFamily="34" charset="0"/>
              </a:rPr>
              <a:t>Pay attention to industry standards and recent court rulings when preparing new rates.</a:t>
            </a:r>
          </a:p>
          <a:p>
            <a:pPr marL="457200" indent="-457200" fontAlgn="auto">
              <a:spcBef>
                <a:spcPts val="0"/>
              </a:spcBef>
              <a:spcAft>
                <a:spcPts val="400"/>
              </a:spcAft>
              <a:buFont typeface="Wingdings" pitchFamily="2" charset="2"/>
              <a:buChar char="ü"/>
              <a:defRPr/>
            </a:pPr>
            <a:r>
              <a:rPr lang="en-US" sz="2400" b="1" dirty="0" smtClean="0">
                <a:solidFill>
                  <a:srgbClr val="1C3F94"/>
                </a:solidFill>
                <a:latin typeface="Arial" pitchFamily="34" charset="0"/>
                <a:cs typeface="Arial" pitchFamily="34" charset="0"/>
              </a:rPr>
              <a:t>Establish your rate objectives and policies and clearly present &amp; communicate them to the public.</a:t>
            </a:r>
          </a:p>
          <a:p>
            <a:pPr marL="457200" indent="-457200" fontAlgn="auto">
              <a:spcBef>
                <a:spcPts val="0"/>
              </a:spcBef>
              <a:spcAft>
                <a:spcPts val="400"/>
              </a:spcAft>
              <a:buFont typeface="Wingdings" pitchFamily="2" charset="2"/>
              <a:buChar char="ü"/>
              <a:defRPr/>
            </a:pPr>
            <a:r>
              <a:rPr lang="en-US" sz="2400" b="1" dirty="0" smtClean="0">
                <a:solidFill>
                  <a:srgbClr val="1C3F94"/>
                </a:solidFill>
                <a:latin typeface="Arial" pitchFamily="34" charset="0"/>
                <a:cs typeface="Arial" pitchFamily="34" charset="0"/>
              </a:rPr>
              <a:t>Establishing a Complete Administrative Record is critical.</a:t>
            </a:r>
          </a:p>
          <a:p>
            <a:pPr marL="457200" indent="-457200" fontAlgn="auto">
              <a:spcBef>
                <a:spcPts val="0"/>
              </a:spcBef>
              <a:spcAft>
                <a:spcPts val="400"/>
              </a:spcAft>
              <a:buFont typeface="Wingdings" pitchFamily="2" charset="2"/>
              <a:buChar char="ü"/>
              <a:defRPr/>
            </a:pPr>
            <a:r>
              <a:rPr lang="en-US" sz="2400" b="1" dirty="0" smtClean="0">
                <a:solidFill>
                  <a:srgbClr val="1C3F94"/>
                </a:solidFill>
                <a:latin typeface="Arial" pitchFamily="34" charset="0"/>
                <a:cs typeface="Arial" pitchFamily="34" charset="0"/>
              </a:rPr>
              <a:t>Conservation is an increasingly important objective:</a:t>
            </a:r>
          </a:p>
          <a:p>
            <a:pPr marL="1005840" lvl="2" indent="-274320" fontAlgn="auto">
              <a:spcBef>
                <a:spcPts val="0"/>
              </a:spcBef>
              <a:spcAft>
                <a:spcPts val="400"/>
              </a:spcAft>
              <a:buFont typeface="Wingdings" panose="05000000000000000000" pitchFamily="2" charset="2"/>
              <a:buChar char="§"/>
              <a:defRPr/>
            </a:pPr>
            <a:r>
              <a:rPr lang="en-US" sz="2200" dirty="0" smtClean="0">
                <a:solidFill>
                  <a:srgbClr val="1C3F94"/>
                </a:solidFill>
                <a:latin typeface="Arial" pitchFamily="34" charset="0"/>
                <a:cs typeface="Arial" pitchFamily="34" charset="0"/>
              </a:rPr>
              <a:t>You may need to meet drought restrictions.</a:t>
            </a:r>
          </a:p>
          <a:p>
            <a:pPr marL="1005840" lvl="2" indent="-274320" fontAlgn="auto">
              <a:spcBef>
                <a:spcPts val="0"/>
              </a:spcBef>
              <a:spcAft>
                <a:spcPts val="400"/>
              </a:spcAft>
              <a:buFont typeface="Wingdings" panose="05000000000000000000" pitchFamily="2" charset="2"/>
              <a:buChar char="§"/>
              <a:defRPr/>
            </a:pPr>
            <a:r>
              <a:rPr lang="en-US" sz="2200" dirty="0" smtClean="0">
                <a:solidFill>
                  <a:srgbClr val="1C3F94"/>
                </a:solidFill>
                <a:latin typeface="Arial" pitchFamily="34" charset="0"/>
                <a:cs typeface="Arial" pitchFamily="34" charset="0"/>
              </a:rPr>
              <a:t>General regulatory pressures mandate that </a:t>
            </a:r>
            <a:r>
              <a:rPr lang="en-US" sz="2200" dirty="0" smtClean="0">
                <a:solidFill>
                  <a:srgbClr val="1C3F94"/>
                </a:solidFill>
                <a:latin typeface="Arial" pitchFamily="34" charset="0"/>
                <a:cs typeface="Arial" pitchFamily="34" charset="0"/>
              </a:rPr>
              <a:t>your rate structure </a:t>
            </a:r>
            <a:r>
              <a:rPr lang="en-US" sz="2200" dirty="0" smtClean="0">
                <a:solidFill>
                  <a:srgbClr val="1C3F94"/>
                </a:solidFill>
                <a:latin typeface="Arial" pitchFamily="34" charset="0"/>
                <a:cs typeface="Arial" pitchFamily="34" charset="0"/>
              </a:rPr>
              <a:t>encourage efficient use.</a:t>
            </a: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7" name="TextBox 1"/>
          <p:cNvSpPr txBox="1">
            <a:spLocks noChangeArrowheads="1"/>
          </p:cNvSpPr>
          <p:nvPr/>
        </p:nvSpPr>
        <p:spPr bwMode="auto">
          <a:xfrm>
            <a:off x="457200" y="228600"/>
            <a:ext cx="8382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800" b="1" dirty="0" smtClean="0">
                <a:solidFill>
                  <a:schemeClr val="bg1"/>
                </a:solidFill>
              </a:rPr>
              <a:t>DEFENSIBLE RATES – TAKEAWAYS</a:t>
            </a:r>
            <a:endParaRPr lang="en-US" sz="2800" b="1" dirty="0">
              <a:solidFill>
                <a:schemeClr val="bg1"/>
              </a:solidFill>
            </a:endParaRPr>
          </a:p>
        </p:txBody>
      </p:sp>
      <p:pic>
        <p:nvPicPr>
          <p:cNvPr id="5"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5948446"/>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93553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19200" y="2819400"/>
            <a:ext cx="6734175" cy="1631216"/>
          </a:xfrm>
          <a:prstGeom prst="rect">
            <a:avLst/>
          </a:prstGeom>
          <a:noFill/>
        </p:spPr>
        <p:txBody>
          <a:bodyPr wrap="square">
            <a:spAutoFit/>
          </a:bodyPr>
          <a:lstStyle/>
          <a:p>
            <a:pPr algn="ctr"/>
            <a:r>
              <a:rPr lang="en-US" sz="3600" b="1" dirty="0" smtClean="0">
                <a:solidFill>
                  <a:srgbClr val="1C3F94"/>
                </a:solidFill>
              </a:rPr>
              <a:t>“</a:t>
            </a:r>
            <a:r>
              <a:rPr lang="en-US" sz="3600" b="1" i="1" dirty="0" smtClean="0">
                <a:solidFill>
                  <a:srgbClr val="1C3F94"/>
                </a:solidFill>
              </a:rPr>
              <a:t>We know the value of water when the well runs dry</a:t>
            </a:r>
            <a:r>
              <a:rPr lang="en-US" sz="3600" b="1" dirty="0">
                <a:solidFill>
                  <a:srgbClr val="1C3F94"/>
                </a:solidFill>
              </a:rPr>
              <a:t>.” </a:t>
            </a:r>
            <a:endParaRPr lang="en-US" sz="3600" b="1" dirty="0" smtClean="0">
              <a:solidFill>
                <a:srgbClr val="1C3F94"/>
              </a:solidFill>
            </a:endParaRPr>
          </a:p>
          <a:p>
            <a:pPr algn="ctr"/>
            <a:r>
              <a:rPr lang="en-US" sz="2800" i="1" dirty="0" smtClean="0">
                <a:solidFill>
                  <a:srgbClr val="1C3F94"/>
                </a:solidFill>
              </a:rPr>
              <a:t>Benjamin </a:t>
            </a:r>
            <a:r>
              <a:rPr lang="en-US" sz="2800" i="1" dirty="0">
                <a:solidFill>
                  <a:srgbClr val="1C3F94"/>
                </a:solidFill>
              </a:rPr>
              <a:t>Franklin</a:t>
            </a:r>
          </a:p>
        </p:txBody>
      </p:sp>
      <p:sp>
        <p:nvSpPr>
          <p:cNvPr id="2" name="AutoShape 2"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AutoShape 4"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2"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3048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4"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457200"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TextBox 15"/>
          <p:cNvSpPr txBox="1"/>
          <p:nvPr/>
        </p:nvSpPr>
        <p:spPr>
          <a:xfrm>
            <a:off x="1600200" y="269557"/>
            <a:ext cx="6734175" cy="492443"/>
          </a:xfrm>
          <a:prstGeom prst="rect">
            <a:avLst/>
          </a:prstGeom>
          <a:noFill/>
        </p:spPr>
        <p:txBody>
          <a:bodyPr wrap="square">
            <a:spAutoFit/>
          </a:bodyPr>
          <a:lstStyle/>
          <a:p>
            <a:pPr algn="r"/>
            <a:r>
              <a:rPr lang="en-US" sz="2600" b="1" dirty="0" smtClean="0">
                <a:solidFill>
                  <a:schemeClr val="bg1"/>
                </a:solidFill>
              </a:rPr>
              <a:t>THOUGHT FOR THE DAY</a:t>
            </a:r>
            <a:endParaRPr lang="en-US" sz="2600" i="1" dirty="0">
              <a:solidFill>
                <a:schemeClr val="bg1"/>
              </a:solidFill>
            </a:endParaRPr>
          </a:p>
        </p:txBody>
      </p:sp>
      <p:pic>
        <p:nvPicPr>
          <p:cNvPr id="12"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5948446"/>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10" name="TextBox 9"/>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latin typeface="Arial" pitchFamily="34" charset="0"/>
                <a:cs typeface="Arial" pitchFamily="34" charset="0"/>
              </a:rPr>
              <a:t>The California Drought – What’s in Your Rates?</a:t>
            </a:r>
            <a:endParaRPr lang="en-US" sz="1400" i="1"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2999" y="2514600"/>
            <a:ext cx="6734175" cy="1323439"/>
          </a:xfrm>
          <a:prstGeom prst="rect">
            <a:avLst/>
          </a:prstGeom>
          <a:noFill/>
        </p:spPr>
        <p:txBody>
          <a:bodyPr wrap="square">
            <a:spAutoFit/>
          </a:bodyPr>
          <a:lstStyle/>
          <a:p>
            <a:pPr algn="ctr"/>
            <a:r>
              <a:rPr lang="en-US" sz="4000" b="1" dirty="0" smtClean="0">
                <a:solidFill>
                  <a:srgbClr val="1C3F94"/>
                </a:solidFill>
              </a:rPr>
              <a:t>“Social Justice” – A New Trend in Water Rates?</a:t>
            </a:r>
            <a:endParaRPr lang="en-US" sz="4000" b="1" dirty="0">
              <a:solidFill>
                <a:srgbClr val="1C3F94"/>
              </a:solidFill>
            </a:endParaRPr>
          </a:p>
        </p:txBody>
      </p:sp>
      <p:sp>
        <p:nvSpPr>
          <p:cNvPr id="2" name="AutoShape 2"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AutoShape 4"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2"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3048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4"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457200"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TextBox 9"/>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11"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5948446"/>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9774277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698319"/>
            <a:ext cx="8458200" cy="2092881"/>
          </a:xfrm>
          <a:prstGeom prst="rect">
            <a:avLst/>
          </a:prstGeom>
          <a:noFill/>
        </p:spPr>
        <p:txBody>
          <a:bodyPr wrap="square">
            <a:spAutoFit/>
          </a:bodyPr>
          <a:lstStyle/>
          <a:p>
            <a:pPr marL="457200" indent="-457200" fontAlgn="auto">
              <a:spcBef>
                <a:spcPts val="600"/>
              </a:spcBef>
              <a:spcAft>
                <a:spcPts val="600"/>
              </a:spcAft>
              <a:buFont typeface="Wingdings" pitchFamily="2" charset="2"/>
              <a:buChar char="ü"/>
              <a:defRPr/>
            </a:pPr>
            <a:r>
              <a:rPr lang="en-US" sz="2500" b="1" dirty="0" smtClean="0">
                <a:solidFill>
                  <a:srgbClr val="1C3F94"/>
                </a:solidFill>
                <a:latin typeface="Arial" pitchFamily="34" charset="0"/>
                <a:cs typeface="Arial" pitchFamily="34" charset="0"/>
              </a:rPr>
              <a:t>It </a:t>
            </a:r>
            <a:r>
              <a:rPr lang="en-US" sz="2500" b="1" dirty="0" smtClean="0">
                <a:solidFill>
                  <a:srgbClr val="1C3F94"/>
                </a:solidFill>
                <a:latin typeface="Arial" pitchFamily="34" charset="0"/>
                <a:cs typeface="Arial" pitchFamily="34" charset="0"/>
              </a:rPr>
              <a:t>assumes it’s a superior approach to setting rates.</a:t>
            </a:r>
          </a:p>
          <a:p>
            <a:pPr marL="457200" indent="-457200" fontAlgn="auto">
              <a:spcBef>
                <a:spcPts val="0"/>
              </a:spcBef>
              <a:spcAft>
                <a:spcPts val="0"/>
              </a:spcAft>
              <a:buFont typeface="Wingdings" pitchFamily="2" charset="2"/>
              <a:buChar char="ü"/>
              <a:defRPr/>
            </a:pPr>
            <a:r>
              <a:rPr lang="en-US" sz="2500" b="1" dirty="0" smtClean="0">
                <a:solidFill>
                  <a:srgbClr val="1C3F94"/>
                </a:solidFill>
                <a:latin typeface="Arial" pitchFamily="34" charset="0"/>
                <a:cs typeface="Arial" pitchFamily="34" charset="0"/>
              </a:rPr>
              <a:t>It implies there are other “undefined criteria” that should be used in setting water rates.</a:t>
            </a:r>
          </a:p>
          <a:p>
            <a:pPr marL="457200" indent="-457200" fontAlgn="auto">
              <a:spcBef>
                <a:spcPts val="0"/>
              </a:spcBef>
              <a:spcAft>
                <a:spcPts val="0"/>
              </a:spcAft>
              <a:buFont typeface="Wingdings" pitchFamily="2" charset="2"/>
              <a:buChar char="ü"/>
              <a:defRPr/>
            </a:pPr>
            <a:r>
              <a:rPr lang="en-US" sz="2500" b="1" dirty="0" smtClean="0">
                <a:solidFill>
                  <a:srgbClr val="1C3F94"/>
                </a:solidFill>
                <a:latin typeface="Arial" pitchFamily="34" charset="0"/>
                <a:cs typeface="Arial" pitchFamily="34" charset="0"/>
              </a:rPr>
              <a:t>It views “societal institutions” (like water agencies) as distributors of wealth, opportunities, etc.</a:t>
            </a:r>
            <a:endParaRPr lang="en-US" sz="2500" b="1" dirty="0">
              <a:solidFill>
                <a:srgbClr val="1C3F94"/>
              </a:solidFill>
              <a:latin typeface="Arial" pitchFamily="34" charset="0"/>
              <a:cs typeface="Arial" pitchFamily="34" charset="0"/>
            </a:endParaRPr>
          </a:p>
        </p:txBody>
      </p:sp>
      <p:sp>
        <p:nvSpPr>
          <p:cNvPr id="5" name="TextBox 1"/>
          <p:cNvSpPr txBox="1">
            <a:spLocks noChangeArrowheads="1"/>
          </p:cNvSpPr>
          <p:nvPr/>
        </p:nvSpPr>
        <p:spPr bwMode="auto">
          <a:xfrm>
            <a:off x="304800" y="304800"/>
            <a:ext cx="8382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3000" b="1" dirty="0" smtClean="0">
                <a:solidFill>
                  <a:schemeClr val="bg1"/>
                </a:solidFill>
              </a:rPr>
              <a:t>SOCIAL JUSTICE…</a:t>
            </a:r>
            <a:endParaRPr lang="en-US" sz="3000" b="1" dirty="0">
              <a:solidFill>
                <a:schemeClr val="bg1"/>
              </a:solidFill>
            </a:endParaRP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7"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75947" y="5915510"/>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8" name="TextBox 7"/>
          <p:cNvSpPr txBox="1"/>
          <p:nvPr/>
        </p:nvSpPr>
        <p:spPr>
          <a:xfrm>
            <a:off x="304800" y="1179255"/>
            <a:ext cx="8458200" cy="2554545"/>
          </a:xfrm>
          <a:prstGeom prst="rect">
            <a:avLst/>
          </a:prstGeom>
          <a:noFill/>
        </p:spPr>
        <p:txBody>
          <a:bodyPr wrap="square">
            <a:spAutoFit/>
          </a:bodyPr>
          <a:lstStyle/>
          <a:p>
            <a:pPr fontAlgn="auto">
              <a:spcBef>
                <a:spcPts val="0"/>
              </a:spcBef>
              <a:spcAft>
                <a:spcPts val="600"/>
              </a:spcAft>
              <a:defRPr/>
            </a:pPr>
            <a:r>
              <a:rPr lang="en-US" sz="3000" b="1" dirty="0" smtClean="0">
                <a:solidFill>
                  <a:srgbClr val="1C3F94"/>
                </a:solidFill>
                <a:latin typeface="Arial" pitchFamily="34" charset="0"/>
                <a:cs typeface="Arial" pitchFamily="34" charset="0"/>
              </a:rPr>
              <a:t>What is “Social Justice”?</a:t>
            </a:r>
          </a:p>
          <a:p>
            <a:pPr marL="457200" indent="-457200" fontAlgn="auto">
              <a:lnSpc>
                <a:spcPts val="2500"/>
              </a:lnSpc>
              <a:spcBef>
                <a:spcPts val="0"/>
              </a:spcBef>
              <a:spcAft>
                <a:spcPts val="0"/>
              </a:spcAft>
              <a:buFont typeface="Wingdings" pitchFamily="2" charset="2"/>
              <a:buChar char="ü"/>
              <a:defRPr/>
            </a:pPr>
            <a:r>
              <a:rPr lang="en-US" sz="2500" b="1" dirty="0" smtClean="0">
                <a:solidFill>
                  <a:srgbClr val="1C3F94"/>
                </a:solidFill>
                <a:latin typeface="Arial" pitchFamily="34" charset="0"/>
                <a:cs typeface="Arial" pitchFamily="34" charset="0"/>
              </a:rPr>
              <a:t>Wikipedia: </a:t>
            </a:r>
            <a:r>
              <a:rPr lang="en-US" sz="2500" i="1" dirty="0" smtClean="0">
                <a:solidFill>
                  <a:srgbClr val="1C3F94"/>
                </a:solidFill>
                <a:latin typeface="Arial" pitchFamily="34" charset="0"/>
                <a:cs typeface="Arial" pitchFamily="34" charset="0"/>
              </a:rPr>
              <a:t>“Social </a:t>
            </a:r>
            <a:r>
              <a:rPr lang="en-US" sz="2500" i="1" dirty="0">
                <a:solidFill>
                  <a:srgbClr val="1C3F94"/>
                </a:solidFill>
                <a:latin typeface="Arial" pitchFamily="34" charset="0"/>
                <a:cs typeface="Arial" pitchFamily="34" charset="0"/>
              </a:rPr>
              <a:t>justice is "justice in terms of the distribution of wealth, opportunities, and privileges within a society</a:t>
            </a:r>
            <a:r>
              <a:rPr lang="en-US" sz="2500" i="1" dirty="0" smtClean="0">
                <a:solidFill>
                  <a:srgbClr val="1C3F94"/>
                </a:solidFill>
                <a:latin typeface="Arial" pitchFamily="34" charset="0"/>
                <a:cs typeface="Arial" pitchFamily="34" charset="0"/>
              </a:rPr>
              <a:t>". </a:t>
            </a:r>
            <a:r>
              <a:rPr lang="en-US" sz="2500" i="1" dirty="0">
                <a:solidFill>
                  <a:srgbClr val="1C3F94"/>
                </a:solidFill>
                <a:latin typeface="Arial" pitchFamily="34" charset="0"/>
                <a:cs typeface="Arial" pitchFamily="34" charset="0"/>
              </a:rPr>
              <a:t>Classically, "justice" (especially corrective justice or distributive justice) referred to ensuring that individuals both fulfilled their societal roles</a:t>
            </a:r>
            <a:r>
              <a:rPr lang="en-US" sz="2500" i="1" dirty="0" smtClean="0">
                <a:solidFill>
                  <a:srgbClr val="1C3F94"/>
                </a:solidFill>
                <a:latin typeface="Arial" pitchFamily="34" charset="0"/>
                <a:cs typeface="Arial" pitchFamily="34" charset="0"/>
              </a:rPr>
              <a:t>, </a:t>
            </a:r>
            <a:r>
              <a:rPr lang="en-US" sz="2500" i="1" dirty="0">
                <a:solidFill>
                  <a:srgbClr val="1C3F94"/>
                </a:solidFill>
                <a:latin typeface="Arial" pitchFamily="34" charset="0"/>
                <a:cs typeface="Arial" pitchFamily="34" charset="0"/>
              </a:rPr>
              <a:t>and received what was due from society</a:t>
            </a:r>
            <a:r>
              <a:rPr lang="en-US" sz="2500" i="1" dirty="0" smtClean="0">
                <a:solidFill>
                  <a:srgbClr val="1C3F94"/>
                </a:solidFill>
                <a:latin typeface="Arial" pitchFamily="34" charset="0"/>
                <a:cs typeface="Arial" pitchFamily="34" charset="0"/>
              </a:rPr>
              <a:t>.” </a:t>
            </a:r>
          </a:p>
        </p:txBody>
      </p:sp>
    </p:spTree>
    <p:extLst>
      <p:ext uri="{BB962C8B-B14F-4D97-AF65-F5344CB8AC3E}">
        <p14:creationId xmlns:p14="http://schemas.microsoft.com/office/powerpoint/2010/main" val="157696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2900" y="1160969"/>
            <a:ext cx="8458200" cy="2344231"/>
          </a:xfrm>
          <a:prstGeom prst="rect">
            <a:avLst/>
          </a:prstGeom>
          <a:noFill/>
        </p:spPr>
        <p:txBody>
          <a:bodyPr wrap="square">
            <a:spAutoFit/>
          </a:bodyPr>
          <a:lstStyle/>
          <a:p>
            <a:pPr fontAlgn="auto">
              <a:spcBef>
                <a:spcPts val="0"/>
              </a:spcBef>
              <a:spcAft>
                <a:spcPts val="600"/>
              </a:spcAft>
              <a:defRPr/>
            </a:pPr>
            <a:r>
              <a:rPr lang="en-US" sz="2800" b="1" dirty="0" smtClean="0">
                <a:solidFill>
                  <a:srgbClr val="1C3F94"/>
                </a:solidFill>
                <a:latin typeface="Arial" pitchFamily="34" charset="0"/>
                <a:cs typeface="Arial" pitchFamily="34" charset="0"/>
              </a:rPr>
              <a:t>Attitudes about Social Justice:</a:t>
            </a:r>
          </a:p>
          <a:p>
            <a:pPr marL="457200" indent="-457200" fontAlgn="auto">
              <a:lnSpc>
                <a:spcPts val="2500"/>
              </a:lnSpc>
              <a:spcBef>
                <a:spcPts val="0"/>
              </a:spcBef>
              <a:spcAft>
                <a:spcPts val="0"/>
              </a:spcAft>
              <a:buFont typeface="Wingdings" pitchFamily="2" charset="2"/>
              <a:buChar char="ü"/>
              <a:defRPr/>
            </a:pPr>
            <a:r>
              <a:rPr lang="en-US" sz="2500" b="1" dirty="0" smtClean="0">
                <a:solidFill>
                  <a:srgbClr val="1C3F94"/>
                </a:solidFill>
                <a:latin typeface="Arial" pitchFamily="34" charset="0"/>
                <a:cs typeface="Arial" pitchFamily="34" charset="0"/>
              </a:rPr>
              <a:t>Audience question at an AWWA Conference: </a:t>
            </a:r>
          </a:p>
          <a:p>
            <a:pPr marL="914400" fontAlgn="auto">
              <a:lnSpc>
                <a:spcPts val="2500"/>
              </a:lnSpc>
              <a:spcBef>
                <a:spcPts val="0"/>
              </a:spcBef>
              <a:spcAft>
                <a:spcPts val="0"/>
              </a:spcAft>
              <a:defRPr/>
            </a:pPr>
            <a:r>
              <a:rPr lang="en-US" sz="2500" i="1" dirty="0" smtClean="0">
                <a:solidFill>
                  <a:srgbClr val="1C3F94"/>
                </a:solidFill>
                <a:latin typeface="Arial" pitchFamily="34" charset="0"/>
                <a:cs typeface="Arial" pitchFamily="34" charset="0"/>
              </a:rPr>
              <a:t>“Why should someone with money be able to </a:t>
            </a:r>
          </a:p>
          <a:p>
            <a:pPr marL="914400" fontAlgn="auto">
              <a:lnSpc>
                <a:spcPts val="2500"/>
              </a:lnSpc>
              <a:spcBef>
                <a:spcPts val="0"/>
              </a:spcBef>
              <a:spcAft>
                <a:spcPts val="0"/>
              </a:spcAft>
              <a:defRPr/>
            </a:pPr>
            <a:r>
              <a:rPr lang="en-US" sz="2500" i="1" dirty="0" smtClean="0">
                <a:solidFill>
                  <a:srgbClr val="1C3F94"/>
                </a:solidFill>
                <a:latin typeface="Arial" pitchFamily="34" charset="0"/>
                <a:cs typeface="Arial" pitchFamily="34" charset="0"/>
              </a:rPr>
              <a:t>buy as much water as they want just because </a:t>
            </a:r>
          </a:p>
          <a:p>
            <a:pPr marL="914400" fontAlgn="auto">
              <a:lnSpc>
                <a:spcPts val="2500"/>
              </a:lnSpc>
              <a:spcBef>
                <a:spcPts val="0"/>
              </a:spcBef>
              <a:spcAft>
                <a:spcPts val="200"/>
              </a:spcAft>
              <a:defRPr/>
            </a:pPr>
            <a:r>
              <a:rPr lang="en-US" sz="2500" i="1" dirty="0" smtClean="0">
                <a:solidFill>
                  <a:srgbClr val="1C3F94"/>
                </a:solidFill>
                <a:latin typeface="Arial" pitchFamily="34" charset="0"/>
                <a:cs typeface="Arial" pitchFamily="34" charset="0"/>
              </a:rPr>
              <a:t>they can afford it?” </a:t>
            </a:r>
          </a:p>
          <a:p>
            <a:pPr marL="457200" indent="-457200" fontAlgn="auto">
              <a:spcBef>
                <a:spcPts val="0"/>
              </a:spcBef>
              <a:spcAft>
                <a:spcPts val="600"/>
              </a:spcAft>
              <a:buFont typeface="Wingdings" pitchFamily="2" charset="2"/>
              <a:buChar char="ü"/>
              <a:defRPr/>
            </a:pPr>
            <a:r>
              <a:rPr lang="en-US" sz="2500" b="1" dirty="0" smtClean="0">
                <a:solidFill>
                  <a:srgbClr val="1C3F94"/>
                </a:solidFill>
                <a:latin typeface="Arial" pitchFamily="34" charset="0"/>
                <a:cs typeface="Arial" pitchFamily="34" charset="0"/>
              </a:rPr>
              <a:t>Borderline Socialism? </a:t>
            </a:r>
          </a:p>
        </p:txBody>
      </p:sp>
      <p:sp>
        <p:nvSpPr>
          <p:cNvPr id="5" name="TextBox 1"/>
          <p:cNvSpPr txBox="1">
            <a:spLocks noChangeArrowheads="1"/>
          </p:cNvSpPr>
          <p:nvPr/>
        </p:nvSpPr>
        <p:spPr bwMode="auto">
          <a:xfrm>
            <a:off x="304800" y="304800"/>
            <a:ext cx="8382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3000" b="1" dirty="0" smtClean="0">
                <a:solidFill>
                  <a:schemeClr val="bg1"/>
                </a:solidFill>
              </a:rPr>
              <a:t>SOCIAL JUSTICE…</a:t>
            </a:r>
            <a:endParaRPr lang="en-US" sz="3000" b="1" dirty="0">
              <a:solidFill>
                <a:schemeClr val="bg1"/>
              </a:solidFill>
            </a:endParaRP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7"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6019800"/>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8" name="TextBox 7"/>
          <p:cNvSpPr txBox="1"/>
          <p:nvPr/>
        </p:nvSpPr>
        <p:spPr>
          <a:xfrm>
            <a:off x="342900" y="3388310"/>
            <a:ext cx="8458200" cy="2631490"/>
          </a:xfrm>
          <a:prstGeom prst="rect">
            <a:avLst/>
          </a:prstGeom>
          <a:noFill/>
        </p:spPr>
        <p:txBody>
          <a:bodyPr wrap="square">
            <a:spAutoFit/>
          </a:bodyPr>
          <a:lstStyle/>
          <a:p>
            <a:pPr marL="457200" indent="-457200" fontAlgn="auto">
              <a:spcBef>
                <a:spcPts val="0"/>
              </a:spcBef>
              <a:spcAft>
                <a:spcPts val="600"/>
              </a:spcAft>
              <a:buFont typeface="Wingdings" pitchFamily="2" charset="2"/>
              <a:buChar char="ü"/>
              <a:defRPr/>
            </a:pPr>
            <a:r>
              <a:rPr lang="en-US" sz="2500" b="1" dirty="0" smtClean="0">
                <a:solidFill>
                  <a:srgbClr val="1C3F94"/>
                </a:solidFill>
                <a:latin typeface="Arial" pitchFamily="34" charset="0"/>
                <a:cs typeface="Arial" pitchFamily="34" charset="0"/>
              </a:rPr>
              <a:t>An </a:t>
            </a:r>
            <a:r>
              <a:rPr lang="en-US" sz="2500" b="1" dirty="0" smtClean="0">
                <a:solidFill>
                  <a:srgbClr val="1C3F94"/>
                </a:solidFill>
                <a:latin typeface="Arial" pitchFamily="34" charset="0"/>
                <a:cs typeface="Arial" pitchFamily="34" charset="0"/>
              </a:rPr>
              <a:t>example: Water Budget-Based Rates</a:t>
            </a:r>
            <a:endParaRPr lang="en-US" sz="2500" b="1" dirty="0">
              <a:solidFill>
                <a:srgbClr val="1C3F94"/>
              </a:solidFill>
              <a:latin typeface="Arial" pitchFamily="34" charset="0"/>
              <a:cs typeface="Arial" pitchFamily="34" charset="0"/>
            </a:endParaRPr>
          </a:p>
          <a:p>
            <a:pPr marL="640080" lvl="2" indent="-274320" fontAlgn="auto">
              <a:lnSpc>
                <a:spcPts val="2400"/>
              </a:lnSpc>
              <a:spcBef>
                <a:spcPts val="0"/>
              </a:spcBef>
              <a:spcAft>
                <a:spcPts val="600"/>
              </a:spcAft>
              <a:buFont typeface="Wingdings" panose="05000000000000000000" pitchFamily="2" charset="2"/>
              <a:buChar char="§"/>
              <a:defRPr/>
            </a:pPr>
            <a:r>
              <a:rPr lang="en-US" sz="2400" dirty="0" smtClean="0">
                <a:solidFill>
                  <a:srgbClr val="1C3F94"/>
                </a:solidFill>
                <a:latin typeface="Arial" pitchFamily="34" charset="0"/>
                <a:cs typeface="Arial" pitchFamily="34" charset="0"/>
              </a:rPr>
              <a:t>Those with larger lawns get more water at a lower prices (i.e., Tiers 1 &amp; 2) than those with smaller lawns.</a:t>
            </a:r>
          </a:p>
          <a:p>
            <a:pPr marL="640080" lvl="2" indent="-274320" fontAlgn="auto">
              <a:lnSpc>
                <a:spcPts val="2400"/>
              </a:lnSpc>
              <a:spcBef>
                <a:spcPts val="0"/>
              </a:spcBef>
              <a:spcAft>
                <a:spcPts val="600"/>
              </a:spcAft>
              <a:buFont typeface="Wingdings" panose="05000000000000000000" pitchFamily="2" charset="2"/>
              <a:buChar char="§"/>
              <a:defRPr/>
            </a:pPr>
            <a:r>
              <a:rPr lang="en-US" sz="2400" dirty="0" smtClean="0">
                <a:solidFill>
                  <a:srgbClr val="1C3F94"/>
                </a:solidFill>
                <a:latin typeface="Arial" pitchFamily="34" charset="0"/>
                <a:cs typeface="Arial" pitchFamily="34" charset="0"/>
              </a:rPr>
              <a:t>There is no penalty for high consumption levels (per se).</a:t>
            </a:r>
          </a:p>
          <a:p>
            <a:pPr marL="640080" lvl="2" indent="-274320" fontAlgn="auto">
              <a:lnSpc>
                <a:spcPts val="2400"/>
              </a:lnSpc>
              <a:spcBef>
                <a:spcPts val="0"/>
              </a:spcBef>
              <a:spcAft>
                <a:spcPts val="600"/>
              </a:spcAft>
              <a:buFont typeface="Wingdings" panose="05000000000000000000" pitchFamily="2" charset="2"/>
              <a:buChar char="§"/>
              <a:defRPr/>
            </a:pPr>
            <a:r>
              <a:rPr lang="en-US" sz="2400" dirty="0" smtClean="0">
                <a:solidFill>
                  <a:srgbClr val="1C3F94"/>
                </a:solidFill>
                <a:latin typeface="Arial" pitchFamily="34" charset="0"/>
                <a:cs typeface="Arial" pitchFamily="34" charset="0"/>
              </a:rPr>
              <a:t>Customers are treated differently depending on their “needs” – Do you have large or small lawn?</a:t>
            </a:r>
          </a:p>
          <a:p>
            <a:pPr marL="640080" lvl="2" indent="-274320" fontAlgn="auto">
              <a:lnSpc>
                <a:spcPts val="2400"/>
              </a:lnSpc>
              <a:spcBef>
                <a:spcPts val="0"/>
              </a:spcBef>
              <a:spcAft>
                <a:spcPts val="300"/>
              </a:spcAft>
              <a:buFont typeface="Wingdings" panose="05000000000000000000" pitchFamily="2" charset="2"/>
              <a:buChar char="§"/>
              <a:defRPr/>
            </a:pPr>
            <a:r>
              <a:rPr lang="en-US" sz="2400" dirty="0" smtClean="0">
                <a:solidFill>
                  <a:srgbClr val="1C3F94"/>
                </a:solidFill>
                <a:latin typeface="Arial" pitchFamily="34" charset="0"/>
                <a:cs typeface="Arial" pitchFamily="34" charset="0"/>
              </a:rPr>
              <a:t>Emphasis is on “Efficiency” not “Conservation”</a:t>
            </a:r>
          </a:p>
        </p:txBody>
      </p:sp>
    </p:spTree>
    <p:extLst>
      <p:ext uri="{BB962C8B-B14F-4D97-AF65-F5344CB8AC3E}">
        <p14:creationId xmlns:p14="http://schemas.microsoft.com/office/powerpoint/2010/main" val="191234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6700" y="1156930"/>
            <a:ext cx="8801100" cy="4744889"/>
          </a:xfrm>
          <a:prstGeom prst="rect">
            <a:avLst/>
          </a:prstGeom>
          <a:noFill/>
        </p:spPr>
        <p:txBody>
          <a:bodyPr wrap="square">
            <a:spAutoFit/>
          </a:bodyPr>
          <a:lstStyle/>
          <a:p>
            <a:pPr fontAlgn="auto">
              <a:lnSpc>
                <a:spcPts val="3200"/>
              </a:lnSpc>
              <a:spcBef>
                <a:spcPts val="0"/>
              </a:spcBef>
              <a:spcAft>
                <a:spcPts val="0"/>
              </a:spcAft>
              <a:defRPr/>
            </a:pPr>
            <a:r>
              <a:rPr lang="en-US" sz="3000" b="1" dirty="0" smtClean="0">
                <a:solidFill>
                  <a:srgbClr val="1C3F94"/>
                </a:solidFill>
                <a:latin typeface="Arial" pitchFamily="34" charset="0"/>
                <a:cs typeface="Arial" pitchFamily="34" charset="0"/>
              </a:rPr>
              <a:t>A Social Justice Example</a:t>
            </a:r>
          </a:p>
          <a:p>
            <a:pPr fontAlgn="auto">
              <a:lnSpc>
                <a:spcPts val="3200"/>
              </a:lnSpc>
              <a:spcBef>
                <a:spcPts val="0"/>
              </a:spcBef>
              <a:spcAft>
                <a:spcPts val="600"/>
              </a:spcAft>
              <a:defRPr/>
            </a:pPr>
            <a:r>
              <a:rPr lang="en-US" sz="3000" b="1" dirty="0" smtClean="0">
                <a:solidFill>
                  <a:srgbClr val="1C3F94"/>
                </a:solidFill>
                <a:latin typeface="Arial" pitchFamily="34" charset="0"/>
                <a:cs typeface="Arial" pitchFamily="34" charset="0"/>
              </a:rPr>
              <a:t> from Water Rates:</a:t>
            </a:r>
          </a:p>
          <a:p>
            <a:pPr marL="457200" indent="-457200" fontAlgn="auto">
              <a:spcBef>
                <a:spcPts val="0"/>
              </a:spcBef>
              <a:spcAft>
                <a:spcPts val="0"/>
              </a:spcAft>
              <a:buFont typeface="Wingdings" pitchFamily="2" charset="2"/>
              <a:buChar char="ü"/>
              <a:defRPr/>
            </a:pPr>
            <a:r>
              <a:rPr lang="en-US" sz="2400" b="1" dirty="0" smtClean="0">
                <a:solidFill>
                  <a:srgbClr val="1C3F94"/>
                </a:solidFill>
                <a:latin typeface="Arial" pitchFamily="34" charset="0"/>
                <a:cs typeface="Arial" pitchFamily="34" charset="0"/>
              </a:rPr>
              <a:t>Water Budget-Based Rates (WBBRs):</a:t>
            </a:r>
          </a:p>
          <a:p>
            <a:pPr marL="731520" lvl="1" indent="-274320" fontAlgn="auto">
              <a:spcBef>
                <a:spcPts val="0"/>
              </a:spcBef>
              <a:spcAft>
                <a:spcPts val="0"/>
              </a:spcAft>
              <a:buFont typeface="Wingdings" panose="05000000000000000000" pitchFamily="2" charset="2"/>
              <a:buChar char="§"/>
              <a:defRPr/>
            </a:pPr>
            <a:r>
              <a:rPr lang="en-US" sz="2200" dirty="0" smtClean="0">
                <a:solidFill>
                  <a:srgbClr val="1C3F94"/>
                </a:solidFill>
                <a:latin typeface="Arial" pitchFamily="34" charset="0"/>
                <a:cs typeface="Arial" pitchFamily="34" charset="0"/>
              </a:rPr>
              <a:t>Are now the “Politically-Correct” Rate Design</a:t>
            </a:r>
          </a:p>
          <a:p>
            <a:pPr marL="731520" lvl="1" indent="-274320" fontAlgn="auto">
              <a:spcBef>
                <a:spcPts val="0"/>
              </a:spcBef>
              <a:spcAft>
                <a:spcPts val="0"/>
              </a:spcAft>
              <a:buFont typeface="Wingdings" panose="05000000000000000000" pitchFamily="2" charset="2"/>
              <a:buChar char="§"/>
              <a:defRPr/>
            </a:pPr>
            <a:r>
              <a:rPr lang="en-US" sz="2200" dirty="0" smtClean="0">
                <a:solidFill>
                  <a:srgbClr val="1C3F94"/>
                </a:solidFill>
                <a:latin typeface="Arial" pitchFamily="34" charset="0"/>
                <a:cs typeface="Arial" pitchFamily="34" charset="0"/>
              </a:rPr>
              <a:t>The amount you get, and </a:t>
            </a:r>
            <a:r>
              <a:rPr lang="en-US" sz="2200" dirty="0" smtClean="0">
                <a:solidFill>
                  <a:srgbClr val="1C3F94"/>
                </a:solidFill>
                <a:latin typeface="Arial" pitchFamily="34" charset="0"/>
                <a:cs typeface="Arial" pitchFamily="34" charset="0"/>
              </a:rPr>
              <a:t>price, </a:t>
            </a:r>
            <a:r>
              <a:rPr lang="en-US" sz="2200" dirty="0" smtClean="0">
                <a:solidFill>
                  <a:srgbClr val="1C3F94"/>
                </a:solidFill>
                <a:latin typeface="Arial" pitchFamily="34" charset="0"/>
                <a:cs typeface="Arial" pitchFamily="34" charset="0"/>
              </a:rPr>
              <a:t>depends on </a:t>
            </a:r>
            <a:r>
              <a:rPr lang="en-US" sz="2200" dirty="0" smtClean="0">
                <a:solidFill>
                  <a:srgbClr val="1C3F94"/>
                </a:solidFill>
                <a:latin typeface="Arial" pitchFamily="34" charset="0"/>
                <a:cs typeface="Arial" pitchFamily="34" charset="0"/>
              </a:rPr>
              <a:t>your “Needs</a:t>
            </a:r>
            <a:r>
              <a:rPr lang="en-US" sz="2200" dirty="0" smtClean="0">
                <a:solidFill>
                  <a:srgbClr val="1C3F94"/>
                </a:solidFill>
                <a:latin typeface="Arial" pitchFamily="34" charset="0"/>
                <a:cs typeface="Arial" pitchFamily="34" charset="0"/>
              </a:rPr>
              <a:t>”</a:t>
            </a:r>
          </a:p>
          <a:p>
            <a:pPr marL="731520" lvl="1" indent="-274320" fontAlgn="auto">
              <a:spcBef>
                <a:spcPts val="0"/>
              </a:spcBef>
              <a:spcAft>
                <a:spcPts val="0"/>
              </a:spcAft>
              <a:buFont typeface="Wingdings" panose="05000000000000000000" pitchFamily="2" charset="2"/>
              <a:buChar char="§"/>
              <a:defRPr/>
            </a:pPr>
            <a:r>
              <a:rPr lang="en-US" sz="2200" dirty="0" smtClean="0">
                <a:solidFill>
                  <a:srgbClr val="1C3F94"/>
                </a:solidFill>
                <a:latin typeface="Arial" pitchFamily="34" charset="0"/>
                <a:cs typeface="Arial" pitchFamily="34" charset="0"/>
              </a:rPr>
              <a:t>WBBRs Tailor 4-5 Water Tiers to Each Customer</a:t>
            </a:r>
          </a:p>
          <a:p>
            <a:pPr marL="1371600" lvl="2" indent="-457200" fontAlgn="auto">
              <a:spcBef>
                <a:spcPts val="0"/>
              </a:spcBef>
              <a:spcAft>
                <a:spcPts val="0"/>
              </a:spcAft>
              <a:buFont typeface="Arial" panose="020B0604020202020204" pitchFamily="34" charset="0"/>
              <a:buChar char="•"/>
              <a:defRPr/>
            </a:pPr>
            <a:r>
              <a:rPr lang="en-US" sz="2200" dirty="0" smtClean="0">
                <a:solidFill>
                  <a:srgbClr val="1C3F94"/>
                </a:solidFill>
                <a:latin typeface="Arial" pitchFamily="34" charset="0"/>
                <a:cs typeface="Arial" pitchFamily="34" charset="0"/>
              </a:rPr>
              <a:t>Amount of Water in Each Tier depends on Your Landscaping, Household Size, etc.</a:t>
            </a:r>
          </a:p>
          <a:p>
            <a:pPr marL="1371600" lvl="2" indent="-457200" fontAlgn="auto">
              <a:spcBef>
                <a:spcPts val="0"/>
              </a:spcBef>
              <a:spcAft>
                <a:spcPts val="0"/>
              </a:spcAft>
              <a:buFont typeface="Arial" panose="020B0604020202020204" pitchFamily="34" charset="0"/>
              <a:buChar char="•"/>
              <a:defRPr/>
            </a:pPr>
            <a:r>
              <a:rPr lang="en-US" sz="2200" dirty="0" smtClean="0">
                <a:solidFill>
                  <a:srgbClr val="1C3F94"/>
                </a:solidFill>
                <a:latin typeface="Arial" pitchFamily="34" charset="0"/>
                <a:cs typeface="Arial" pitchFamily="34" charset="0"/>
              </a:rPr>
              <a:t>Weather (ET) also Changes Tier </a:t>
            </a:r>
            <a:r>
              <a:rPr lang="en-US" sz="2200" dirty="0" smtClean="0">
                <a:solidFill>
                  <a:srgbClr val="1C3F94"/>
                </a:solidFill>
                <a:latin typeface="Arial" pitchFamily="34" charset="0"/>
                <a:cs typeface="Arial" pitchFamily="34" charset="0"/>
              </a:rPr>
              <a:t>sizes - So </a:t>
            </a:r>
            <a:r>
              <a:rPr lang="en-US" sz="2200" dirty="0" smtClean="0">
                <a:solidFill>
                  <a:srgbClr val="1C3F94"/>
                </a:solidFill>
                <a:latin typeface="Arial" pitchFamily="34" charset="0"/>
                <a:cs typeface="Arial" pitchFamily="34" charset="0"/>
              </a:rPr>
              <a:t>Customers Never Really know their tier size until they get their monthly </a:t>
            </a:r>
            <a:r>
              <a:rPr lang="en-US" sz="2200" dirty="0" smtClean="0">
                <a:solidFill>
                  <a:srgbClr val="1C3F94"/>
                </a:solidFill>
                <a:latin typeface="Arial" pitchFamily="34" charset="0"/>
                <a:cs typeface="Arial" pitchFamily="34" charset="0"/>
              </a:rPr>
              <a:t>bill.</a:t>
            </a:r>
            <a:endParaRPr lang="en-US" sz="2200" dirty="0" smtClean="0">
              <a:solidFill>
                <a:srgbClr val="1C3F94"/>
              </a:solidFill>
              <a:latin typeface="Arial" pitchFamily="34" charset="0"/>
              <a:cs typeface="Arial" pitchFamily="34" charset="0"/>
            </a:endParaRPr>
          </a:p>
          <a:p>
            <a:pPr marL="914400" lvl="1" indent="-457200" fontAlgn="auto">
              <a:spcBef>
                <a:spcPts val="0"/>
              </a:spcBef>
              <a:spcAft>
                <a:spcPts val="0"/>
              </a:spcAft>
              <a:buFont typeface="Wingdings" panose="05000000000000000000" pitchFamily="2" charset="2"/>
              <a:buChar char="§"/>
              <a:defRPr/>
            </a:pPr>
            <a:r>
              <a:rPr lang="en-US" sz="2200" dirty="0" smtClean="0">
                <a:solidFill>
                  <a:srgbClr val="1C3F94"/>
                </a:solidFill>
                <a:latin typeface="Arial" pitchFamily="34" charset="0"/>
                <a:cs typeface="Arial" pitchFamily="34" charset="0"/>
              </a:rPr>
              <a:t>Everyone Acknowledges that WBBR’s emphasize “Efficiency” rather than “Conservation”</a:t>
            </a:r>
            <a:endParaRPr lang="en-US" sz="2200" dirty="0">
              <a:solidFill>
                <a:srgbClr val="1C3F94"/>
              </a:solidFill>
              <a:latin typeface="Arial" pitchFamily="34" charset="0"/>
              <a:cs typeface="Arial" pitchFamily="34" charset="0"/>
            </a:endParaRPr>
          </a:p>
        </p:txBody>
      </p:sp>
      <p:sp>
        <p:nvSpPr>
          <p:cNvPr id="5" name="TextBox 1"/>
          <p:cNvSpPr txBox="1">
            <a:spLocks noChangeArrowheads="1"/>
          </p:cNvSpPr>
          <p:nvPr/>
        </p:nvSpPr>
        <p:spPr bwMode="auto">
          <a:xfrm>
            <a:off x="304800" y="304800"/>
            <a:ext cx="8382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3000" b="1" dirty="0" smtClean="0">
                <a:solidFill>
                  <a:schemeClr val="bg1"/>
                </a:solidFill>
              </a:rPr>
              <a:t>SOCIAL JUSTICE…</a:t>
            </a:r>
            <a:endParaRPr lang="en-US" sz="3000" b="1" dirty="0">
              <a:solidFill>
                <a:schemeClr val="bg1"/>
              </a:solidFill>
            </a:endParaRP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7"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6019800"/>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500336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066800"/>
            <a:ext cx="8458200" cy="1733808"/>
          </a:xfrm>
          <a:prstGeom prst="rect">
            <a:avLst/>
          </a:prstGeom>
          <a:noFill/>
        </p:spPr>
        <p:txBody>
          <a:bodyPr wrap="square">
            <a:spAutoFit/>
          </a:bodyPr>
          <a:lstStyle/>
          <a:p>
            <a:pPr fontAlgn="auto">
              <a:lnSpc>
                <a:spcPts val="3200"/>
              </a:lnSpc>
              <a:spcBef>
                <a:spcPts val="0"/>
              </a:spcBef>
              <a:spcAft>
                <a:spcPts val="0"/>
              </a:spcAft>
              <a:defRPr/>
            </a:pPr>
            <a:r>
              <a:rPr lang="en-US" sz="3000" b="1" dirty="0" smtClean="0">
                <a:solidFill>
                  <a:srgbClr val="1C3F94"/>
                </a:solidFill>
                <a:latin typeface="Arial" pitchFamily="34" charset="0"/>
                <a:cs typeface="Arial" pitchFamily="34" charset="0"/>
              </a:rPr>
              <a:t>Water Rate Comparison/</a:t>
            </a:r>
          </a:p>
          <a:p>
            <a:pPr fontAlgn="auto">
              <a:spcBef>
                <a:spcPts val="0"/>
              </a:spcBef>
              <a:spcAft>
                <a:spcPts val="0"/>
              </a:spcAft>
              <a:defRPr/>
            </a:pPr>
            <a:r>
              <a:rPr lang="en-US" sz="3000" b="1" dirty="0" smtClean="0">
                <a:solidFill>
                  <a:srgbClr val="1C3F94"/>
                </a:solidFill>
                <a:latin typeface="Arial" pitchFamily="34" charset="0"/>
                <a:cs typeface="Arial" pitchFamily="34" charset="0"/>
              </a:rPr>
              <a:t>Illustration:</a:t>
            </a:r>
          </a:p>
          <a:p>
            <a:pPr marL="457200" indent="-457200" fontAlgn="auto">
              <a:lnSpc>
                <a:spcPts val="2800"/>
              </a:lnSpc>
              <a:spcBef>
                <a:spcPts val="0"/>
              </a:spcBef>
              <a:spcAft>
                <a:spcPts val="0"/>
              </a:spcAft>
              <a:buFont typeface="Wingdings" pitchFamily="2" charset="2"/>
              <a:buChar char="ü"/>
              <a:defRPr/>
            </a:pPr>
            <a:r>
              <a:rPr lang="en-US" sz="2500" b="1" dirty="0" smtClean="0">
                <a:solidFill>
                  <a:srgbClr val="1C3F94"/>
                </a:solidFill>
                <a:latin typeface="Arial" pitchFamily="34" charset="0"/>
                <a:cs typeface="Arial" pitchFamily="34" charset="0"/>
              </a:rPr>
              <a:t>Allocation-Based Rate (WBBRs) vs. Traditional       3-Tier Rates – Assuming </a:t>
            </a:r>
            <a:r>
              <a:rPr lang="en-US" sz="2500" b="1" u="sng" dirty="0" smtClean="0">
                <a:solidFill>
                  <a:srgbClr val="1C3F94"/>
                </a:solidFill>
                <a:latin typeface="Arial" pitchFamily="34" charset="0"/>
                <a:cs typeface="Arial" pitchFamily="34" charset="0"/>
              </a:rPr>
              <a:t>Efficient</a:t>
            </a:r>
            <a:r>
              <a:rPr lang="en-US" sz="2500" b="1" dirty="0" smtClean="0">
                <a:solidFill>
                  <a:srgbClr val="1C3F94"/>
                </a:solidFill>
                <a:latin typeface="Arial" pitchFamily="34" charset="0"/>
                <a:cs typeface="Arial" pitchFamily="34" charset="0"/>
              </a:rPr>
              <a:t> Use:</a:t>
            </a:r>
          </a:p>
        </p:txBody>
      </p:sp>
      <p:sp>
        <p:nvSpPr>
          <p:cNvPr id="5" name="TextBox 1"/>
          <p:cNvSpPr txBox="1">
            <a:spLocks noChangeArrowheads="1"/>
          </p:cNvSpPr>
          <p:nvPr/>
        </p:nvSpPr>
        <p:spPr bwMode="auto">
          <a:xfrm>
            <a:off x="304800" y="304800"/>
            <a:ext cx="8382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3000" b="1" dirty="0" smtClean="0">
                <a:solidFill>
                  <a:schemeClr val="bg1"/>
                </a:solidFill>
              </a:rPr>
              <a:t>SOCIAL JUSTICE…</a:t>
            </a:r>
            <a:endParaRPr lang="en-US" sz="3000" b="1" dirty="0">
              <a:solidFill>
                <a:schemeClr val="bg1"/>
              </a:solidFill>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741859" y="2784830"/>
            <a:ext cx="5486400" cy="3158770"/>
          </a:xfrm>
          <a:prstGeom prst="rect">
            <a:avLst/>
          </a:prstGeom>
          <a:noFill/>
          <a:ln>
            <a:noFill/>
          </a:ln>
          <a:effectLst/>
          <a:extLst/>
        </p:spPr>
      </p:pic>
      <p:sp>
        <p:nvSpPr>
          <p:cNvPr id="8" name="TextBox 7"/>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9" name="Picture 2" descr="http://conference.csmfo.org/files/2014/10/2015-CSMFO-Banner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6019800"/>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10" name="TextBox 9"/>
          <p:cNvSpPr txBox="1"/>
          <p:nvPr/>
        </p:nvSpPr>
        <p:spPr>
          <a:xfrm>
            <a:off x="3505200" y="3623608"/>
            <a:ext cx="968965" cy="1938992"/>
          </a:xfrm>
          <a:prstGeom prst="rect">
            <a:avLst/>
          </a:prstGeom>
          <a:solidFill>
            <a:srgbClr val="0070C0"/>
          </a:solidFill>
          <a:ln w="6350">
            <a:solidFill>
              <a:schemeClr val="tx1"/>
            </a:solidFill>
          </a:ln>
        </p:spPr>
        <p:txBody>
          <a:bodyPr wrap="square" rtlCol="0">
            <a:spAutoFit/>
          </a:bodyPr>
          <a:lstStyle/>
          <a:p>
            <a:pPr algn="ctr"/>
            <a:endParaRPr lang="en-US" sz="1400" dirty="0" smtClean="0">
              <a:solidFill>
                <a:schemeClr val="bg1"/>
              </a:solidFill>
            </a:endParaRPr>
          </a:p>
          <a:p>
            <a:pPr algn="ctr"/>
            <a:endParaRPr lang="en-US" sz="1400" dirty="0">
              <a:solidFill>
                <a:schemeClr val="bg1"/>
              </a:solidFill>
            </a:endParaRPr>
          </a:p>
          <a:p>
            <a:pPr algn="ctr"/>
            <a:endParaRPr lang="en-US" sz="1050" dirty="0" smtClean="0">
              <a:solidFill>
                <a:schemeClr val="bg1"/>
              </a:solidFill>
            </a:endParaRPr>
          </a:p>
          <a:p>
            <a:pPr algn="ctr"/>
            <a:endParaRPr lang="en-US" sz="1050" dirty="0">
              <a:solidFill>
                <a:schemeClr val="bg1"/>
              </a:solidFill>
            </a:endParaRPr>
          </a:p>
          <a:p>
            <a:pPr algn="ctr"/>
            <a:r>
              <a:rPr lang="en-US" sz="1400" dirty="0" smtClean="0">
                <a:solidFill>
                  <a:schemeClr val="bg1"/>
                </a:solidFill>
              </a:rPr>
              <a:t>Large User</a:t>
            </a:r>
          </a:p>
          <a:p>
            <a:pPr algn="ctr"/>
            <a:r>
              <a:rPr lang="en-US" sz="1100" dirty="0" smtClean="0">
                <a:solidFill>
                  <a:schemeClr val="bg1"/>
                </a:solidFill>
              </a:rPr>
              <a:t>(Traditional)</a:t>
            </a:r>
          </a:p>
          <a:p>
            <a:pPr algn="ctr"/>
            <a:endParaRPr lang="en-US" sz="1600" dirty="0">
              <a:solidFill>
                <a:schemeClr val="bg1"/>
              </a:solidFill>
            </a:endParaRPr>
          </a:p>
          <a:p>
            <a:pPr algn="ctr"/>
            <a:endParaRPr lang="en-US" sz="1600" dirty="0" smtClean="0">
              <a:solidFill>
                <a:schemeClr val="bg1"/>
              </a:solidFill>
            </a:endParaRPr>
          </a:p>
        </p:txBody>
      </p:sp>
      <p:sp>
        <p:nvSpPr>
          <p:cNvPr id="11" name="TextBox 10"/>
          <p:cNvSpPr txBox="1"/>
          <p:nvPr/>
        </p:nvSpPr>
        <p:spPr>
          <a:xfrm>
            <a:off x="5791200" y="4454604"/>
            <a:ext cx="1000788" cy="1107996"/>
          </a:xfrm>
          <a:prstGeom prst="rect">
            <a:avLst/>
          </a:prstGeom>
          <a:solidFill>
            <a:srgbClr val="0070C0"/>
          </a:solidFill>
          <a:ln w="6350">
            <a:solidFill>
              <a:schemeClr val="tx1"/>
            </a:solidFill>
          </a:ln>
        </p:spPr>
        <p:txBody>
          <a:bodyPr wrap="square" rtlCol="0">
            <a:spAutoFit/>
          </a:bodyPr>
          <a:lstStyle/>
          <a:p>
            <a:pPr algn="ctr"/>
            <a:endParaRPr lang="en-US" sz="1400" dirty="0" smtClean="0">
              <a:solidFill>
                <a:schemeClr val="bg1"/>
              </a:solidFill>
            </a:endParaRPr>
          </a:p>
          <a:p>
            <a:pPr algn="ctr"/>
            <a:r>
              <a:rPr lang="en-US" sz="1400" dirty="0" smtClean="0">
                <a:solidFill>
                  <a:schemeClr val="bg1"/>
                </a:solidFill>
              </a:rPr>
              <a:t>Large User</a:t>
            </a:r>
          </a:p>
          <a:p>
            <a:pPr algn="ctr"/>
            <a:r>
              <a:rPr lang="en-US" sz="1400" dirty="0" smtClean="0">
                <a:solidFill>
                  <a:schemeClr val="bg1"/>
                </a:solidFill>
              </a:rPr>
              <a:t> (WBBRs)</a:t>
            </a:r>
            <a:endParaRPr lang="en-US" sz="1600" dirty="0" smtClean="0">
              <a:solidFill>
                <a:schemeClr val="bg1"/>
              </a:solidFill>
            </a:endParaRPr>
          </a:p>
          <a:p>
            <a:pPr algn="ctr"/>
            <a:endParaRPr lang="en-US" sz="1000" dirty="0">
              <a:solidFill>
                <a:schemeClr val="bg1"/>
              </a:solidFill>
            </a:endParaRPr>
          </a:p>
        </p:txBody>
      </p:sp>
    </p:spTree>
    <p:extLst>
      <p:ext uri="{BB962C8B-B14F-4D97-AF65-F5344CB8AC3E}">
        <p14:creationId xmlns:p14="http://schemas.microsoft.com/office/powerpoint/2010/main" val="3954641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remove" grpId="0" nodeType="clickEffect">
                                  <p:stCondLst>
                                    <p:cond delay="0"/>
                                  </p:stCondLst>
                                  <p:childTnLst>
                                    <p:animScale>
                                      <p:cBhvr>
                                        <p:cTn id="6" dur="1000" fill="hold"/>
                                        <p:tgtEl>
                                          <p:spTgt spid="10"/>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remove" grpId="0" nodeType="clickEffect">
                                  <p:stCondLst>
                                    <p:cond delay="0"/>
                                  </p:stCondLst>
                                  <p:childTnLst>
                                    <p:animScale>
                                      <p:cBhvr>
                                        <p:cTn id="10" dur="1000" fill="hold"/>
                                        <p:tgtEl>
                                          <p:spTgt spid="11"/>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838200"/>
            <a:ext cx="8458200" cy="1400383"/>
          </a:xfrm>
          <a:prstGeom prst="rect">
            <a:avLst/>
          </a:prstGeom>
          <a:noFill/>
        </p:spPr>
        <p:txBody>
          <a:bodyPr wrap="square">
            <a:spAutoFit/>
          </a:bodyPr>
          <a:lstStyle/>
          <a:p>
            <a:pPr fontAlgn="auto">
              <a:spcBef>
                <a:spcPts val="0"/>
              </a:spcBef>
              <a:spcAft>
                <a:spcPts val="0"/>
              </a:spcAft>
              <a:defRPr/>
            </a:pPr>
            <a:r>
              <a:rPr lang="en-US" sz="3000" b="1" dirty="0" smtClean="0">
                <a:solidFill>
                  <a:srgbClr val="1C3F94"/>
                </a:solidFill>
                <a:latin typeface="Arial" pitchFamily="34" charset="0"/>
                <a:cs typeface="Arial" pitchFamily="34" charset="0"/>
              </a:rPr>
              <a:t>Water Rate </a:t>
            </a:r>
          </a:p>
          <a:p>
            <a:pPr fontAlgn="auto">
              <a:spcBef>
                <a:spcPts val="0"/>
              </a:spcBef>
              <a:spcAft>
                <a:spcPts val="0"/>
              </a:spcAft>
              <a:defRPr/>
            </a:pPr>
            <a:r>
              <a:rPr lang="en-US" sz="3000" b="1" dirty="0" smtClean="0">
                <a:solidFill>
                  <a:srgbClr val="1C3F94"/>
                </a:solidFill>
                <a:latin typeface="Arial" pitchFamily="34" charset="0"/>
                <a:cs typeface="Arial" pitchFamily="34" charset="0"/>
              </a:rPr>
              <a:t>Comparison/Illustration:</a:t>
            </a:r>
          </a:p>
          <a:p>
            <a:pPr marL="457200" indent="-457200" fontAlgn="auto">
              <a:spcBef>
                <a:spcPts val="0"/>
              </a:spcBef>
              <a:spcAft>
                <a:spcPts val="0"/>
              </a:spcAft>
              <a:buFont typeface="Wingdings" pitchFamily="2" charset="2"/>
              <a:buChar char="ü"/>
              <a:defRPr/>
            </a:pPr>
            <a:r>
              <a:rPr lang="en-US" sz="2500" b="1" dirty="0" smtClean="0">
                <a:solidFill>
                  <a:srgbClr val="1C3F94"/>
                </a:solidFill>
                <a:latin typeface="Arial" pitchFamily="34" charset="0"/>
                <a:cs typeface="Arial" pitchFamily="34" charset="0"/>
              </a:rPr>
              <a:t>Same Comparison but with </a:t>
            </a:r>
            <a:r>
              <a:rPr lang="en-US" sz="2500" b="1" u="sng" dirty="0" smtClean="0">
                <a:solidFill>
                  <a:srgbClr val="1C3F94"/>
                </a:solidFill>
                <a:latin typeface="Arial" pitchFamily="34" charset="0"/>
                <a:cs typeface="Arial" pitchFamily="34" charset="0"/>
              </a:rPr>
              <a:t>Inefficient</a:t>
            </a:r>
            <a:r>
              <a:rPr lang="en-US" sz="2500" b="1" dirty="0" smtClean="0">
                <a:solidFill>
                  <a:srgbClr val="1C3F94"/>
                </a:solidFill>
                <a:latin typeface="Arial" pitchFamily="34" charset="0"/>
                <a:cs typeface="Arial" pitchFamily="34" charset="0"/>
              </a:rPr>
              <a:t> Water Use:</a:t>
            </a:r>
          </a:p>
        </p:txBody>
      </p:sp>
      <p:sp>
        <p:nvSpPr>
          <p:cNvPr id="5" name="TextBox 1"/>
          <p:cNvSpPr txBox="1">
            <a:spLocks noChangeArrowheads="1"/>
          </p:cNvSpPr>
          <p:nvPr/>
        </p:nvSpPr>
        <p:spPr bwMode="auto">
          <a:xfrm>
            <a:off x="304800" y="304800"/>
            <a:ext cx="8382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3000" b="1" dirty="0" smtClean="0">
                <a:solidFill>
                  <a:schemeClr val="bg1"/>
                </a:solidFill>
              </a:rPr>
              <a:t>SOCIAL JUSTICE…</a:t>
            </a:r>
            <a:endParaRPr lang="en-US" sz="3000" b="1" dirty="0">
              <a:solidFill>
                <a:schemeClr val="bg1"/>
              </a:solidFill>
            </a:endParaRPr>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209800"/>
            <a:ext cx="6477000" cy="3753716"/>
          </a:xfrm>
          <a:prstGeom prst="rect">
            <a:avLst/>
          </a:prstGeom>
          <a:noFill/>
          <a:ln>
            <a:noFill/>
          </a:ln>
          <a:effectLst/>
          <a:extLst/>
        </p:spPr>
      </p:pic>
      <p:sp>
        <p:nvSpPr>
          <p:cNvPr id="9" name="TextBox 8"/>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10" name="Picture 2" descr="http://conference.csmfo.org/files/2014/10/2015-CSMFO-Banner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6019800"/>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14" name="TextBox 13"/>
          <p:cNvSpPr txBox="1"/>
          <p:nvPr/>
        </p:nvSpPr>
        <p:spPr>
          <a:xfrm>
            <a:off x="6192765" y="3792885"/>
            <a:ext cx="1122435" cy="1769715"/>
          </a:xfrm>
          <a:prstGeom prst="rect">
            <a:avLst/>
          </a:prstGeom>
          <a:solidFill>
            <a:srgbClr val="0070C0"/>
          </a:solidFill>
          <a:ln w="6350">
            <a:solidFill>
              <a:schemeClr val="tx1"/>
            </a:solidFill>
          </a:ln>
        </p:spPr>
        <p:txBody>
          <a:bodyPr wrap="square" rtlCol="0">
            <a:spAutoFit/>
          </a:bodyPr>
          <a:lstStyle/>
          <a:p>
            <a:endParaRPr lang="en-US" sz="1400" dirty="0" smtClean="0">
              <a:solidFill>
                <a:schemeClr val="bg1"/>
              </a:solidFill>
            </a:endParaRPr>
          </a:p>
          <a:p>
            <a:r>
              <a:rPr lang="en-US" sz="1400" dirty="0" smtClean="0">
                <a:solidFill>
                  <a:schemeClr val="bg1"/>
                </a:solidFill>
              </a:rPr>
              <a:t> </a:t>
            </a:r>
          </a:p>
          <a:p>
            <a:endParaRPr lang="en-US" sz="1400" dirty="0">
              <a:solidFill>
                <a:schemeClr val="bg1"/>
              </a:solidFill>
            </a:endParaRPr>
          </a:p>
          <a:p>
            <a:r>
              <a:rPr lang="en-US" sz="1400" dirty="0" smtClean="0">
                <a:solidFill>
                  <a:schemeClr val="bg1"/>
                </a:solidFill>
              </a:rPr>
              <a:t>Large User</a:t>
            </a:r>
          </a:p>
          <a:p>
            <a:r>
              <a:rPr lang="en-US" sz="1400" dirty="0">
                <a:solidFill>
                  <a:schemeClr val="bg1"/>
                </a:solidFill>
              </a:rPr>
              <a:t> </a:t>
            </a:r>
            <a:r>
              <a:rPr lang="en-US" sz="1400" dirty="0" smtClean="0">
                <a:solidFill>
                  <a:schemeClr val="bg1"/>
                </a:solidFill>
              </a:rPr>
              <a:t>  (WBBRs)</a:t>
            </a:r>
          </a:p>
          <a:p>
            <a:endParaRPr lang="en-US" sz="2200" dirty="0" smtClean="0">
              <a:solidFill>
                <a:schemeClr val="bg1"/>
              </a:solidFill>
            </a:endParaRPr>
          </a:p>
          <a:p>
            <a:endParaRPr lang="en-US" sz="1500" dirty="0">
              <a:solidFill>
                <a:schemeClr val="bg1"/>
              </a:solidFill>
            </a:endParaRPr>
          </a:p>
        </p:txBody>
      </p:sp>
      <p:sp>
        <p:nvSpPr>
          <p:cNvPr id="16" name="TextBox 15"/>
          <p:cNvSpPr txBox="1"/>
          <p:nvPr/>
        </p:nvSpPr>
        <p:spPr>
          <a:xfrm>
            <a:off x="3429000" y="3048000"/>
            <a:ext cx="1122435" cy="2497187"/>
          </a:xfrm>
          <a:prstGeom prst="rect">
            <a:avLst/>
          </a:prstGeom>
          <a:solidFill>
            <a:srgbClr val="0070C0"/>
          </a:solidFill>
          <a:ln w="6350">
            <a:solidFill>
              <a:schemeClr val="tx1"/>
            </a:solidFill>
          </a:ln>
        </p:spPr>
        <p:txBody>
          <a:bodyPr wrap="square" rtlCol="0">
            <a:spAutoFit/>
          </a:bodyPr>
          <a:lstStyle/>
          <a:p>
            <a:endParaRPr lang="en-US" sz="1400" dirty="0" smtClean="0">
              <a:solidFill>
                <a:schemeClr val="bg1"/>
              </a:solidFill>
            </a:endParaRPr>
          </a:p>
          <a:p>
            <a:endParaRPr lang="en-US" sz="1400" dirty="0">
              <a:solidFill>
                <a:schemeClr val="bg1"/>
              </a:solidFill>
            </a:endParaRPr>
          </a:p>
          <a:p>
            <a:endParaRPr lang="en-US" sz="1400" dirty="0" smtClean="0">
              <a:solidFill>
                <a:schemeClr val="bg1"/>
              </a:solidFill>
            </a:endParaRPr>
          </a:p>
          <a:p>
            <a:endParaRPr lang="en-US" sz="1400" dirty="0" smtClean="0">
              <a:solidFill>
                <a:schemeClr val="bg1"/>
              </a:solidFill>
            </a:endParaRPr>
          </a:p>
          <a:p>
            <a:endParaRPr lang="en-US" sz="1400" dirty="0">
              <a:solidFill>
                <a:schemeClr val="bg1"/>
              </a:solidFill>
            </a:endParaRPr>
          </a:p>
          <a:p>
            <a:r>
              <a:rPr lang="en-US" sz="1400" dirty="0" smtClean="0">
                <a:solidFill>
                  <a:schemeClr val="bg1"/>
                </a:solidFill>
              </a:rPr>
              <a:t>Large User</a:t>
            </a:r>
          </a:p>
          <a:p>
            <a:r>
              <a:rPr lang="en-US" sz="1400" dirty="0" smtClean="0">
                <a:solidFill>
                  <a:schemeClr val="bg1"/>
                </a:solidFill>
              </a:rPr>
              <a:t>(Traditional)</a:t>
            </a:r>
          </a:p>
          <a:p>
            <a:endParaRPr lang="en-US" sz="1600" dirty="0">
              <a:solidFill>
                <a:schemeClr val="bg1"/>
              </a:solidFill>
            </a:endParaRPr>
          </a:p>
          <a:p>
            <a:endParaRPr lang="en-US" sz="1400" dirty="0">
              <a:solidFill>
                <a:schemeClr val="bg1"/>
              </a:solidFill>
            </a:endParaRPr>
          </a:p>
          <a:p>
            <a:endParaRPr lang="en-US" sz="1400" dirty="0" smtClean="0">
              <a:solidFill>
                <a:schemeClr val="bg1"/>
              </a:solidFill>
            </a:endParaRPr>
          </a:p>
          <a:p>
            <a:endParaRPr lang="en-US" sz="2000" dirty="0">
              <a:solidFill>
                <a:schemeClr val="bg1"/>
              </a:solidFill>
            </a:endParaRPr>
          </a:p>
        </p:txBody>
      </p:sp>
    </p:spTree>
    <p:extLst>
      <p:ext uri="{BB962C8B-B14F-4D97-AF65-F5344CB8AC3E}">
        <p14:creationId xmlns:p14="http://schemas.microsoft.com/office/powerpoint/2010/main" val="1138021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remove" grpId="0" nodeType="clickEffect">
                                  <p:stCondLst>
                                    <p:cond delay="0"/>
                                  </p:stCondLst>
                                  <p:childTnLst>
                                    <p:animScale>
                                      <p:cBhvr>
                                        <p:cTn id="6" dur="1000" fill="hold"/>
                                        <p:tgtEl>
                                          <p:spTgt spid="16"/>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remove" grpId="0" nodeType="clickEffect">
                                  <p:stCondLst>
                                    <p:cond delay="0"/>
                                  </p:stCondLst>
                                  <p:childTnLst>
                                    <p:animScale>
                                      <p:cBhvr>
                                        <p:cTn id="10" dur="1000" fill="hold"/>
                                        <p:tgtEl>
                                          <p:spTgt spid="1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524000"/>
            <a:ext cx="8458200" cy="4196020"/>
          </a:xfrm>
          <a:prstGeom prst="rect">
            <a:avLst/>
          </a:prstGeom>
          <a:noFill/>
        </p:spPr>
        <p:txBody>
          <a:bodyPr wrap="square">
            <a:spAutoFit/>
          </a:bodyPr>
          <a:lstStyle/>
          <a:p>
            <a:pPr fontAlgn="auto">
              <a:spcBef>
                <a:spcPts val="0"/>
              </a:spcBef>
              <a:spcAft>
                <a:spcPts val="600"/>
              </a:spcAft>
              <a:defRPr/>
            </a:pPr>
            <a:r>
              <a:rPr lang="en-US" sz="3000" b="1" dirty="0" smtClean="0">
                <a:solidFill>
                  <a:srgbClr val="1C3F94"/>
                </a:solidFill>
                <a:latin typeface="Arial" pitchFamily="34" charset="0"/>
                <a:cs typeface="Arial" pitchFamily="34" charset="0"/>
              </a:rPr>
              <a:t>Takeaways from WBBRs vs. Tier Rates:</a:t>
            </a:r>
          </a:p>
          <a:p>
            <a:pPr marL="457200" indent="-457200" fontAlgn="auto">
              <a:lnSpc>
                <a:spcPts val="2600"/>
              </a:lnSpc>
              <a:spcBef>
                <a:spcPts val="0"/>
              </a:spcBef>
              <a:spcAft>
                <a:spcPts val="600"/>
              </a:spcAft>
              <a:buFont typeface="Wingdings" pitchFamily="2" charset="2"/>
              <a:buChar char="ü"/>
              <a:defRPr/>
            </a:pPr>
            <a:r>
              <a:rPr lang="en-US" sz="2000" b="1" dirty="0" smtClean="0">
                <a:solidFill>
                  <a:srgbClr val="1C3F94"/>
                </a:solidFill>
                <a:latin typeface="Arial" pitchFamily="34" charset="0"/>
                <a:cs typeface="Arial" pitchFamily="34" charset="0"/>
              </a:rPr>
              <a:t>Customers </a:t>
            </a:r>
            <a:r>
              <a:rPr lang="en-US" sz="2000" b="1" dirty="0">
                <a:solidFill>
                  <a:srgbClr val="1C3F94"/>
                </a:solidFill>
                <a:latin typeface="Arial" pitchFamily="34" charset="0"/>
                <a:cs typeface="Arial" pitchFamily="34" charset="0"/>
              </a:rPr>
              <a:t>with larger than average consumption will have smaller bills under water budget rate structures than </a:t>
            </a:r>
            <a:r>
              <a:rPr lang="en-US" sz="2000" b="1" dirty="0" smtClean="0">
                <a:solidFill>
                  <a:srgbClr val="1C3F94"/>
                </a:solidFill>
                <a:latin typeface="Arial" pitchFamily="34" charset="0"/>
                <a:cs typeface="Arial" pitchFamily="34" charset="0"/>
              </a:rPr>
              <a:t>under traditional </a:t>
            </a:r>
            <a:r>
              <a:rPr lang="en-US" sz="2000" b="1" dirty="0">
                <a:solidFill>
                  <a:srgbClr val="1C3F94"/>
                </a:solidFill>
                <a:latin typeface="Arial" pitchFamily="34" charset="0"/>
                <a:cs typeface="Arial" pitchFamily="34" charset="0"/>
              </a:rPr>
              <a:t>tiered rates.</a:t>
            </a:r>
            <a:endParaRPr lang="en-US" sz="2000" b="1" dirty="0" smtClean="0">
              <a:solidFill>
                <a:srgbClr val="1C3F94"/>
              </a:solidFill>
              <a:latin typeface="Arial" pitchFamily="34" charset="0"/>
              <a:cs typeface="Arial" pitchFamily="34" charset="0"/>
            </a:endParaRPr>
          </a:p>
          <a:p>
            <a:pPr marL="457200" indent="-457200" fontAlgn="auto">
              <a:lnSpc>
                <a:spcPts val="2600"/>
              </a:lnSpc>
              <a:spcBef>
                <a:spcPts val="0"/>
              </a:spcBef>
              <a:spcAft>
                <a:spcPts val="600"/>
              </a:spcAft>
              <a:buFont typeface="Wingdings" pitchFamily="2" charset="2"/>
              <a:buChar char="ü"/>
              <a:defRPr/>
            </a:pPr>
            <a:r>
              <a:rPr lang="en-US" sz="2000" b="1" dirty="0" smtClean="0">
                <a:solidFill>
                  <a:srgbClr val="1C3F94"/>
                </a:solidFill>
                <a:latin typeface="Arial" pitchFamily="34" charset="0"/>
                <a:cs typeface="Arial" pitchFamily="34" charset="0"/>
              </a:rPr>
              <a:t>Larger </a:t>
            </a:r>
            <a:r>
              <a:rPr lang="en-US" sz="2000" b="1" dirty="0">
                <a:solidFill>
                  <a:srgbClr val="1C3F94"/>
                </a:solidFill>
                <a:latin typeface="Arial" pitchFamily="34" charset="0"/>
                <a:cs typeface="Arial" pitchFamily="34" charset="0"/>
              </a:rPr>
              <a:t>consumers </a:t>
            </a:r>
            <a:r>
              <a:rPr lang="en-US" sz="2000" b="1" dirty="0" smtClean="0">
                <a:solidFill>
                  <a:srgbClr val="1C3F94"/>
                </a:solidFill>
                <a:latin typeface="Arial" pitchFamily="34" charset="0"/>
                <a:cs typeface="Arial" pitchFamily="34" charset="0"/>
              </a:rPr>
              <a:t>pay </a:t>
            </a:r>
            <a:r>
              <a:rPr lang="en-US" sz="2000" b="1" dirty="0">
                <a:solidFill>
                  <a:srgbClr val="1C3F94"/>
                </a:solidFill>
                <a:latin typeface="Arial" pitchFamily="34" charset="0"/>
                <a:cs typeface="Arial" pitchFamily="34" charset="0"/>
              </a:rPr>
              <a:t>a lower average price for their water than </a:t>
            </a:r>
            <a:r>
              <a:rPr lang="en-US" sz="2000" b="1" dirty="0" smtClean="0">
                <a:solidFill>
                  <a:srgbClr val="1C3F94"/>
                </a:solidFill>
                <a:latin typeface="Arial" pitchFamily="34" charset="0"/>
                <a:cs typeface="Arial" pitchFamily="34" charset="0"/>
              </a:rPr>
              <a:t>under </a:t>
            </a:r>
            <a:r>
              <a:rPr lang="en-US" sz="2000" b="1" dirty="0">
                <a:solidFill>
                  <a:srgbClr val="1C3F94"/>
                </a:solidFill>
                <a:latin typeface="Arial" pitchFamily="34" charset="0"/>
                <a:cs typeface="Arial" pitchFamily="34" charset="0"/>
              </a:rPr>
              <a:t>traditional tiers (since more of their water is in lower </a:t>
            </a:r>
            <a:r>
              <a:rPr lang="en-US" sz="2000" b="1" dirty="0" smtClean="0">
                <a:solidFill>
                  <a:srgbClr val="1C3F94"/>
                </a:solidFill>
                <a:latin typeface="Arial" pitchFamily="34" charset="0"/>
                <a:cs typeface="Arial" pitchFamily="34" charset="0"/>
              </a:rPr>
              <a:t>tiers).</a:t>
            </a:r>
          </a:p>
          <a:p>
            <a:pPr marL="457200" indent="-457200" fontAlgn="auto">
              <a:lnSpc>
                <a:spcPts val="2600"/>
              </a:lnSpc>
              <a:spcBef>
                <a:spcPts val="0"/>
              </a:spcBef>
              <a:spcAft>
                <a:spcPts val="600"/>
              </a:spcAft>
              <a:buFont typeface="Wingdings" pitchFamily="2" charset="2"/>
              <a:buChar char="ü"/>
              <a:defRPr/>
            </a:pPr>
            <a:r>
              <a:rPr lang="en-US" sz="2000" b="1" dirty="0" smtClean="0">
                <a:solidFill>
                  <a:srgbClr val="1C3F94"/>
                </a:solidFill>
                <a:latin typeface="Arial" pitchFamily="34" charset="0"/>
                <a:cs typeface="Arial" pitchFamily="34" charset="0"/>
              </a:rPr>
              <a:t>Traditional </a:t>
            </a:r>
            <a:r>
              <a:rPr lang="en-US" sz="2000" b="1" dirty="0">
                <a:solidFill>
                  <a:srgbClr val="1C3F94"/>
                </a:solidFill>
                <a:latin typeface="Arial" pitchFamily="34" charset="0"/>
                <a:cs typeface="Arial" pitchFamily="34" charset="0"/>
              </a:rPr>
              <a:t>tiers encourage </a:t>
            </a:r>
            <a:r>
              <a:rPr lang="en-US" sz="2000" b="1" dirty="0" smtClean="0">
                <a:solidFill>
                  <a:srgbClr val="1C3F94"/>
                </a:solidFill>
                <a:latin typeface="Arial" pitchFamily="34" charset="0"/>
                <a:cs typeface="Arial" pitchFamily="34" charset="0"/>
              </a:rPr>
              <a:t>more conservation than WBRs, </a:t>
            </a:r>
            <a:r>
              <a:rPr lang="en-US" sz="2000" b="1" dirty="0">
                <a:solidFill>
                  <a:srgbClr val="1C3F94"/>
                </a:solidFill>
                <a:latin typeface="Arial" pitchFamily="34" charset="0"/>
                <a:cs typeface="Arial" pitchFamily="34" charset="0"/>
              </a:rPr>
              <a:t>regardless of whether you are using </a:t>
            </a:r>
            <a:r>
              <a:rPr lang="en-US" sz="2000" b="1" dirty="0" smtClean="0">
                <a:solidFill>
                  <a:srgbClr val="1C3F94"/>
                </a:solidFill>
                <a:latin typeface="Arial" pitchFamily="34" charset="0"/>
                <a:cs typeface="Arial" pitchFamily="34" charset="0"/>
              </a:rPr>
              <a:t>water efficiently </a:t>
            </a:r>
            <a:r>
              <a:rPr lang="en-US" sz="2000" b="1" dirty="0">
                <a:solidFill>
                  <a:srgbClr val="1C3F94"/>
                </a:solidFill>
                <a:latin typeface="Arial" pitchFamily="34" charset="0"/>
                <a:cs typeface="Arial" pitchFamily="34" charset="0"/>
              </a:rPr>
              <a:t>or </a:t>
            </a:r>
            <a:r>
              <a:rPr lang="en-US" sz="2000" b="1" dirty="0" smtClean="0">
                <a:solidFill>
                  <a:srgbClr val="1C3F94"/>
                </a:solidFill>
                <a:latin typeface="Arial" pitchFamily="34" charset="0"/>
                <a:cs typeface="Arial" pitchFamily="34" charset="0"/>
              </a:rPr>
              <a:t>not.</a:t>
            </a:r>
          </a:p>
          <a:p>
            <a:pPr marL="457200" indent="-457200" fontAlgn="auto">
              <a:lnSpc>
                <a:spcPts val="2600"/>
              </a:lnSpc>
              <a:spcBef>
                <a:spcPts val="0"/>
              </a:spcBef>
              <a:spcAft>
                <a:spcPts val="600"/>
              </a:spcAft>
              <a:buFont typeface="Wingdings" pitchFamily="2" charset="2"/>
              <a:buChar char="ü"/>
              <a:defRPr/>
            </a:pPr>
            <a:r>
              <a:rPr lang="en-US" sz="2000" b="1" dirty="0" smtClean="0">
                <a:solidFill>
                  <a:srgbClr val="1C3F94"/>
                </a:solidFill>
                <a:latin typeface="Arial" pitchFamily="34" charset="0"/>
                <a:cs typeface="Arial" pitchFamily="34" charset="0"/>
              </a:rPr>
              <a:t>There are some basic inconsistencies between WBBRs and basic (common-sense) rate-making principles</a:t>
            </a:r>
            <a:endParaRPr lang="en-US" sz="2000" i="1" dirty="0" smtClean="0">
              <a:solidFill>
                <a:srgbClr val="FF0000"/>
              </a:solidFill>
              <a:latin typeface="Arial" pitchFamily="34" charset="0"/>
              <a:cs typeface="Arial" pitchFamily="34" charset="0"/>
            </a:endParaRPr>
          </a:p>
        </p:txBody>
      </p:sp>
      <p:sp>
        <p:nvSpPr>
          <p:cNvPr id="5" name="TextBox 1"/>
          <p:cNvSpPr txBox="1">
            <a:spLocks noChangeArrowheads="1"/>
          </p:cNvSpPr>
          <p:nvPr/>
        </p:nvSpPr>
        <p:spPr bwMode="auto">
          <a:xfrm>
            <a:off x="304800" y="304800"/>
            <a:ext cx="8382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3000" b="1" dirty="0" smtClean="0">
                <a:solidFill>
                  <a:schemeClr val="bg1"/>
                </a:solidFill>
              </a:rPr>
              <a:t>SOCIAL JUSTICE…</a:t>
            </a:r>
            <a:endParaRPr lang="en-US" sz="3000" b="1" dirty="0">
              <a:solidFill>
                <a:schemeClr val="bg1"/>
              </a:solidFill>
            </a:endParaRP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latin typeface="Arial" pitchFamily="34" charset="0"/>
                <a:cs typeface="Arial" pitchFamily="34" charset="0"/>
              </a:rPr>
              <a:t>The California Drought – What’s in Your Rates?</a:t>
            </a:r>
            <a:endParaRPr lang="en-US" sz="1400" i="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41223269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4400" y="2133600"/>
            <a:ext cx="7086600" cy="2262158"/>
          </a:xfrm>
          <a:prstGeom prst="rect">
            <a:avLst/>
          </a:prstGeom>
          <a:noFill/>
        </p:spPr>
        <p:txBody>
          <a:bodyPr wrap="square">
            <a:spAutoFit/>
          </a:bodyPr>
          <a:lstStyle/>
          <a:p>
            <a:pPr algn="ctr">
              <a:spcAft>
                <a:spcPts val="600"/>
              </a:spcAft>
            </a:pPr>
            <a:r>
              <a:rPr lang="en-US" sz="4000" b="1" dirty="0" smtClean="0">
                <a:solidFill>
                  <a:srgbClr val="1C3F94"/>
                </a:solidFill>
              </a:rPr>
              <a:t>Martin Krieger</a:t>
            </a:r>
          </a:p>
          <a:p>
            <a:pPr algn="ctr"/>
            <a:r>
              <a:rPr lang="en-US" sz="3200" b="1" dirty="0" smtClean="0">
                <a:solidFill>
                  <a:srgbClr val="1C3F94"/>
                </a:solidFill>
              </a:rPr>
              <a:t>Desert Water Agency (DWA) – Update on DWA Lawsuit Regarding a New Federal Rule</a:t>
            </a:r>
            <a:endParaRPr lang="en-US" sz="3200" b="1" dirty="0">
              <a:solidFill>
                <a:srgbClr val="1C3F94"/>
              </a:solidFill>
            </a:endParaRPr>
          </a:p>
        </p:txBody>
      </p:sp>
      <p:sp>
        <p:nvSpPr>
          <p:cNvPr id="2" name="AutoShape 2"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AutoShape 4"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2"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3048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4"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457200"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TextBox 9"/>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11"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6019800"/>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5268601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1616521"/>
            <a:ext cx="8534400" cy="3565079"/>
          </a:xfrm>
          <a:prstGeom prst="rect">
            <a:avLst/>
          </a:prstGeom>
          <a:noFill/>
        </p:spPr>
        <p:txBody>
          <a:bodyPr wrap="square">
            <a:spAutoFit/>
          </a:bodyPr>
          <a:lstStyle/>
          <a:p>
            <a:pPr marL="457200" indent="-457200" fontAlgn="auto">
              <a:spcBef>
                <a:spcPts val="0"/>
              </a:spcBef>
              <a:spcAft>
                <a:spcPts val="600"/>
              </a:spcAft>
              <a:buSzPct val="125000"/>
              <a:buFont typeface="Wingdings" pitchFamily="2" charset="2"/>
              <a:buChar char="ü"/>
              <a:defRPr/>
            </a:pPr>
            <a:r>
              <a:rPr lang="en-US" sz="2400" b="1" dirty="0" smtClean="0">
                <a:solidFill>
                  <a:srgbClr val="1C3F94"/>
                </a:solidFill>
                <a:latin typeface="Arial" pitchFamily="34" charset="0"/>
                <a:cs typeface="Arial" pitchFamily="34" charset="0"/>
              </a:rPr>
              <a:t>Summary of the New Federal Rule:</a:t>
            </a:r>
          </a:p>
          <a:p>
            <a:pPr marL="914400" lvl="1" indent="-457200" fontAlgn="auto">
              <a:lnSpc>
                <a:spcPts val="2800"/>
              </a:lnSpc>
              <a:spcBef>
                <a:spcPts val="0"/>
              </a:spcBef>
              <a:spcAft>
                <a:spcPts val="600"/>
              </a:spcAft>
              <a:buFont typeface="Wingdings" panose="05000000000000000000" pitchFamily="2" charset="2"/>
              <a:buChar char="§"/>
              <a:defRPr/>
            </a:pPr>
            <a:r>
              <a:rPr lang="en-US" sz="2400" i="1" dirty="0" smtClean="0">
                <a:solidFill>
                  <a:srgbClr val="1C3F94"/>
                </a:solidFill>
                <a:latin typeface="Arial" pitchFamily="34" charset="0"/>
                <a:cs typeface="Arial" pitchFamily="34" charset="0"/>
              </a:rPr>
              <a:t>Federal Rule affects Special </a:t>
            </a:r>
            <a:r>
              <a:rPr lang="en-US" sz="2400" i="1" dirty="0">
                <a:solidFill>
                  <a:srgbClr val="1C3F94"/>
                </a:solidFill>
                <a:latin typeface="Arial" pitchFamily="34" charset="0"/>
                <a:cs typeface="Arial" pitchFamily="34" charset="0"/>
              </a:rPr>
              <a:t>D</a:t>
            </a:r>
            <a:r>
              <a:rPr lang="en-US" sz="2400" i="1" dirty="0" smtClean="0">
                <a:solidFill>
                  <a:srgbClr val="1C3F94"/>
                </a:solidFill>
                <a:latin typeface="Arial" pitchFamily="34" charset="0"/>
                <a:cs typeface="Arial" pitchFamily="34" charset="0"/>
              </a:rPr>
              <a:t>istricts, Counties, Cities, School Districts, Healthcare Districts, Flood Control Districts, other local Governmental entities &amp; the State. </a:t>
            </a:r>
            <a:endParaRPr lang="en-US" sz="2400" i="1" dirty="0">
              <a:solidFill>
                <a:srgbClr val="1C3F94"/>
              </a:solidFill>
              <a:latin typeface="Arial" pitchFamily="34" charset="0"/>
              <a:cs typeface="Arial" pitchFamily="34" charset="0"/>
            </a:endParaRPr>
          </a:p>
          <a:p>
            <a:pPr marL="914400" lvl="1" indent="-457200" fontAlgn="auto">
              <a:lnSpc>
                <a:spcPts val="2800"/>
              </a:lnSpc>
              <a:spcBef>
                <a:spcPts val="0"/>
              </a:spcBef>
              <a:spcAft>
                <a:spcPts val="600"/>
              </a:spcAft>
              <a:buFont typeface="Wingdings" panose="05000000000000000000" pitchFamily="2" charset="2"/>
              <a:buChar char="§"/>
              <a:defRPr/>
            </a:pPr>
            <a:r>
              <a:rPr lang="en-US" sz="2400" i="1" dirty="0" smtClean="0">
                <a:solidFill>
                  <a:srgbClr val="1C3F94"/>
                </a:solidFill>
                <a:latin typeface="Arial" pitchFamily="34" charset="0"/>
                <a:cs typeface="Arial" pitchFamily="34" charset="0"/>
              </a:rPr>
              <a:t>Affects ability for entities to assess taxes for services, including possessory interest tax, business tax &amp; sales tax on Tribal lands. </a:t>
            </a:r>
          </a:p>
          <a:p>
            <a:pPr marL="914400" lvl="1" indent="-457200" fontAlgn="auto">
              <a:lnSpc>
                <a:spcPts val="2800"/>
              </a:lnSpc>
              <a:spcBef>
                <a:spcPts val="0"/>
              </a:spcBef>
              <a:spcAft>
                <a:spcPts val="600"/>
              </a:spcAft>
              <a:buFont typeface="Wingdings" panose="05000000000000000000" pitchFamily="2" charset="2"/>
              <a:buChar char="§"/>
              <a:defRPr/>
            </a:pPr>
            <a:r>
              <a:rPr lang="en-US" sz="2400" i="1" dirty="0" smtClean="0">
                <a:solidFill>
                  <a:srgbClr val="1C3F94"/>
                </a:solidFill>
                <a:latin typeface="Arial" pitchFamily="34" charset="0"/>
                <a:cs typeface="Arial" pitchFamily="34" charset="0"/>
              </a:rPr>
              <a:t>If you do not have any Tribal lands in your jurisdiction, you will not be affected. If you do, you </a:t>
            </a:r>
            <a:r>
              <a:rPr lang="en-US" sz="2400" i="1" u="sng" dirty="0" smtClean="0">
                <a:solidFill>
                  <a:srgbClr val="1C3F94"/>
                </a:solidFill>
                <a:latin typeface="Arial" pitchFamily="34" charset="0"/>
                <a:cs typeface="Arial" pitchFamily="34" charset="0"/>
              </a:rPr>
              <a:t>may</a:t>
            </a:r>
            <a:r>
              <a:rPr lang="en-US" sz="2400" i="1" dirty="0" smtClean="0">
                <a:solidFill>
                  <a:srgbClr val="1C3F94"/>
                </a:solidFill>
                <a:latin typeface="Arial" pitchFamily="34" charset="0"/>
                <a:cs typeface="Arial" pitchFamily="34" charset="0"/>
              </a:rPr>
              <a:t> be affected.</a:t>
            </a: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7"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6019800"/>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8" name="TextBox 1"/>
          <p:cNvSpPr txBox="1">
            <a:spLocks noChangeArrowheads="1"/>
          </p:cNvSpPr>
          <p:nvPr/>
        </p:nvSpPr>
        <p:spPr bwMode="auto">
          <a:xfrm>
            <a:off x="304800" y="304800"/>
            <a:ext cx="8382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800" b="1" dirty="0" smtClean="0">
                <a:solidFill>
                  <a:schemeClr val="bg1"/>
                </a:solidFill>
              </a:rPr>
              <a:t>SUMMARY OF LITIGATION:                                   WHAT’S THE ISSUE?</a:t>
            </a:r>
            <a:endParaRPr lang="en-US" sz="2800" b="1" dirty="0">
              <a:solidFill>
                <a:schemeClr val="bg1"/>
              </a:solidFill>
            </a:endParaRPr>
          </a:p>
        </p:txBody>
      </p:sp>
    </p:spTree>
    <p:extLst>
      <p:ext uri="{BB962C8B-B14F-4D97-AF65-F5344CB8AC3E}">
        <p14:creationId xmlns:p14="http://schemas.microsoft.com/office/powerpoint/2010/main" val="6627093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603873"/>
            <a:ext cx="8534400" cy="4344779"/>
          </a:xfrm>
          <a:prstGeom prst="rect">
            <a:avLst/>
          </a:prstGeom>
          <a:noFill/>
        </p:spPr>
        <p:txBody>
          <a:bodyPr wrap="square">
            <a:spAutoFit/>
          </a:bodyPr>
          <a:lstStyle/>
          <a:p>
            <a:pPr marL="457200" indent="-457200" fontAlgn="auto">
              <a:spcBef>
                <a:spcPts val="0"/>
              </a:spcBef>
              <a:spcAft>
                <a:spcPts val="1200"/>
              </a:spcAft>
              <a:buSzPct val="125000"/>
              <a:buFont typeface="Wingdings" pitchFamily="2" charset="2"/>
              <a:buChar char="ü"/>
              <a:defRPr/>
            </a:pPr>
            <a:r>
              <a:rPr lang="en-US" sz="2400" b="1" dirty="0">
                <a:solidFill>
                  <a:srgbClr val="1C3F94"/>
                </a:solidFill>
                <a:latin typeface="Arial" pitchFamily="34" charset="0"/>
                <a:cs typeface="Arial" pitchFamily="34" charset="0"/>
              </a:rPr>
              <a:t>Here’s the New Federal Rule Affecting Leases of Indian Lands:</a:t>
            </a:r>
          </a:p>
          <a:p>
            <a:pPr marL="731520" lvl="1" indent="-274320" fontAlgn="auto">
              <a:lnSpc>
                <a:spcPts val="2500"/>
              </a:lnSpc>
              <a:spcBef>
                <a:spcPts val="0"/>
              </a:spcBef>
              <a:spcAft>
                <a:spcPts val="600"/>
              </a:spcAft>
              <a:buFont typeface="Wingdings" panose="05000000000000000000" pitchFamily="2" charset="2"/>
              <a:buChar char="§"/>
              <a:defRPr/>
            </a:pPr>
            <a:r>
              <a:rPr lang="en-US" sz="2200" i="1" dirty="0">
                <a:solidFill>
                  <a:srgbClr val="1C3F94"/>
                </a:solidFill>
                <a:latin typeface="Arial" pitchFamily="34" charset="0"/>
                <a:cs typeface="Arial" pitchFamily="34" charset="0"/>
              </a:rPr>
              <a:t>A new federal rule has been promulgated and published as final in the Federal Register on December 5, 2012 and go into effect on January 4, 2013.</a:t>
            </a:r>
          </a:p>
          <a:p>
            <a:pPr marL="731520" lvl="1" indent="-274320" fontAlgn="auto">
              <a:lnSpc>
                <a:spcPts val="2500"/>
              </a:lnSpc>
              <a:spcBef>
                <a:spcPts val="0"/>
              </a:spcBef>
              <a:spcAft>
                <a:spcPts val="600"/>
              </a:spcAft>
              <a:buFont typeface="Wingdings" panose="05000000000000000000" pitchFamily="2" charset="2"/>
              <a:buChar char="§"/>
              <a:defRPr/>
            </a:pPr>
            <a:r>
              <a:rPr lang="en-US" sz="2200" i="1" dirty="0">
                <a:solidFill>
                  <a:srgbClr val="1C3F94"/>
                </a:solidFill>
                <a:latin typeface="Arial" pitchFamily="34" charset="0"/>
                <a:cs typeface="Arial" pitchFamily="34" charset="0"/>
              </a:rPr>
              <a:t>These rules amend provisions of Chapter 25 of the Code of Federal Regulations Part 162, promulgated by the Bureau of Indian Affairs through the Department of the Interior.</a:t>
            </a:r>
          </a:p>
          <a:p>
            <a:pPr marL="731520" lvl="1" indent="-274320" fontAlgn="auto">
              <a:lnSpc>
                <a:spcPts val="2500"/>
              </a:lnSpc>
              <a:spcBef>
                <a:spcPts val="0"/>
              </a:spcBef>
              <a:spcAft>
                <a:spcPts val="200"/>
              </a:spcAft>
              <a:buFont typeface="Wingdings" panose="05000000000000000000" pitchFamily="2" charset="2"/>
              <a:buChar char="§"/>
              <a:defRPr/>
            </a:pPr>
            <a:r>
              <a:rPr lang="en-US" sz="2200" i="1" dirty="0">
                <a:solidFill>
                  <a:srgbClr val="1C3F94"/>
                </a:solidFill>
                <a:latin typeface="Arial" pitchFamily="34" charset="0"/>
                <a:cs typeface="Arial" pitchFamily="34" charset="0"/>
              </a:rPr>
              <a:t>These rules deal with residential, business, and wind solar resource leases on Indian Land. It is mostly innocuous from state or local government perspective with one very significant exception.</a:t>
            </a: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8" name="TextBox 1"/>
          <p:cNvSpPr txBox="1">
            <a:spLocks noChangeArrowheads="1"/>
          </p:cNvSpPr>
          <p:nvPr/>
        </p:nvSpPr>
        <p:spPr bwMode="auto">
          <a:xfrm>
            <a:off x="304800" y="304800"/>
            <a:ext cx="8382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800" b="1" dirty="0" smtClean="0">
                <a:solidFill>
                  <a:schemeClr val="bg1"/>
                </a:solidFill>
              </a:rPr>
              <a:t>SUMMARY OF LITIGATION:                                   WHAT’S THE ISSUE?</a:t>
            </a:r>
            <a:endParaRPr lang="en-US" sz="2800" b="1" dirty="0">
              <a:solidFill>
                <a:schemeClr val="bg1"/>
              </a:solidFill>
            </a:endParaRPr>
          </a:p>
        </p:txBody>
      </p:sp>
      <p:pic>
        <p:nvPicPr>
          <p:cNvPr id="5"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6019800"/>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6919915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1"/>
          <p:cNvSpPr txBox="1">
            <a:spLocks noChangeArrowheads="1"/>
          </p:cNvSpPr>
          <p:nvPr/>
        </p:nvSpPr>
        <p:spPr bwMode="auto">
          <a:xfrm>
            <a:off x="533400" y="228600"/>
            <a:ext cx="8382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800" b="1" dirty="0" smtClean="0">
                <a:solidFill>
                  <a:schemeClr val="bg1"/>
                </a:solidFill>
              </a:rPr>
              <a:t>OVERVIEW OF “WHAT’S IN YOUR RATES?”</a:t>
            </a:r>
            <a:endParaRPr lang="en-US" sz="2800" b="1" dirty="0">
              <a:solidFill>
                <a:schemeClr val="bg1"/>
              </a:solidFill>
            </a:endParaRPr>
          </a:p>
        </p:txBody>
      </p:sp>
      <p:sp>
        <p:nvSpPr>
          <p:cNvPr id="5" name="TextBox 4"/>
          <p:cNvSpPr txBox="1"/>
          <p:nvPr/>
        </p:nvSpPr>
        <p:spPr>
          <a:xfrm>
            <a:off x="228600" y="1524000"/>
            <a:ext cx="8534400" cy="4426853"/>
          </a:xfrm>
          <a:prstGeom prst="rect">
            <a:avLst/>
          </a:prstGeom>
          <a:noFill/>
        </p:spPr>
        <p:txBody>
          <a:bodyPr wrap="square">
            <a:spAutoFit/>
          </a:bodyPr>
          <a:lstStyle/>
          <a:p>
            <a:pPr marL="457200" indent="-457200" fontAlgn="auto">
              <a:spcBef>
                <a:spcPts val="0"/>
              </a:spcBef>
              <a:spcAft>
                <a:spcPts val="400"/>
              </a:spcAft>
              <a:buFont typeface="Wingdings" pitchFamily="2" charset="2"/>
              <a:buChar char="ü"/>
              <a:defRPr/>
            </a:pPr>
            <a:r>
              <a:rPr lang="en-US" sz="2000" b="1" dirty="0" smtClean="0">
                <a:solidFill>
                  <a:srgbClr val="1C3F94"/>
                </a:solidFill>
                <a:latin typeface="Arial" pitchFamily="34" charset="0"/>
                <a:cs typeface="Arial" pitchFamily="34" charset="0"/>
              </a:rPr>
              <a:t>Robert DeLoach – Stories from the Trenches</a:t>
            </a:r>
          </a:p>
          <a:p>
            <a:pPr marL="914400" lvl="1" indent="-457200" fontAlgn="auto">
              <a:lnSpc>
                <a:spcPts val="2800"/>
              </a:lnSpc>
              <a:spcBef>
                <a:spcPts val="0"/>
              </a:spcBef>
              <a:spcAft>
                <a:spcPts val="200"/>
              </a:spcAft>
              <a:buFont typeface="Wingdings" panose="05000000000000000000" pitchFamily="2" charset="2"/>
              <a:buChar char="§"/>
              <a:defRPr/>
            </a:pPr>
            <a:r>
              <a:rPr lang="en-US" sz="2000" b="1" i="1" dirty="0">
                <a:solidFill>
                  <a:srgbClr val="1C3F94"/>
                </a:solidFill>
                <a:latin typeface="Arial" pitchFamily="34" charset="0"/>
                <a:cs typeface="Arial" pitchFamily="34" charset="0"/>
              </a:rPr>
              <a:t>Trends in Local Government Elections</a:t>
            </a:r>
          </a:p>
          <a:p>
            <a:pPr marL="914400" lvl="1" indent="-457200" fontAlgn="auto">
              <a:lnSpc>
                <a:spcPts val="2800"/>
              </a:lnSpc>
              <a:spcBef>
                <a:spcPts val="0"/>
              </a:spcBef>
              <a:spcAft>
                <a:spcPts val="200"/>
              </a:spcAft>
              <a:buFont typeface="Wingdings" panose="05000000000000000000" pitchFamily="2" charset="2"/>
              <a:buChar char="§"/>
              <a:defRPr/>
            </a:pPr>
            <a:r>
              <a:rPr lang="en-US" sz="2000" b="1" i="1" dirty="0">
                <a:solidFill>
                  <a:srgbClr val="1C3F94"/>
                </a:solidFill>
                <a:latin typeface="Arial" pitchFamily="34" charset="0"/>
                <a:cs typeface="Arial" pitchFamily="34" charset="0"/>
              </a:rPr>
              <a:t>The Politics of Rate Setting</a:t>
            </a:r>
          </a:p>
          <a:p>
            <a:pPr marL="914400" lvl="1" indent="-457200" fontAlgn="auto">
              <a:lnSpc>
                <a:spcPts val="2800"/>
              </a:lnSpc>
              <a:spcBef>
                <a:spcPts val="0"/>
              </a:spcBef>
              <a:spcAft>
                <a:spcPts val="200"/>
              </a:spcAft>
              <a:buFont typeface="Wingdings" panose="05000000000000000000" pitchFamily="2" charset="2"/>
              <a:buChar char="§"/>
              <a:defRPr/>
            </a:pPr>
            <a:r>
              <a:rPr lang="en-US" sz="2000" b="1" i="1" dirty="0">
                <a:solidFill>
                  <a:srgbClr val="1C3F94"/>
                </a:solidFill>
                <a:latin typeface="Arial" pitchFamily="34" charset="0"/>
                <a:cs typeface="Arial" pitchFamily="34" charset="0"/>
              </a:rPr>
              <a:t>Train, Educate &amp; Inform</a:t>
            </a:r>
          </a:p>
          <a:p>
            <a:pPr marL="457200" indent="-457200" fontAlgn="auto">
              <a:spcBef>
                <a:spcPts val="0"/>
              </a:spcBef>
              <a:spcAft>
                <a:spcPts val="400"/>
              </a:spcAft>
              <a:buFont typeface="Wingdings" pitchFamily="2" charset="2"/>
              <a:buChar char="ü"/>
              <a:defRPr/>
            </a:pPr>
            <a:r>
              <a:rPr lang="en-US" sz="2000" b="1" dirty="0" smtClean="0">
                <a:solidFill>
                  <a:srgbClr val="1C3F94"/>
                </a:solidFill>
                <a:latin typeface="Arial" pitchFamily="34" charset="0"/>
                <a:cs typeface="Arial" pitchFamily="34" charset="0"/>
              </a:rPr>
              <a:t>Greg Clumpner </a:t>
            </a:r>
            <a:r>
              <a:rPr lang="en-US" sz="2000" b="1" dirty="0">
                <a:solidFill>
                  <a:srgbClr val="1C3F94"/>
                </a:solidFill>
                <a:latin typeface="Arial" pitchFamily="34" charset="0"/>
                <a:cs typeface="Arial" pitchFamily="34" charset="0"/>
              </a:rPr>
              <a:t>– </a:t>
            </a:r>
            <a:r>
              <a:rPr lang="en-US" sz="2000" b="1" dirty="0" smtClean="0">
                <a:solidFill>
                  <a:srgbClr val="1C3F94"/>
                </a:solidFill>
                <a:latin typeface="Arial" pitchFamily="34" charset="0"/>
                <a:cs typeface="Arial" pitchFamily="34" charset="0"/>
              </a:rPr>
              <a:t>Setting Rates in California</a:t>
            </a:r>
          </a:p>
          <a:p>
            <a:pPr marL="914400" lvl="1" indent="-457200" fontAlgn="auto">
              <a:spcBef>
                <a:spcPts val="0"/>
              </a:spcBef>
              <a:spcAft>
                <a:spcPts val="400"/>
              </a:spcAft>
              <a:buFont typeface="Wingdings" panose="05000000000000000000" pitchFamily="2" charset="2"/>
              <a:buChar char="§"/>
              <a:defRPr/>
            </a:pPr>
            <a:r>
              <a:rPr lang="en-US" sz="2000" b="1" i="1" dirty="0" smtClean="0">
                <a:solidFill>
                  <a:srgbClr val="1C3F94"/>
                </a:solidFill>
                <a:latin typeface="Arial" pitchFamily="34" charset="0"/>
                <a:cs typeface="Arial" pitchFamily="34" charset="0"/>
              </a:rPr>
              <a:t>Drought Rates</a:t>
            </a:r>
          </a:p>
          <a:p>
            <a:pPr marL="914400" lvl="1" indent="-457200" fontAlgn="auto">
              <a:spcBef>
                <a:spcPts val="0"/>
              </a:spcBef>
              <a:spcAft>
                <a:spcPts val="400"/>
              </a:spcAft>
              <a:buFont typeface="Wingdings" panose="05000000000000000000" pitchFamily="2" charset="2"/>
              <a:buChar char="§"/>
              <a:defRPr/>
            </a:pPr>
            <a:r>
              <a:rPr lang="en-US" sz="2000" b="1" i="1" dirty="0">
                <a:solidFill>
                  <a:srgbClr val="1C3F94"/>
                </a:solidFill>
                <a:latin typeface="Arial" pitchFamily="34" charset="0"/>
                <a:cs typeface="Arial" pitchFamily="34" charset="0"/>
              </a:rPr>
              <a:t>Recycled Water – The New Supply Source</a:t>
            </a:r>
          </a:p>
          <a:p>
            <a:pPr marL="914400" lvl="1" indent="-457200" fontAlgn="auto">
              <a:spcBef>
                <a:spcPts val="0"/>
              </a:spcBef>
              <a:spcAft>
                <a:spcPts val="400"/>
              </a:spcAft>
              <a:buFont typeface="Wingdings" panose="05000000000000000000" pitchFamily="2" charset="2"/>
              <a:buChar char="§"/>
              <a:defRPr/>
            </a:pPr>
            <a:r>
              <a:rPr lang="en-US" sz="2000" b="1" i="1" dirty="0" smtClean="0">
                <a:solidFill>
                  <a:srgbClr val="1C3F94"/>
                </a:solidFill>
                <a:latin typeface="Arial" pitchFamily="34" charset="0"/>
                <a:cs typeface="Arial" pitchFamily="34" charset="0"/>
              </a:rPr>
              <a:t>Making </a:t>
            </a:r>
            <a:r>
              <a:rPr lang="en-US" sz="2000" b="1" i="1" dirty="0">
                <a:solidFill>
                  <a:srgbClr val="1C3F94"/>
                </a:solidFill>
                <a:latin typeface="Arial" pitchFamily="34" charset="0"/>
                <a:cs typeface="Arial" pitchFamily="34" charset="0"/>
              </a:rPr>
              <a:t>Your Rates Defensible</a:t>
            </a:r>
          </a:p>
          <a:p>
            <a:pPr marL="914400" lvl="1" indent="-457200" fontAlgn="auto">
              <a:spcBef>
                <a:spcPts val="0"/>
              </a:spcBef>
              <a:spcAft>
                <a:spcPts val="400"/>
              </a:spcAft>
              <a:buFont typeface="Wingdings" panose="05000000000000000000" pitchFamily="2" charset="2"/>
              <a:buChar char="§"/>
              <a:defRPr/>
            </a:pPr>
            <a:r>
              <a:rPr lang="en-US" sz="2000" b="1" i="1" dirty="0" smtClean="0">
                <a:solidFill>
                  <a:srgbClr val="1C3F94"/>
                </a:solidFill>
                <a:latin typeface="Arial" pitchFamily="34" charset="0"/>
                <a:cs typeface="Arial" pitchFamily="34" charset="0"/>
              </a:rPr>
              <a:t>Social Justice: The New Trend in Water Rates?</a:t>
            </a:r>
          </a:p>
          <a:p>
            <a:pPr marL="457200" indent="-457200" fontAlgn="auto">
              <a:spcBef>
                <a:spcPts val="0"/>
              </a:spcBef>
              <a:spcAft>
                <a:spcPts val="400"/>
              </a:spcAft>
              <a:buFont typeface="Wingdings" pitchFamily="2" charset="2"/>
              <a:buChar char="ü"/>
              <a:defRPr/>
            </a:pPr>
            <a:r>
              <a:rPr lang="en-US" sz="2000" b="1" dirty="0" smtClean="0">
                <a:solidFill>
                  <a:srgbClr val="1C3F94"/>
                </a:solidFill>
                <a:latin typeface="Arial" pitchFamily="34" charset="0"/>
                <a:cs typeface="Arial" pitchFamily="34" charset="0"/>
              </a:rPr>
              <a:t>Martin Krieger – DWA’s Tribal Litigation</a:t>
            </a:r>
          </a:p>
          <a:p>
            <a:pPr marL="914400" lvl="1" indent="-457200" fontAlgn="auto">
              <a:spcBef>
                <a:spcPts val="0"/>
              </a:spcBef>
              <a:spcAft>
                <a:spcPts val="400"/>
              </a:spcAft>
              <a:buFont typeface="Wingdings" panose="05000000000000000000" pitchFamily="2" charset="2"/>
              <a:buChar char="§"/>
              <a:defRPr/>
            </a:pPr>
            <a:r>
              <a:rPr lang="en-US" sz="2000" b="1" i="1" dirty="0" smtClean="0">
                <a:solidFill>
                  <a:srgbClr val="1C3F94"/>
                </a:solidFill>
                <a:latin typeface="Arial" pitchFamily="34" charset="0"/>
                <a:cs typeface="Arial" pitchFamily="34" charset="0"/>
              </a:rPr>
              <a:t>Summary, Possible Impacts, Current Status</a:t>
            </a:r>
          </a:p>
          <a:p>
            <a:pPr marL="457200" indent="-457200" fontAlgn="auto">
              <a:spcBef>
                <a:spcPts val="0"/>
              </a:spcBef>
              <a:spcAft>
                <a:spcPts val="400"/>
              </a:spcAft>
              <a:buFont typeface="Wingdings" pitchFamily="2" charset="2"/>
              <a:buChar char="ü"/>
              <a:defRPr/>
            </a:pPr>
            <a:r>
              <a:rPr lang="en-US" sz="2000" b="1" dirty="0" smtClean="0">
                <a:solidFill>
                  <a:srgbClr val="1C3F94"/>
                </a:solidFill>
                <a:latin typeface="Arial" pitchFamily="34" charset="0"/>
                <a:cs typeface="Arial" pitchFamily="34" charset="0"/>
              </a:rPr>
              <a:t>Questions</a:t>
            </a:r>
          </a:p>
        </p:txBody>
      </p:sp>
      <p:pic>
        <p:nvPicPr>
          <p:cNvPr id="6"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5948446"/>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7" name="TextBox 6"/>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latin typeface="Arial" pitchFamily="34" charset="0"/>
                <a:cs typeface="Arial" pitchFamily="34" charset="0"/>
              </a:rPr>
              <a:t>The California Drought – What’s in Your Rates?</a:t>
            </a:r>
            <a:endParaRPr lang="en-US" sz="1400" i="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1085926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603873"/>
            <a:ext cx="8534400" cy="4489755"/>
          </a:xfrm>
          <a:prstGeom prst="rect">
            <a:avLst/>
          </a:prstGeom>
          <a:noFill/>
        </p:spPr>
        <p:txBody>
          <a:bodyPr wrap="square">
            <a:spAutoFit/>
          </a:bodyPr>
          <a:lstStyle/>
          <a:p>
            <a:pPr marL="457200" indent="-457200" fontAlgn="auto">
              <a:spcBef>
                <a:spcPts val="0"/>
              </a:spcBef>
              <a:spcAft>
                <a:spcPts val="600"/>
              </a:spcAft>
              <a:buSzPct val="125000"/>
              <a:buFont typeface="Wingdings" pitchFamily="2" charset="2"/>
              <a:buChar char="ü"/>
              <a:defRPr/>
            </a:pPr>
            <a:r>
              <a:rPr lang="en-US" sz="2400" b="1" dirty="0">
                <a:solidFill>
                  <a:srgbClr val="1C3F94"/>
                </a:solidFill>
                <a:latin typeface="Arial" pitchFamily="34" charset="0"/>
                <a:cs typeface="Arial" pitchFamily="34" charset="0"/>
              </a:rPr>
              <a:t>Here’s the New Federal Rule Affecting Leases of Indian Lands (cont.):</a:t>
            </a:r>
          </a:p>
          <a:p>
            <a:pPr marL="731520" lvl="1" indent="-274320" fontAlgn="auto">
              <a:lnSpc>
                <a:spcPts val="2500"/>
              </a:lnSpc>
              <a:spcBef>
                <a:spcPts val="0"/>
              </a:spcBef>
              <a:spcAft>
                <a:spcPts val="600"/>
              </a:spcAft>
              <a:buFont typeface="Wingdings" panose="05000000000000000000" pitchFamily="2" charset="2"/>
              <a:buChar char="§"/>
              <a:defRPr/>
            </a:pPr>
            <a:r>
              <a:rPr lang="en-US" sz="2000" i="1" dirty="0">
                <a:solidFill>
                  <a:srgbClr val="1C3F94"/>
                </a:solidFill>
                <a:latin typeface="Arial" pitchFamily="34" charset="0"/>
                <a:cs typeface="Arial" pitchFamily="34" charset="0"/>
              </a:rPr>
              <a:t>Section 162.017, a new provision, expressly prohibits state and local taxation on permanent improvements on leased Indian land, taxation of activities conducted under a lease on leased Indian lands, and taxation of possessory interests of leased Indian lands. This section appears to prohibit the levy of a possessory interest tax on leased Indian Land and the levy of business license taxes, utility user taxes, and even sales taxes on residences or businesses operating from leased premises on Indian land.</a:t>
            </a:r>
          </a:p>
          <a:p>
            <a:pPr marL="731520" lvl="1" indent="-274320" fontAlgn="auto">
              <a:lnSpc>
                <a:spcPts val="2500"/>
              </a:lnSpc>
              <a:spcBef>
                <a:spcPts val="0"/>
              </a:spcBef>
              <a:spcAft>
                <a:spcPts val="200"/>
              </a:spcAft>
              <a:buFont typeface="Wingdings" panose="05000000000000000000" pitchFamily="2" charset="2"/>
              <a:buChar char="§"/>
              <a:defRPr/>
            </a:pPr>
            <a:r>
              <a:rPr lang="en-US" sz="2000" i="1" dirty="0">
                <a:solidFill>
                  <a:srgbClr val="1C3F94"/>
                </a:solidFill>
                <a:latin typeface="Arial" pitchFamily="34" charset="0"/>
                <a:cs typeface="Arial" pitchFamily="34" charset="0"/>
              </a:rPr>
              <a:t>These new rules and regulations can be found at Federal Register, Vol. 77, No. 234, Pages 72440-72509. The Rule goes into effect on January 4, 2013.</a:t>
            </a: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8" name="TextBox 1"/>
          <p:cNvSpPr txBox="1">
            <a:spLocks noChangeArrowheads="1"/>
          </p:cNvSpPr>
          <p:nvPr/>
        </p:nvSpPr>
        <p:spPr bwMode="auto">
          <a:xfrm>
            <a:off x="304800" y="304800"/>
            <a:ext cx="8382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800" b="1" dirty="0" smtClean="0">
                <a:solidFill>
                  <a:schemeClr val="bg1"/>
                </a:solidFill>
              </a:rPr>
              <a:t>SUMMARY OF LITIGATION:                                   WHAT’S THE ISSUE?</a:t>
            </a:r>
            <a:endParaRPr lang="en-US" sz="2800" b="1" dirty="0">
              <a:solidFill>
                <a:schemeClr val="bg1"/>
              </a:solidFill>
            </a:endParaRPr>
          </a:p>
        </p:txBody>
      </p:sp>
      <p:pic>
        <p:nvPicPr>
          <p:cNvPr id="5"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6019800"/>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0476740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595338"/>
            <a:ext cx="8382000" cy="3129062"/>
          </a:xfrm>
          <a:prstGeom prst="rect">
            <a:avLst/>
          </a:prstGeom>
          <a:noFill/>
        </p:spPr>
        <p:txBody>
          <a:bodyPr wrap="square">
            <a:spAutoFit/>
          </a:bodyPr>
          <a:lstStyle/>
          <a:p>
            <a:pPr marL="457200" indent="-457200" fontAlgn="auto">
              <a:spcBef>
                <a:spcPts val="0"/>
              </a:spcBef>
              <a:spcAft>
                <a:spcPts val="600"/>
              </a:spcAft>
              <a:buSzPct val="125000"/>
              <a:buFont typeface="Wingdings" pitchFamily="2" charset="2"/>
              <a:buChar char="ü"/>
              <a:defRPr/>
            </a:pPr>
            <a:r>
              <a:rPr lang="en-US" sz="2400" b="1" dirty="0">
                <a:solidFill>
                  <a:srgbClr val="1C3F94"/>
                </a:solidFill>
                <a:latin typeface="Arial" pitchFamily="34" charset="0"/>
                <a:cs typeface="Arial" pitchFamily="34" charset="0"/>
              </a:rPr>
              <a:t>Genesis of the Lawsuit:</a:t>
            </a:r>
          </a:p>
          <a:p>
            <a:pPr marL="731520" lvl="1" indent="-274320" fontAlgn="auto">
              <a:lnSpc>
                <a:spcPts val="2800"/>
              </a:lnSpc>
              <a:spcBef>
                <a:spcPts val="0"/>
              </a:spcBef>
              <a:spcAft>
                <a:spcPts val="600"/>
              </a:spcAft>
              <a:buFont typeface="Wingdings" panose="05000000000000000000" pitchFamily="2" charset="2"/>
              <a:buChar char="§"/>
              <a:defRPr/>
            </a:pPr>
            <a:r>
              <a:rPr lang="en-US" sz="2400" i="1" dirty="0">
                <a:solidFill>
                  <a:srgbClr val="1C3F94"/>
                </a:solidFill>
                <a:latin typeface="Arial" pitchFamily="34" charset="0"/>
                <a:cs typeface="Arial" pitchFamily="34" charset="0"/>
              </a:rPr>
              <a:t>July 2012 – the Bureau of Indian Affairs (BIA) and U.S. Dept. of Interior hold public meetings throughout the U.S. discussion the implementation of new Federal Rule Affecting Indian lands. </a:t>
            </a:r>
          </a:p>
          <a:p>
            <a:pPr marL="731520" lvl="1" indent="-274320" fontAlgn="auto">
              <a:lnSpc>
                <a:spcPts val="2800"/>
              </a:lnSpc>
              <a:spcBef>
                <a:spcPts val="0"/>
              </a:spcBef>
              <a:spcAft>
                <a:spcPts val="600"/>
              </a:spcAft>
              <a:buFont typeface="Wingdings" panose="05000000000000000000" pitchFamily="2" charset="2"/>
              <a:buChar char="§"/>
              <a:defRPr/>
            </a:pPr>
            <a:r>
              <a:rPr lang="en-US" sz="2400" i="1" dirty="0">
                <a:solidFill>
                  <a:srgbClr val="1C3F94"/>
                </a:solidFill>
                <a:latin typeface="Arial" pitchFamily="34" charset="0"/>
                <a:cs typeface="Arial" pitchFamily="34" charset="0"/>
              </a:rPr>
              <a:t>These meetings were held without notice to State, County or Local agencies, thus not allowing them to comment on the proposed changes.</a:t>
            </a:r>
          </a:p>
        </p:txBody>
      </p:sp>
      <p:sp>
        <p:nvSpPr>
          <p:cNvPr id="5" name="TextBox 1"/>
          <p:cNvSpPr txBox="1">
            <a:spLocks noChangeArrowheads="1"/>
          </p:cNvSpPr>
          <p:nvPr/>
        </p:nvSpPr>
        <p:spPr bwMode="auto">
          <a:xfrm>
            <a:off x="533400" y="228600"/>
            <a:ext cx="8382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800" b="1" dirty="0" smtClean="0">
                <a:solidFill>
                  <a:schemeClr val="bg1"/>
                </a:solidFill>
              </a:rPr>
              <a:t>SUMMARY &amp; TIMELINE</a:t>
            </a:r>
          </a:p>
          <a:p>
            <a:pPr algn="r" eaLnBrk="1" hangingPunct="1"/>
            <a:r>
              <a:rPr lang="en-US" sz="2800" b="1" dirty="0" smtClean="0">
                <a:solidFill>
                  <a:schemeClr val="bg1"/>
                </a:solidFill>
              </a:rPr>
              <a:t>OF LITIGATION</a:t>
            </a:r>
            <a:endParaRPr lang="en-US" sz="2800" b="1" dirty="0">
              <a:solidFill>
                <a:schemeClr val="bg1"/>
              </a:solidFill>
            </a:endParaRP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7"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6019800"/>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9667949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224359"/>
            <a:ext cx="8534400" cy="4719241"/>
          </a:xfrm>
          <a:prstGeom prst="rect">
            <a:avLst/>
          </a:prstGeom>
          <a:noFill/>
        </p:spPr>
        <p:txBody>
          <a:bodyPr wrap="square">
            <a:spAutoFit/>
          </a:bodyPr>
          <a:lstStyle/>
          <a:p>
            <a:pPr marL="457200" indent="-457200" fontAlgn="auto">
              <a:spcBef>
                <a:spcPts val="0"/>
              </a:spcBef>
              <a:spcAft>
                <a:spcPts val="600"/>
              </a:spcAft>
              <a:buSzPct val="125000"/>
              <a:buFont typeface="Wingdings" pitchFamily="2" charset="2"/>
              <a:buChar char="ü"/>
              <a:defRPr/>
            </a:pPr>
            <a:r>
              <a:rPr lang="en-US" sz="2400" b="1" dirty="0" smtClean="0">
                <a:solidFill>
                  <a:srgbClr val="1C3F94"/>
                </a:solidFill>
                <a:latin typeface="Arial" pitchFamily="34" charset="0"/>
                <a:cs typeface="Arial" pitchFamily="34" charset="0"/>
              </a:rPr>
              <a:t>Genesis of the Lawsuit (cont.):</a:t>
            </a:r>
          </a:p>
          <a:p>
            <a:pPr marL="914400" lvl="1" indent="-457200" fontAlgn="auto">
              <a:lnSpc>
                <a:spcPts val="2800"/>
              </a:lnSpc>
              <a:spcBef>
                <a:spcPts val="0"/>
              </a:spcBef>
              <a:spcAft>
                <a:spcPts val="600"/>
              </a:spcAft>
              <a:buFont typeface="Wingdings" panose="05000000000000000000" pitchFamily="2" charset="2"/>
              <a:buChar char="§"/>
              <a:defRPr/>
            </a:pPr>
            <a:r>
              <a:rPr lang="en-US" sz="2200" i="1" dirty="0">
                <a:solidFill>
                  <a:srgbClr val="1C3F94"/>
                </a:solidFill>
                <a:latin typeface="Arial" pitchFamily="34" charset="0"/>
                <a:cs typeface="Arial" pitchFamily="34" charset="0"/>
              </a:rPr>
              <a:t>Dec. 27, 2012 – City of Palm Springs received announcement from BIA regarding new Federal Rule affecting leases of Indian lands. </a:t>
            </a:r>
          </a:p>
          <a:p>
            <a:pPr marL="914400" lvl="1" indent="-457200" fontAlgn="auto">
              <a:lnSpc>
                <a:spcPts val="2800"/>
              </a:lnSpc>
              <a:spcBef>
                <a:spcPts val="0"/>
              </a:spcBef>
              <a:spcAft>
                <a:spcPts val="600"/>
              </a:spcAft>
              <a:buFont typeface="Wingdings" panose="05000000000000000000" pitchFamily="2" charset="2"/>
              <a:buChar char="§"/>
              <a:defRPr/>
            </a:pPr>
            <a:r>
              <a:rPr lang="en-US" sz="2200" i="1" dirty="0" smtClean="0">
                <a:solidFill>
                  <a:srgbClr val="1C3F94"/>
                </a:solidFill>
                <a:latin typeface="Arial" pitchFamily="34" charset="0"/>
                <a:cs typeface="Arial" pitchFamily="34" charset="0"/>
              </a:rPr>
              <a:t>Dec. 28, 2012 – DWA obtained from the Federal Registry a copy of the new rule to analyze potential effects to DWA as well as other governmental entities. </a:t>
            </a:r>
          </a:p>
          <a:p>
            <a:pPr marL="914400" lvl="1" indent="-457200" fontAlgn="auto">
              <a:lnSpc>
                <a:spcPts val="2800"/>
              </a:lnSpc>
              <a:spcBef>
                <a:spcPts val="0"/>
              </a:spcBef>
              <a:spcAft>
                <a:spcPts val="600"/>
              </a:spcAft>
              <a:buFont typeface="Wingdings" panose="05000000000000000000" pitchFamily="2" charset="2"/>
              <a:buChar char="§"/>
              <a:defRPr/>
            </a:pPr>
            <a:r>
              <a:rPr lang="en-US" sz="2200" i="1" dirty="0" smtClean="0">
                <a:solidFill>
                  <a:srgbClr val="1C3F94"/>
                </a:solidFill>
                <a:latin typeface="Arial" pitchFamily="34" charset="0"/>
                <a:cs typeface="Arial" pitchFamily="34" charset="0"/>
              </a:rPr>
              <a:t>Jan. 4, 2013 – New Federal Rule is adopted by U.S. Dept. of Interior (without any public notice or comment).</a:t>
            </a:r>
          </a:p>
          <a:p>
            <a:pPr marL="914400" lvl="1" indent="-457200" fontAlgn="auto">
              <a:lnSpc>
                <a:spcPts val="2800"/>
              </a:lnSpc>
              <a:spcBef>
                <a:spcPts val="0"/>
              </a:spcBef>
              <a:spcAft>
                <a:spcPts val="600"/>
              </a:spcAft>
              <a:buFont typeface="Wingdings" panose="05000000000000000000" pitchFamily="2" charset="2"/>
              <a:buChar char="§"/>
              <a:defRPr/>
            </a:pPr>
            <a:r>
              <a:rPr lang="en-US" sz="2200" i="1" dirty="0">
                <a:solidFill>
                  <a:srgbClr val="1C3F94"/>
                </a:solidFill>
                <a:latin typeface="Arial" pitchFamily="34" charset="0"/>
                <a:cs typeface="Arial" pitchFamily="34" charset="0"/>
              </a:rPr>
              <a:t>April 2013 – DWA initiated litigation against the U.S. Dept. of Interior &amp; BIA to overturn the Federal Rule on the grounds that it violates the California Constitution</a:t>
            </a:r>
            <a:r>
              <a:rPr lang="en-US" sz="2200" i="1" dirty="0" smtClean="0">
                <a:solidFill>
                  <a:srgbClr val="1C3F94"/>
                </a:solidFill>
                <a:latin typeface="Arial" pitchFamily="34" charset="0"/>
                <a:cs typeface="Arial" pitchFamily="34" charset="0"/>
              </a:rPr>
              <a:t>.</a:t>
            </a:r>
            <a:endParaRPr lang="en-US" sz="2200" i="1" dirty="0">
              <a:solidFill>
                <a:srgbClr val="1C3F94"/>
              </a:solidFill>
              <a:latin typeface="Arial" pitchFamily="34" charset="0"/>
              <a:cs typeface="Arial" pitchFamily="34" charset="0"/>
            </a:endParaRPr>
          </a:p>
        </p:txBody>
      </p:sp>
      <p:sp>
        <p:nvSpPr>
          <p:cNvPr id="5" name="TextBox 1"/>
          <p:cNvSpPr txBox="1">
            <a:spLocks noChangeArrowheads="1"/>
          </p:cNvSpPr>
          <p:nvPr/>
        </p:nvSpPr>
        <p:spPr bwMode="auto">
          <a:xfrm>
            <a:off x="609600" y="228600"/>
            <a:ext cx="8382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800" b="1" dirty="0" smtClean="0">
                <a:solidFill>
                  <a:schemeClr val="bg1"/>
                </a:solidFill>
              </a:rPr>
              <a:t>SUMMARY &amp; TIMELINE</a:t>
            </a:r>
          </a:p>
          <a:p>
            <a:pPr algn="r" eaLnBrk="1" hangingPunct="1"/>
            <a:r>
              <a:rPr lang="en-US" sz="2800" b="1" dirty="0" smtClean="0">
                <a:solidFill>
                  <a:schemeClr val="bg1"/>
                </a:solidFill>
              </a:rPr>
              <a:t>OF LITIGATION (CONT.)</a:t>
            </a:r>
            <a:endParaRPr lang="en-US" sz="2800" b="1" dirty="0">
              <a:solidFill>
                <a:schemeClr val="bg1"/>
              </a:solidFill>
            </a:endParaRP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7"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6019800"/>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5632651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0842" y="1447800"/>
            <a:ext cx="8534400" cy="3026470"/>
          </a:xfrm>
          <a:prstGeom prst="rect">
            <a:avLst/>
          </a:prstGeom>
          <a:noFill/>
        </p:spPr>
        <p:txBody>
          <a:bodyPr wrap="square">
            <a:spAutoFit/>
          </a:bodyPr>
          <a:lstStyle/>
          <a:p>
            <a:pPr marL="457200" lvl="0" indent="-457200" fontAlgn="auto">
              <a:spcBef>
                <a:spcPts val="1200"/>
              </a:spcBef>
              <a:spcAft>
                <a:spcPts val="600"/>
              </a:spcAft>
              <a:buSzPct val="125000"/>
              <a:buFont typeface="Wingdings" pitchFamily="2" charset="2"/>
              <a:buChar char="ü"/>
              <a:defRPr/>
            </a:pPr>
            <a:r>
              <a:rPr lang="en-US" sz="2400" b="1" dirty="0">
                <a:solidFill>
                  <a:srgbClr val="1C3F94"/>
                </a:solidFill>
                <a:latin typeface="Arial" pitchFamily="34" charset="0"/>
                <a:cs typeface="Arial" pitchFamily="34" charset="0"/>
              </a:rPr>
              <a:t>Genesis of the Lawsuit (cont.):</a:t>
            </a:r>
          </a:p>
          <a:p>
            <a:pPr marL="731520" lvl="1" indent="-274320" fontAlgn="auto">
              <a:lnSpc>
                <a:spcPts val="2600"/>
              </a:lnSpc>
              <a:spcBef>
                <a:spcPts val="0"/>
              </a:spcBef>
              <a:spcAft>
                <a:spcPts val="600"/>
              </a:spcAft>
              <a:buFont typeface="Wingdings" panose="05000000000000000000" pitchFamily="2" charset="2"/>
              <a:buChar char="§"/>
              <a:defRPr/>
            </a:pPr>
            <a:r>
              <a:rPr lang="en-US" sz="2400" i="1" dirty="0">
                <a:solidFill>
                  <a:srgbClr val="1C3F94"/>
                </a:solidFill>
                <a:latin typeface="Arial" pitchFamily="34" charset="0"/>
                <a:cs typeface="Arial" pitchFamily="34" charset="0"/>
              </a:rPr>
              <a:t>BIA held nationwide webinars, workshops &amp; meetings to create their own taxing authority.</a:t>
            </a:r>
          </a:p>
          <a:p>
            <a:pPr marL="731520" lvl="1" indent="-274320" fontAlgn="auto">
              <a:lnSpc>
                <a:spcPts val="2600"/>
              </a:lnSpc>
              <a:spcBef>
                <a:spcPts val="0"/>
              </a:spcBef>
              <a:spcAft>
                <a:spcPts val="600"/>
              </a:spcAft>
              <a:buFont typeface="Wingdings" panose="05000000000000000000" pitchFamily="2" charset="2"/>
              <a:buChar char="§"/>
              <a:defRPr/>
            </a:pPr>
            <a:r>
              <a:rPr lang="en-US" sz="2400" i="1" dirty="0">
                <a:solidFill>
                  <a:srgbClr val="1C3F94"/>
                </a:solidFill>
                <a:latin typeface="Arial" pitchFamily="34" charset="0"/>
                <a:cs typeface="Arial" pitchFamily="34" charset="0"/>
              </a:rPr>
              <a:t>Jan. 2014 – Local Tribe in DWA service area initiates litigation against County of Riverside to Cease &amp; Desist the taxation of possessory interests on their leased lands.</a:t>
            </a:r>
          </a:p>
          <a:p>
            <a:pPr marL="731520" lvl="1" indent="-274320" fontAlgn="auto">
              <a:lnSpc>
                <a:spcPts val="2600"/>
              </a:lnSpc>
              <a:spcBef>
                <a:spcPts val="0"/>
              </a:spcBef>
              <a:spcAft>
                <a:spcPts val="600"/>
              </a:spcAft>
              <a:buFont typeface="Wingdings" panose="05000000000000000000" pitchFamily="2" charset="2"/>
              <a:buChar char="§"/>
              <a:defRPr/>
            </a:pPr>
            <a:r>
              <a:rPr lang="en-US" sz="2400" i="1" dirty="0">
                <a:solidFill>
                  <a:srgbClr val="1C3F94"/>
                </a:solidFill>
                <a:latin typeface="Arial" pitchFamily="34" charset="0"/>
                <a:cs typeface="Arial" pitchFamily="34" charset="0"/>
              </a:rPr>
              <a:t>April 2014, DWA joined the lawsuit.</a:t>
            </a: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8" name="TextBox 1"/>
          <p:cNvSpPr txBox="1">
            <a:spLocks noChangeArrowheads="1"/>
          </p:cNvSpPr>
          <p:nvPr/>
        </p:nvSpPr>
        <p:spPr bwMode="auto">
          <a:xfrm>
            <a:off x="457200" y="228600"/>
            <a:ext cx="8382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800" b="1" dirty="0" smtClean="0">
                <a:solidFill>
                  <a:schemeClr val="bg1"/>
                </a:solidFill>
              </a:rPr>
              <a:t>SUMMARY &amp; TIMELINE</a:t>
            </a:r>
          </a:p>
          <a:p>
            <a:pPr algn="r" eaLnBrk="1" hangingPunct="1"/>
            <a:r>
              <a:rPr lang="en-US" sz="2800" b="1" dirty="0" smtClean="0">
                <a:solidFill>
                  <a:schemeClr val="bg1"/>
                </a:solidFill>
              </a:rPr>
              <a:t>OF LITIGATION (CONT.)</a:t>
            </a:r>
            <a:endParaRPr lang="en-US" sz="2800" b="1" dirty="0">
              <a:solidFill>
                <a:schemeClr val="bg1"/>
              </a:solidFill>
            </a:endParaRPr>
          </a:p>
        </p:txBody>
      </p:sp>
      <p:pic>
        <p:nvPicPr>
          <p:cNvPr id="5"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6019800"/>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0399505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1560413"/>
            <a:ext cx="8534400" cy="3498394"/>
          </a:xfrm>
          <a:prstGeom prst="rect">
            <a:avLst/>
          </a:prstGeom>
          <a:noFill/>
        </p:spPr>
        <p:txBody>
          <a:bodyPr wrap="square">
            <a:spAutoFit/>
          </a:bodyPr>
          <a:lstStyle/>
          <a:p>
            <a:pPr marL="457200" indent="-457200" fontAlgn="auto">
              <a:spcBef>
                <a:spcPts val="0"/>
              </a:spcBef>
              <a:spcAft>
                <a:spcPts val="600"/>
              </a:spcAft>
              <a:buSzPct val="125000"/>
              <a:buFont typeface="Wingdings" pitchFamily="2" charset="2"/>
              <a:buChar char="ü"/>
              <a:defRPr/>
            </a:pPr>
            <a:r>
              <a:rPr lang="en-US" sz="2400" b="1" dirty="0">
                <a:solidFill>
                  <a:srgbClr val="1C3F94"/>
                </a:solidFill>
                <a:latin typeface="Arial" pitchFamily="34" charset="0"/>
                <a:cs typeface="Arial" pitchFamily="34" charset="0"/>
              </a:rPr>
              <a:t>Summary of Possible </a:t>
            </a:r>
            <a:r>
              <a:rPr lang="en-US" sz="2400" b="1" dirty="0" smtClean="0">
                <a:solidFill>
                  <a:srgbClr val="1C3F94"/>
                </a:solidFill>
                <a:latin typeface="Arial" pitchFamily="34" charset="0"/>
                <a:cs typeface="Arial" pitchFamily="34" charset="0"/>
              </a:rPr>
              <a:t>Impacts </a:t>
            </a:r>
            <a:r>
              <a:rPr lang="en-US" sz="2400" b="1" dirty="0">
                <a:solidFill>
                  <a:srgbClr val="1C3F94"/>
                </a:solidFill>
                <a:latin typeface="Arial" pitchFamily="34" charset="0"/>
                <a:cs typeface="Arial" pitchFamily="34" charset="0"/>
              </a:rPr>
              <a:t>of the New            Federal Rule:</a:t>
            </a:r>
          </a:p>
          <a:p>
            <a:pPr marL="914400" lvl="1" indent="-457200" fontAlgn="auto">
              <a:lnSpc>
                <a:spcPts val="2800"/>
              </a:lnSpc>
              <a:spcBef>
                <a:spcPts val="0"/>
              </a:spcBef>
              <a:spcAft>
                <a:spcPts val="600"/>
              </a:spcAft>
              <a:buFont typeface="Wingdings" panose="05000000000000000000" pitchFamily="2" charset="2"/>
              <a:buChar char="§"/>
              <a:defRPr/>
            </a:pPr>
            <a:r>
              <a:rPr lang="en-US" sz="2400" i="1" dirty="0">
                <a:solidFill>
                  <a:srgbClr val="1C3F94"/>
                </a:solidFill>
                <a:latin typeface="Arial" pitchFamily="34" charset="0"/>
                <a:cs typeface="Arial" pitchFamily="34" charset="0"/>
              </a:rPr>
              <a:t>If this new Federal Rule prevails, Governmental agencies would be prohibited from collecting </a:t>
            </a:r>
            <a:r>
              <a:rPr lang="en-US" sz="2400" i="1" u="sng" dirty="0">
                <a:solidFill>
                  <a:srgbClr val="1C3F94"/>
                </a:solidFill>
                <a:latin typeface="Arial" pitchFamily="34" charset="0"/>
                <a:cs typeface="Arial" pitchFamily="34" charset="0"/>
              </a:rPr>
              <a:t>any form of tax revenues</a:t>
            </a:r>
            <a:r>
              <a:rPr lang="en-US" sz="2400" i="1" dirty="0">
                <a:solidFill>
                  <a:srgbClr val="1C3F94"/>
                </a:solidFill>
                <a:latin typeface="Arial" pitchFamily="34" charset="0"/>
                <a:cs typeface="Arial" pitchFamily="34" charset="0"/>
              </a:rPr>
              <a:t> from possessory interest on Indian leased lands.</a:t>
            </a:r>
          </a:p>
          <a:p>
            <a:pPr marL="914400" lvl="1" indent="-457200" fontAlgn="auto">
              <a:lnSpc>
                <a:spcPts val="2800"/>
              </a:lnSpc>
              <a:spcBef>
                <a:spcPts val="0"/>
              </a:spcBef>
              <a:spcAft>
                <a:spcPts val="600"/>
              </a:spcAft>
              <a:buFont typeface="Wingdings" panose="05000000000000000000" pitchFamily="2" charset="2"/>
              <a:buChar char="§"/>
              <a:defRPr/>
            </a:pPr>
            <a:r>
              <a:rPr lang="en-US" sz="2400" i="1" dirty="0">
                <a:solidFill>
                  <a:srgbClr val="1C3F94"/>
                </a:solidFill>
                <a:latin typeface="Arial" pitchFamily="34" charset="0"/>
                <a:cs typeface="Arial" pitchFamily="34" charset="0"/>
              </a:rPr>
              <a:t>Possessory interests would not generate tax revenues but would still be using services generated from Tax revenues (e.g., Police, Fire, Streets, Water, Sewer).</a:t>
            </a: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7" name="TextBox 1"/>
          <p:cNvSpPr txBox="1">
            <a:spLocks noChangeArrowheads="1"/>
          </p:cNvSpPr>
          <p:nvPr/>
        </p:nvSpPr>
        <p:spPr bwMode="auto">
          <a:xfrm>
            <a:off x="457200" y="228600"/>
            <a:ext cx="8382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800" b="1" dirty="0" smtClean="0">
                <a:solidFill>
                  <a:schemeClr val="bg1"/>
                </a:solidFill>
              </a:rPr>
              <a:t>POSSIBLE IMPACT OF THE</a:t>
            </a:r>
          </a:p>
          <a:p>
            <a:pPr algn="r" eaLnBrk="1" hangingPunct="1"/>
            <a:r>
              <a:rPr lang="en-US" sz="2800" b="1" dirty="0" smtClean="0">
                <a:solidFill>
                  <a:schemeClr val="bg1"/>
                </a:solidFill>
              </a:rPr>
              <a:t>FEDERAL RULE</a:t>
            </a:r>
            <a:endParaRPr lang="en-US" sz="2800" b="1" dirty="0">
              <a:solidFill>
                <a:schemeClr val="bg1"/>
              </a:solidFill>
            </a:endParaRPr>
          </a:p>
        </p:txBody>
      </p:sp>
      <p:pic>
        <p:nvPicPr>
          <p:cNvPr id="5"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6019800"/>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0456621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1600200"/>
            <a:ext cx="8534400" cy="3565079"/>
          </a:xfrm>
          <a:prstGeom prst="rect">
            <a:avLst/>
          </a:prstGeom>
          <a:noFill/>
        </p:spPr>
        <p:txBody>
          <a:bodyPr wrap="square">
            <a:spAutoFit/>
          </a:bodyPr>
          <a:lstStyle/>
          <a:p>
            <a:pPr marL="457200" lvl="0" indent="-457200" fontAlgn="auto">
              <a:spcBef>
                <a:spcPts val="1200"/>
              </a:spcBef>
              <a:spcAft>
                <a:spcPts val="600"/>
              </a:spcAft>
              <a:buSzPct val="125000"/>
              <a:buFont typeface="Wingdings" pitchFamily="2" charset="2"/>
              <a:buChar char="ü"/>
              <a:defRPr/>
            </a:pPr>
            <a:r>
              <a:rPr lang="en-US" sz="2400" b="1" dirty="0">
                <a:solidFill>
                  <a:srgbClr val="1C3F94"/>
                </a:solidFill>
                <a:latin typeface="Arial" pitchFamily="34" charset="0"/>
                <a:cs typeface="Arial" pitchFamily="34" charset="0"/>
              </a:rPr>
              <a:t>Current Status of the Lawsuit:</a:t>
            </a:r>
            <a:endParaRPr lang="en-US" sz="2400" i="1" dirty="0">
              <a:solidFill>
                <a:srgbClr val="1C3F94"/>
              </a:solidFill>
              <a:latin typeface="Arial" pitchFamily="34" charset="0"/>
              <a:cs typeface="Arial" pitchFamily="34" charset="0"/>
            </a:endParaRPr>
          </a:p>
          <a:p>
            <a:pPr marL="914400" lvl="1" indent="-457200" fontAlgn="auto">
              <a:lnSpc>
                <a:spcPts val="2800"/>
              </a:lnSpc>
              <a:spcBef>
                <a:spcPts val="0"/>
              </a:spcBef>
              <a:spcAft>
                <a:spcPts val="600"/>
              </a:spcAft>
              <a:buFont typeface="Wingdings" panose="05000000000000000000" pitchFamily="2" charset="2"/>
              <a:buChar char="§"/>
              <a:defRPr/>
            </a:pPr>
            <a:r>
              <a:rPr lang="en-US" sz="2400" i="1" dirty="0">
                <a:solidFill>
                  <a:srgbClr val="1C3F94"/>
                </a:solidFill>
                <a:latin typeface="Arial" pitchFamily="34" charset="0"/>
                <a:cs typeface="Arial" pitchFamily="34" charset="0"/>
              </a:rPr>
              <a:t>Two years have passed since the new Federal Rule was adopted and the issues with both lawsuits (DWA vs. U.S. Dept. of </a:t>
            </a:r>
            <a:r>
              <a:rPr lang="en-US" sz="2400" i="1" dirty="0" smtClean="0">
                <a:solidFill>
                  <a:srgbClr val="1C3F94"/>
                </a:solidFill>
                <a:latin typeface="Arial" pitchFamily="34" charset="0"/>
                <a:cs typeface="Arial" pitchFamily="34" charset="0"/>
              </a:rPr>
              <a:t>Interior-BIA and </a:t>
            </a:r>
            <a:r>
              <a:rPr lang="en-US" sz="2400" i="1" dirty="0">
                <a:solidFill>
                  <a:srgbClr val="1C3F94"/>
                </a:solidFill>
                <a:latin typeface="Arial" pitchFamily="34" charset="0"/>
                <a:cs typeface="Arial" pitchFamily="34" charset="0"/>
              </a:rPr>
              <a:t>Tribe vs. County of Riverside &amp; DWA) are resting in the court system.</a:t>
            </a:r>
          </a:p>
          <a:p>
            <a:pPr marL="914400" lvl="1" indent="-457200" fontAlgn="auto">
              <a:lnSpc>
                <a:spcPts val="2800"/>
              </a:lnSpc>
              <a:spcBef>
                <a:spcPts val="0"/>
              </a:spcBef>
              <a:spcAft>
                <a:spcPts val="600"/>
              </a:spcAft>
              <a:buFont typeface="Wingdings" panose="05000000000000000000" pitchFamily="2" charset="2"/>
              <a:buChar char="§"/>
              <a:defRPr/>
            </a:pPr>
            <a:r>
              <a:rPr lang="en-US" sz="2400" i="1" dirty="0">
                <a:solidFill>
                  <a:srgbClr val="1C3F94"/>
                </a:solidFill>
                <a:latin typeface="Arial" pitchFamily="34" charset="0"/>
                <a:cs typeface="Arial" pitchFamily="34" charset="0"/>
              </a:rPr>
              <a:t>Stay tuned for further updates – this could be a long journey before it is resolved. </a:t>
            </a:r>
          </a:p>
          <a:p>
            <a:pPr marL="914400" lvl="1" indent="-457200" fontAlgn="auto">
              <a:lnSpc>
                <a:spcPts val="2800"/>
              </a:lnSpc>
              <a:spcBef>
                <a:spcPts val="0"/>
              </a:spcBef>
              <a:spcAft>
                <a:spcPts val="600"/>
              </a:spcAft>
              <a:buFont typeface="Wingdings" panose="05000000000000000000" pitchFamily="2" charset="2"/>
              <a:buChar char="§"/>
              <a:defRPr/>
            </a:pPr>
            <a:r>
              <a:rPr lang="en-US" sz="2400" i="1" dirty="0">
                <a:solidFill>
                  <a:srgbClr val="1C3F94"/>
                </a:solidFill>
                <a:latin typeface="Arial" pitchFamily="34" charset="0"/>
                <a:cs typeface="Arial" pitchFamily="34" charset="0"/>
              </a:rPr>
              <a:t>Meanwhile… current practices are unchanged &amp; no action will be taken until the court case is resolved.</a:t>
            </a:r>
          </a:p>
        </p:txBody>
      </p:sp>
      <p:sp>
        <p:nvSpPr>
          <p:cNvPr id="4" name="TextBox 3"/>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5" name="TextBox 1"/>
          <p:cNvSpPr txBox="1">
            <a:spLocks noChangeArrowheads="1"/>
          </p:cNvSpPr>
          <p:nvPr/>
        </p:nvSpPr>
        <p:spPr bwMode="auto">
          <a:xfrm>
            <a:off x="457200" y="228600"/>
            <a:ext cx="8382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800" b="1" dirty="0" smtClean="0">
                <a:solidFill>
                  <a:schemeClr val="bg1"/>
                </a:solidFill>
              </a:rPr>
              <a:t>CURRENT STATUS OF</a:t>
            </a:r>
          </a:p>
          <a:p>
            <a:pPr algn="r" eaLnBrk="1" hangingPunct="1"/>
            <a:r>
              <a:rPr lang="en-US" sz="2800" b="1" dirty="0" smtClean="0">
                <a:solidFill>
                  <a:schemeClr val="bg1"/>
                </a:solidFill>
              </a:rPr>
              <a:t>THE LAWSUIT</a:t>
            </a:r>
            <a:endParaRPr lang="en-US" sz="2800" b="1" dirty="0">
              <a:solidFill>
                <a:schemeClr val="bg1"/>
              </a:solidFill>
            </a:endParaRPr>
          </a:p>
        </p:txBody>
      </p:sp>
      <p:pic>
        <p:nvPicPr>
          <p:cNvPr id="6"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6019800"/>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1471928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AutoShape 4"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2"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3048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4"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457200"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TextBox 9"/>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11" name="Picture 2" descr="http://www.marcwayshak.com/wp-content/uploads/2013/08/not-all-questions-created-equal.jp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00400" y="2084783"/>
            <a:ext cx="2895600" cy="246755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
          <p:cNvSpPr txBox="1">
            <a:spLocks noChangeArrowheads="1"/>
          </p:cNvSpPr>
          <p:nvPr/>
        </p:nvSpPr>
        <p:spPr bwMode="auto">
          <a:xfrm>
            <a:off x="1828800" y="228600"/>
            <a:ext cx="6400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3200" b="1" dirty="0" smtClean="0">
                <a:solidFill>
                  <a:schemeClr val="bg1"/>
                </a:solidFill>
              </a:rPr>
              <a:t>  QUESTIONS?</a:t>
            </a:r>
            <a:endParaRPr lang="en-US" sz="3200" b="1" dirty="0">
              <a:solidFill>
                <a:schemeClr val="bg1"/>
              </a:solidFill>
            </a:endParaRPr>
          </a:p>
        </p:txBody>
      </p:sp>
      <p:pic>
        <p:nvPicPr>
          <p:cNvPr id="13" name="Picture 2" descr="http://conference.csmfo.org/files/2014/10/2015-CSMFO-Banner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6019800"/>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3701654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1405384"/>
            <a:ext cx="8229600" cy="4031873"/>
          </a:xfrm>
          <a:prstGeom prst="rect">
            <a:avLst/>
          </a:prstGeom>
          <a:noFill/>
        </p:spPr>
        <p:txBody>
          <a:bodyPr>
            <a:spAutoFit/>
          </a:bodyPr>
          <a:lstStyle/>
          <a:p>
            <a:pPr algn="ctr" fontAlgn="auto">
              <a:lnSpc>
                <a:spcPts val="3400"/>
              </a:lnSpc>
              <a:spcBef>
                <a:spcPts val="0"/>
              </a:spcBef>
              <a:spcAft>
                <a:spcPts val="0"/>
              </a:spcAft>
              <a:defRPr/>
            </a:pPr>
            <a:r>
              <a:rPr lang="en-US" sz="3200" b="1" dirty="0" smtClean="0">
                <a:solidFill>
                  <a:srgbClr val="1C3F94"/>
                </a:solidFill>
                <a:latin typeface="Arial" pitchFamily="34" charset="0"/>
                <a:cs typeface="Arial" pitchFamily="34" charset="0"/>
              </a:rPr>
              <a:t>Robert DeLoach</a:t>
            </a:r>
            <a:endParaRPr lang="en-US" sz="3200" b="1" dirty="0">
              <a:solidFill>
                <a:srgbClr val="1C3F94"/>
              </a:solidFill>
              <a:latin typeface="Arial" pitchFamily="34" charset="0"/>
              <a:cs typeface="Arial" pitchFamily="34" charset="0"/>
            </a:endParaRPr>
          </a:p>
          <a:p>
            <a:pPr algn="ctr" fontAlgn="auto">
              <a:lnSpc>
                <a:spcPts val="3000"/>
              </a:lnSpc>
              <a:spcBef>
                <a:spcPts val="0"/>
              </a:spcBef>
              <a:spcAft>
                <a:spcPts val="0"/>
              </a:spcAft>
              <a:defRPr/>
            </a:pPr>
            <a:r>
              <a:rPr lang="en-US" sz="2800" i="1" dirty="0" smtClean="0">
                <a:solidFill>
                  <a:srgbClr val="1C3F94"/>
                </a:solidFill>
                <a:latin typeface="Arial" pitchFamily="34" charset="0"/>
                <a:cs typeface="Arial" pitchFamily="34" charset="0"/>
              </a:rPr>
              <a:t>robertadeloach1@gmail.com</a:t>
            </a:r>
          </a:p>
          <a:p>
            <a:pPr algn="ctr" fontAlgn="auto">
              <a:lnSpc>
                <a:spcPts val="3000"/>
              </a:lnSpc>
              <a:spcBef>
                <a:spcPts val="0"/>
              </a:spcBef>
              <a:spcAft>
                <a:spcPts val="0"/>
              </a:spcAft>
              <a:defRPr/>
            </a:pPr>
            <a:r>
              <a:rPr lang="en-US" sz="2800" i="1" dirty="0" smtClean="0">
                <a:solidFill>
                  <a:srgbClr val="1C3F94"/>
                </a:solidFill>
              </a:rPr>
              <a:t>909.758.0273</a:t>
            </a:r>
          </a:p>
          <a:p>
            <a:pPr algn="ctr" fontAlgn="auto">
              <a:lnSpc>
                <a:spcPts val="3400"/>
              </a:lnSpc>
              <a:spcBef>
                <a:spcPts val="900"/>
              </a:spcBef>
              <a:spcAft>
                <a:spcPts val="0"/>
              </a:spcAft>
              <a:defRPr/>
            </a:pPr>
            <a:r>
              <a:rPr lang="en-US" sz="3200" b="1" dirty="0" smtClean="0">
                <a:solidFill>
                  <a:srgbClr val="1C3F94"/>
                </a:solidFill>
                <a:latin typeface="Arial" pitchFamily="34" charset="0"/>
                <a:cs typeface="Arial" pitchFamily="34" charset="0"/>
              </a:rPr>
              <a:t>Greg </a:t>
            </a:r>
            <a:r>
              <a:rPr lang="en-US" sz="3200" b="1" dirty="0">
                <a:solidFill>
                  <a:srgbClr val="1C3F94"/>
                </a:solidFill>
                <a:latin typeface="Arial" pitchFamily="34" charset="0"/>
                <a:cs typeface="Arial" pitchFamily="34" charset="0"/>
              </a:rPr>
              <a:t>Clumpner</a:t>
            </a:r>
          </a:p>
          <a:p>
            <a:pPr algn="ctr" fontAlgn="auto">
              <a:lnSpc>
                <a:spcPts val="3000"/>
              </a:lnSpc>
              <a:spcBef>
                <a:spcPts val="0"/>
              </a:spcBef>
              <a:spcAft>
                <a:spcPts val="0"/>
              </a:spcAft>
              <a:defRPr/>
            </a:pPr>
            <a:r>
              <a:rPr lang="en-US" sz="2800" i="1" dirty="0">
                <a:solidFill>
                  <a:srgbClr val="1C3F94"/>
                </a:solidFill>
                <a:latin typeface="Arial" pitchFamily="34" charset="0"/>
                <a:cs typeface="Arial" pitchFamily="34" charset="0"/>
              </a:rPr>
              <a:t>gclumpner@nbsgov.com</a:t>
            </a:r>
          </a:p>
          <a:p>
            <a:pPr algn="ctr" fontAlgn="auto">
              <a:lnSpc>
                <a:spcPts val="3000"/>
              </a:lnSpc>
              <a:spcBef>
                <a:spcPts val="0"/>
              </a:spcBef>
              <a:spcAft>
                <a:spcPts val="600"/>
              </a:spcAft>
              <a:defRPr/>
            </a:pPr>
            <a:r>
              <a:rPr lang="en-US" sz="2800" i="1" dirty="0">
                <a:solidFill>
                  <a:srgbClr val="1C3F94"/>
                </a:solidFill>
              </a:rPr>
              <a:t>530.297.5856</a:t>
            </a:r>
            <a:endParaRPr lang="en-US" sz="2800" i="1" dirty="0">
              <a:solidFill>
                <a:srgbClr val="1C3F94"/>
              </a:solidFill>
              <a:latin typeface="Arial" pitchFamily="34" charset="0"/>
              <a:cs typeface="Arial" pitchFamily="34" charset="0"/>
            </a:endParaRPr>
          </a:p>
          <a:p>
            <a:pPr algn="ctr" fontAlgn="auto">
              <a:lnSpc>
                <a:spcPts val="3400"/>
              </a:lnSpc>
              <a:spcBef>
                <a:spcPts val="900"/>
              </a:spcBef>
              <a:spcAft>
                <a:spcPts val="0"/>
              </a:spcAft>
              <a:defRPr/>
            </a:pPr>
            <a:r>
              <a:rPr lang="en-US" sz="3200" b="1" dirty="0" smtClean="0">
                <a:solidFill>
                  <a:srgbClr val="1C3F94"/>
                </a:solidFill>
                <a:latin typeface="Arial" pitchFamily="34" charset="0"/>
                <a:cs typeface="Arial" pitchFamily="34" charset="0"/>
              </a:rPr>
              <a:t>Martin Krieger</a:t>
            </a:r>
          </a:p>
          <a:p>
            <a:pPr algn="ctr" fontAlgn="auto">
              <a:lnSpc>
                <a:spcPts val="3000"/>
              </a:lnSpc>
              <a:spcBef>
                <a:spcPts val="0"/>
              </a:spcBef>
              <a:spcAft>
                <a:spcPts val="0"/>
              </a:spcAft>
              <a:defRPr/>
            </a:pPr>
            <a:r>
              <a:rPr lang="en-US" sz="2800" i="1" dirty="0" smtClean="0">
                <a:solidFill>
                  <a:srgbClr val="1C3F94"/>
                </a:solidFill>
                <a:latin typeface="Arial" pitchFamily="34" charset="0"/>
                <a:cs typeface="Arial" pitchFamily="34" charset="0"/>
              </a:rPr>
              <a:t>martin@dwa.org</a:t>
            </a:r>
          </a:p>
          <a:p>
            <a:pPr algn="ctr" fontAlgn="auto">
              <a:lnSpc>
                <a:spcPts val="3000"/>
              </a:lnSpc>
              <a:spcBef>
                <a:spcPts val="0"/>
              </a:spcBef>
              <a:spcAft>
                <a:spcPts val="600"/>
              </a:spcAft>
              <a:defRPr/>
            </a:pPr>
            <a:r>
              <a:rPr lang="en-US" sz="2800" i="1" dirty="0" smtClean="0">
                <a:solidFill>
                  <a:srgbClr val="1C3F94"/>
                </a:solidFill>
              </a:rPr>
              <a:t>760.323.4971 </a:t>
            </a:r>
            <a:r>
              <a:rPr lang="en-US" sz="2800" i="1" dirty="0">
                <a:solidFill>
                  <a:srgbClr val="1C3F94"/>
                </a:solidFill>
              </a:rPr>
              <a:t>ext. 120</a:t>
            </a:r>
            <a:endParaRPr lang="en-US" sz="2800" i="1" dirty="0" smtClean="0">
              <a:solidFill>
                <a:srgbClr val="1C3F94"/>
              </a:solidFill>
              <a:latin typeface="Arial" pitchFamily="34" charset="0"/>
              <a:cs typeface="Arial" pitchFamily="34" charset="0"/>
            </a:endParaRPr>
          </a:p>
        </p:txBody>
      </p:sp>
      <p:sp>
        <p:nvSpPr>
          <p:cNvPr id="4" name="TextBox 3"/>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5" name="TextBox 1"/>
          <p:cNvSpPr txBox="1">
            <a:spLocks noChangeArrowheads="1"/>
          </p:cNvSpPr>
          <p:nvPr/>
        </p:nvSpPr>
        <p:spPr bwMode="auto">
          <a:xfrm>
            <a:off x="4572000" y="228600"/>
            <a:ext cx="3048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3200" b="1" dirty="0" smtClean="0">
                <a:solidFill>
                  <a:schemeClr val="bg1"/>
                </a:solidFill>
              </a:rPr>
              <a:t>CONTACT</a:t>
            </a:r>
            <a:endParaRPr lang="en-US" sz="3200" b="1" dirty="0">
              <a:solidFill>
                <a:schemeClr val="bg1"/>
              </a:solidFill>
            </a:endParaRPr>
          </a:p>
        </p:txBody>
      </p:sp>
    </p:spTree>
    <p:extLst>
      <p:ext uri="{BB962C8B-B14F-4D97-AF65-F5344CB8AC3E}">
        <p14:creationId xmlns:p14="http://schemas.microsoft.com/office/powerpoint/2010/main" val="1852957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2782669"/>
            <a:ext cx="6734175" cy="1261884"/>
          </a:xfrm>
          <a:prstGeom prst="rect">
            <a:avLst/>
          </a:prstGeom>
          <a:noFill/>
        </p:spPr>
        <p:txBody>
          <a:bodyPr wrap="square">
            <a:spAutoFit/>
          </a:bodyPr>
          <a:lstStyle/>
          <a:p>
            <a:pPr algn="ctr"/>
            <a:r>
              <a:rPr lang="en-US" sz="4000" b="1" dirty="0" smtClean="0">
                <a:solidFill>
                  <a:srgbClr val="1C3F94"/>
                </a:solidFill>
              </a:rPr>
              <a:t>Robert DeLoach</a:t>
            </a:r>
          </a:p>
          <a:p>
            <a:pPr algn="ctr"/>
            <a:r>
              <a:rPr lang="en-US" sz="3600" b="1" i="1" dirty="0" smtClean="0">
                <a:solidFill>
                  <a:srgbClr val="1C3F94"/>
                </a:solidFill>
              </a:rPr>
              <a:t>“Stories from the Trenches”</a:t>
            </a:r>
            <a:endParaRPr lang="en-US" sz="3600" b="1" i="1" dirty="0">
              <a:solidFill>
                <a:srgbClr val="1C3F94"/>
              </a:solidFill>
            </a:endParaRPr>
          </a:p>
        </p:txBody>
      </p:sp>
      <p:sp>
        <p:nvSpPr>
          <p:cNvPr id="2" name="AutoShape 2"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AutoShape 4"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2"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3048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4"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457200"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TextBox 9"/>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2">
                    <a:lumMod val="50000"/>
                  </a:schemeClr>
                </a:solidFill>
                <a:latin typeface="Arial" pitchFamily="34" charset="0"/>
                <a:cs typeface="Arial" pitchFamily="34" charset="0"/>
              </a:rPr>
              <a:t>The California Drought – What’s in Your Rates?</a:t>
            </a:r>
            <a:endParaRPr lang="en-US" sz="1400" i="1" dirty="0">
              <a:solidFill>
                <a:schemeClr val="bg2">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347446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1371" y="1677412"/>
            <a:ext cx="8915400" cy="3046988"/>
          </a:xfrm>
          <a:prstGeom prst="rect">
            <a:avLst/>
          </a:prstGeom>
          <a:noFill/>
        </p:spPr>
        <p:txBody>
          <a:bodyPr wrap="square">
            <a:spAutoFit/>
          </a:bodyPr>
          <a:lstStyle/>
          <a:p>
            <a:pPr marL="457200" indent="-457200">
              <a:buAutoNum type="arabicPeriod"/>
            </a:pPr>
            <a:r>
              <a:rPr lang="en-US" sz="2800" b="1" dirty="0">
                <a:solidFill>
                  <a:srgbClr val="1C3F94"/>
                </a:solidFill>
              </a:rPr>
              <a:t>Trends in Local Government Elections</a:t>
            </a:r>
          </a:p>
          <a:p>
            <a:pPr marL="800100" lvl="1" indent="-342900">
              <a:buFont typeface="Wingdings" charset="2"/>
              <a:buChar char="ü"/>
            </a:pPr>
            <a:r>
              <a:rPr lang="en-US" sz="2400" b="1" dirty="0">
                <a:solidFill>
                  <a:srgbClr val="1C3F94"/>
                </a:solidFill>
              </a:rPr>
              <a:t>Changing demographic of elected officials</a:t>
            </a:r>
          </a:p>
          <a:p>
            <a:pPr marL="800100" lvl="1" indent="-342900">
              <a:buFont typeface="Wingdings" charset="2"/>
              <a:buChar char="ü"/>
            </a:pPr>
            <a:r>
              <a:rPr lang="en-US" sz="2400" b="1" dirty="0">
                <a:solidFill>
                  <a:srgbClr val="1C3F94"/>
                </a:solidFill>
              </a:rPr>
              <a:t>Issue orientation</a:t>
            </a:r>
          </a:p>
          <a:p>
            <a:pPr marL="800100" lvl="1" indent="-342900">
              <a:buFont typeface="Wingdings" charset="2"/>
              <a:buChar char="ü"/>
            </a:pPr>
            <a:r>
              <a:rPr lang="en-US" sz="2400" b="1" dirty="0">
                <a:solidFill>
                  <a:srgbClr val="1C3F94"/>
                </a:solidFill>
              </a:rPr>
              <a:t>Steeper learning curve</a:t>
            </a:r>
          </a:p>
          <a:p>
            <a:pPr lvl="1"/>
            <a:endParaRPr lang="en-US" sz="1600" b="1" dirty="0">
              <a:solidFill>
                <a:srgbClr val="1C3F94"/>
              </a:solidFill>
            </a:endParaRPr>
          </a:p>
          <a:p>
            <a:pPr marL="514350" indent="-514350">
              <a:buAutoNum type="arabicPeriod" startAt="2"/>
            </a:pPr>
            <a:r>
              <a:rPr lang="en-US" sz="2800" b="1" dirty="0">
                <a:solidFill>
                  <a:srgbClr val="1C3F94"/>
                </a:solidFill>
              </a:rPr>
              <a:t>The Politics of Rate Setting</a:t>
            </a:r>
          </a:p>
          <a:p>
            <a:pPr marL="804672" lvl="1" indent="-347472">
              <a:buFont typeface="Wingdings" charset="2"/>
              <a:buChar char="ü"/>
            </a:pPr>
            <a:r>
              <a:rPr lang="en-US" sz="2400" b="1" dirty="0">
                <a:solidFill>
                  <a:srgbClr val="1C3F94"/>
                </a:solidFill>
              </a:rPr>
              <a:t>All politics are local</a:t>
            </a:r>
          </a:p>
          <a:p>
            <a:pPr marL="804672" lvl="1" indent="-347472">
              <a:buFont typeface="Wingdings" charset="2"/>
              <a:buChar char="ü"/>
            </a:pPr>
            <a:r>
              <a:rPr lang="en-US" sz="2400" b="1" dirty="0">
                <a:solidFill>
                  <a:srgbClr val="1C3F94"/>
                </a:solidFill>
              </a:rPr>
              <a:t>Only justified in certain cases: emergency needs</a:t>
            </a:r>
            <a:endParaRPr lang="en-US" sz="2400" i="1" dirty="0" smtClean="0">
              <a:solidFill>
                <a:srgbClr val="1C3F94"/>
              </a:solidFill>
              <a:latin typeface="Arial" pitchFamily="34" charset="0"/>
              <a:cs typeface="Arial" pitchFamily="34" charset="0"/>
            </a:endParaRPr>
          </a:p>
        </p:txBody>
      </p:sp>
      <p:sp>
        <p:nvSpPr>
          <p:cNvPr id="5" name="TextBox 1"/>
          <p:cNvSpPr txBox="1">
            <a:spLocks noChangeArrowheads="1"/>
          </p:cNvSpPr>
          <p:nvPr/>
        </p:nvSpPr>
        <p:spPr bwMode="auto">
          <a:xfrm>
            <a:off x="381000" y="228600"/>
            <a:ext cx="8382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3000" b="1" dirty="0" smtClean="0">
                <a:solidFill>
                  <a:schemeClr val="bg1"/>
                </a:solidFill>
              </a:rPr>
              <a:t>STORIES FROM THE TRENCHES</a:t>
            </a:r>
            <a:endParaRPr lang="en-US" sz="3000" b="1" dirty="0">
              <a:solidFill>
                <a:schemeClr val="bg1"/>
              </a:solidFill>
            </a:endParaRP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7"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5948446"/>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070375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dissolv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dissolve">
                                      <p:cBhvr>
                                        <p:cTn id="22" dur="500"/>
                                        <p:tgtEl>
                                          <p:spTgt spid="3">
                                            <p:txEl>
                                              <p:pRg st="6" end="6"/>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dissolve">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1186964"/>
            <a:ext cx="8686800" cy="4909036"/>
          </a:xfrm>
          <a:prstGeom prst="rect">
            <a:avLst/>
          </a:prstGeom>
          <a:noFill/>
        </p:spPr>
        <p:txBody>
          <a:bodyPr wrap="square">
            <a:spAutoFit/>
          </a:bodyPr>
          <a:lstStyle/>
          <a:p>
            <a:r>
              <a:rPr lang="en-US" sz="2800" b="1" dirty="0">
                <a:solidFill>
                  <a:srgbClr val="1C3F94"/>
                </a:solidFill>
              </a:rPr>
              <a:t>3. Train, Educate &amp; Inform</a:t>
            </a:r>
          </a:p>
          <a:p>
            <a:pPr marL="914400" lvl="1" indent="-457200">
              <a:spcAft>
                <a:spcPts val="600"/>
              </a:spcAft>
              <a:buFont typeface="Wingdings" panose="05000000000000000000" pitchFamily="2" charset="2"/>
              <a:buChar char="ü"/>
            </a:pPr>
            <a:r>
              <a:rPr lang="en-US" sz="2400" b="1" dirty="0">
                <a:solidFill>
                  <a:srgbClr val="1C3F94"/>
                </a:solidFill>
              </a:rPr>
              <a:t>Know your board or council</a:t>
            </a:r>
          </a:p>
          <a:p>
            <a:pPr marL="1257300" lvl="2" indent="-342900">
              <a:spcAft>
                <a:spcPts val="600"/>
              </a:spcAft>
              <a:buFont typeface="Wingdings" panose="05000000000000000000" pitchFamily="2" charset="2"/>
              <a:buChar char="§"/>
            </a:pPr>
            <a:r>
              <a:rPr lang="en-US" sz="2000" b="1" dirty="0">
                <a:solidFill>
                  <a:srgbClr val="1C3F94"/>
                </a:solidFill>
              </a:rPr>
              <a:t>Understanding, ‘good will’ and mutual respect</a:t>
            </a:r>
          </a:p>
          <a:p>
            <a:pPr marL="800100" lvl="1" indent="-342900">
              <a:spcAft>
                <a:spcPts val="600"/>
              </a:spcAft>
              <a:buFont typeface="Wingdings" panose="05000000000000000000" pitchFamily="2" charset="2"/>
              <a:buChar char="ü"/>
            </a:pPr>
            <a:r>
              <a:rPr lang="en-US" sz="2400" b="1" dirty="0">
                <a:solidFill>
                  <a:srgbClr val="1C3F94"/>
                </a:solidFill>
              </a:rPr>
              <a:t>Sustainable management practices</a:t>
            </a:r>
          </a:p>
          <a:p>
            <a:pPr marL="1261872" lvl="2" indent="-347472">
              <a:spcAft>
                <a:spcPts val="400"/>
              </a:spcAft>
              <a:buFont typeface="Wingdings" panose="05000000000000000000" pitchFamily="2" charset="2"/>
              <a:buChar char="§"/>
            </a:pPr>
            <a:r>
              <a:rPr lang="en-US" sz="2000" b="1" dirty="0">
                <a:solidFill>
                  <a:srgbClr val="1C3F94"/>
                </a:solidFill>
              </a:rPr>
              <a:t>Operations and fiscal integrity</a:t>
            </a:r>
          </a:p>
          <a:p>
            <a:pPr marL="1261872" lvl="2" indent="-347472">
              <a:spcAft>
                <a:spcPts val="400"/>
              </a:spcAft>
              <a:buFont typeface="Wingdings" panose="05000000000000000000" pitchFamily="2" charset="2"/>
              <a:buChar char="§"/>
            </a:pPr>
            <a:r>
              <a:rPr lang="en-US" sz="2000" b="1" dirty="0">
                <a:solidFill>
                  <a:srgbClr val="1C3F94"/>
                </a:solidFill>
              </a:rPr>
              <a:t>Asset management strategy</a:t>
            </a:r>
          </a:p>
          <a:p>
            <a:pPr marL="1261872" lvl="3" indent="-347472">
              <a:spcAft>
                <a:spcPts val="400"/>
              </a:spcAft>
              <a:buFont typeface="Wingdings" panose="05000000000000000000" pitchFamily="2" charset="2"/>
              <a:buChar char="§"/>
            </a:pPr>
            <a:r>
              <a:rPr lang="en-US" sz="2000" b="1" dirty="0">
                <a:solidFill>
                  <a:srgbClr val="1C3F94"/>
                </a:solidFill>
              </a:rPr>
              <a:t>Conduct an asset inventory and condition index</a:t>
            </a:r>
          </a:p>
          <a:p>
            <a:pPr marL="1261872" lvl="3" indent="-347472">
              <a:spcAft>
                <a:spcPts val="600"/>
              </a:spcAft>
              <a:buFont typeface="Wingdings" panose="05000000000000000000" pitchFamily="2" charset="2"/>
              <a:buChar char="§"/>
            </a:pPr>
            <a:r>
              <a:rPr lang="en-US" sz="2000" b="1" dirty="0">
                <a:solidFill>
                  <a:srgbClr val="1C3F94"/>
                </a:solidFill>
              </a:rPr>
              <a:t>Programed and funded CIP</a:t>
            </a:r>
          </a:p>
          <a:p>
            <a:pPr marL="800100" lvl="1" indent="-342900">
              <a:lnSpc>
                <a:spcPts val="2600"/>
              </a:lnSpc>
              <a:spcAft>
                <a:spcPts val="600"/>
              </a:spcAft>
              <a:buFont typeface="Wingdings" panose="05000000000000000000" pitchFamily="2" charset="2"/>
              <a:buChar char="ü"/>
            </a:pPr>
            <a:r>
              <a:rPr lang="en-US" sz="2400" b="1" dirty="0">
                <a:solidFill>
                  <a:srgbClr val="1C3F94"/>
                </a:solidFill>
              </a:rPr>
              <a:t>Your “first line of defense” when rate increases needed</a:t>
            </a:r>
          </a:p>
          <a:p>
            <a:pPr marL="1257300" lvl="2" indent="-342900">
              <a:spcAft>
                <a:spcPts val="600"/>
              </a:spcAft>
              <a:buFont typeface="Wingdings" panose="05000000000000000000" pitchFamily="2" charset="2"/>
              <a:buChar char="§"/>
            </a:pPr>
            <a:r>
              <a:rPr lang="en-US" sz="2000" b="1" dirty="0">
                <a:solidFill>
                  <a:srgbClr val="1C3F94"/>
                </a:solidFill>
              </a:rPr>
              <a:t>Leverage their political position</a:t>
            </a:r>
          </a:p>
          <a:p>
            <a:pPr marL="800100" lvl="1" indent="-342900">
              <a:buFont typeface="Wingdings" panose="05000000000000000000" pitchFamily="2" charset="2"/>
              <a:buChar char="ü"/>
            </a:pPr>
            <a:r>
              <a:rPr lang="en-US" sz="2400" b="1" dirty="0">
                <a:solidFill>
                  <a:srgbClr val="1C3F94"/>
                </a:solidFill>
              </a:rPr>
              <a:t>ASCE Report Card for America’s infrastructure – (D)</a:t>
            </a:r>
          </a:p>
        </p:txBody>
      </p:sp>
      <p:sp>
        <p:nvSpPr>
          <p:cNvPr id="5" name="TextBox 1"/>
          <p:cNvSpPr txBox="1">
            <a:spLocks noChangeArrowheads="1"/>
          </p:cNvSpPr>
          <p:nvPr/>
        </p:nvSpPr>
        <p:spPr bwMode="auto">
          <a:xfrm>
            <a:off x="381000" y="228600"/>
            <a:ext cx="8382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3000" b="1" dirty="0" smtClean="0">
                <a:solidFill>
                  <a:schemeClr val="bg1"/>
                </a:solidFill>
              </a:rPr>
              <a:t>STORIES FROM THE TRENCHES</a:t>
            </a:r>
            <a:endParaRPr lang="en-US" sz="3000" b="1" dirty="0">
              <a:solidFill>
                <a:schemeClr val="bg1"/>
              </a:solidFill>
            </a:endParaRP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7"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5948446"/>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72199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par>
                                <p:cTn id="12" presetID="9" presetClass="entr" presetSubtype="0" fill="hold"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dissolve">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dissolve">
                                      <p:cBhvr>
                                        <p:cTn id="28" dur="500"/>
                                        <p:tgtEl>
                                          <p:spTgt spid="3">
                                            <p:txEl>
                                              <p:pRg st="6" end="6"/>
                                            </p:txEl>
                                          </p:spTgt>
                                        </p:tgtEl>
                                      </p:cBhvr>
                                    </p:animEffect>
                                  </p:childTnLst>
                                </p:cTn>
                              </p:par>
                              <p:par>
                                <p:cTn id="29" presetID="9" presetClass="entr" presetSubtype="0"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dissolve">
                                      <p:cBhvr>
                                        <p:cTn id="31" dur="500"/>
                                        <p:tgtEl>
                                          <p:spTgt spid="3">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dissolve">
                                      <p:cBhvr>
                                        <p:cTn id="36" dur="500"/>
                                        <p:tgtEl>
                                          <p:spTgt spid="3">
                                            <p:txEl>
                                              <p:pRg st="8" end="8"/>
                                            </p:txEl>
                                          </p:spTgt>
                                        </p:tgtEl>
                                      </p:cBhvr>
                                    </p:animEffect>
                                  </p:childTnLst>
                                </p:cTn>
                              </p:par>
                              <p:par>
                                <p:cTn id="37" presetID="9" presetClass="entr" presetSubtype="0"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dissolve">
                                      <p:cBhvr>
                                        <p:cTn id="39" dur="500"/>
                                        <p:tgtEl>
                                          <p:spTgt spid="3">
                                            <p:txEl>
                                              <p:pRg st="9" end="9"/>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nodeType="clickEffect">
                                  <p:stCondLst>
                                    <p:cond delay="0"/>
                                  </p:stCondLst>
                                  <p:childTnLst>
                                    <p:set>
                                      <p:cBhvr>
                                        <p:cTn id="43" dur="1" fill="hold">
                                          <p:stCondLst>
                                            <p:cond delay="0"/>
                                          </p:stCondLst>
                                        </p:cTn>
                                        <p:tgtEl>
                                          <p:spTgt spid="3">
                                            <p:txEl>
                                              <p:pRg st="10" end="10"/>
                                            </p:txEl>
                                          </p:spTgt>
                                        </p:tgtEl>
                                        <p:attrNameLst>
                                          <p:attrName>style.visibility</p:attrName>
                                        </p:attrNameLst>
                                      </p:cBhvr>
                                      <p:to>
                                        <p:strVal val="visible"/>
                                      </p:to>
                                    </p:set>
                                    <p:animEffect transition="in" filter="dissolve">
                                      <p:cBhvr>
                                        <p:cTn id="4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2435106"/>
            <a:ext cx="7162800" cy="2831544"/>
          </a:xfrm>
          <a:prstGeom prst="rect">
            <a:avLst/>
          </a:prstGeom>
          <a:noFill/>
        </p:spPr>
        <p:txBody>
          <a:bodyPr wrap="square">
            <a:spAutoFit/>
          </a:bodyPr>
          <a:lstStyle/>
          <a:p>
            <a:pPr algn="ctr"/>
            <a:r>
              <a:rPr lang="en-US" sz="4000" b="1" dirty="0" smtClean="0">
                <a:solidFill>
                  <a:srgbClr val="1C3F94"/>
                </a:solidFill>
              </a:rPr>
              <a:t>Greg Clumpner</a:t>
            </a:r>
          </a:p>
          <a:p>
            <a:pPr marL="457200" indent="-457200" fontAlgn="auto">
              <a:spcBef>
                <a:spcPts val="0"/>
              </a:spcBef>
              <a:spcAft>
                <a:spcPts val="400"/>
              </a:spcAft>
              <a:buFont typeface="Arial" panose="020B0604020202020204" pitchFamily="34" charset="0"/>
              <a:buChar char="•"/>
              <a:defRPr/>
            </a:pPr>
            <a:r>
              <a:rPr lang="en-US" sz="3200" b="1" i="1" dirty="0">
                <a:solidFill>
                  <a:srgbClr val="1C3F94"/>
                </a:solidFill>
                <a:latin typeface="Arial" pitchFamily="34" charset="0"/>
                <a:cs typeface="Arial" pitchFamily="34" charset="0"/>
              </a:rPr>
              <a:t>Drought Rates</a:t>
            </a:r>
          </a:p>
          <a:p>
            <a:pPr marL="457200" indent="-457200" fontAlgn="auto">
              <a:spcBef>
                <a:spcPts val="0"/>
              </a:spcBef>
              <a:spcAft>
                <a:spcPts val="400"/>
              </a:spcAft>
              <a:buFont typeface="Arial" panose="020B0604020202020204" pitchFamily="34" charset="0"/>
              <a:buChar char="•"/>
              <a:defRPr/>
            </a:pPr>
            <a:r>
              <a:rPr lang="en-US" sz="3200" b="1" i="1" dirty="0">
                <a:solidFill>
                  <a:srgbClr val="1C3F94"/>
                </a:solidFill>
                <a:latin typeface="Arial" pitchFamily="34" charset="0"/>
                <a:cs typeface="Arial" pitchFamily="34" charset="0"/>
              </a:rPr>
              <a:t>Recycled Water</a:t>
            </a:r>
          </a:p>
          <a:p>
            <a:pPr marL="457200" indent="-457200" fontAlgn="auto">
              <a:spcBef>
                <a:spcPts val="0"/>
              </a:spcBef>
              <a:spcAft>
                <a:spcPts val="400"/>
              </a:spcAft>
              <a:buFont typeface="Arial" panose="020B0604020202020204" pitchFamily="34" charset="0"/>
              <a:buChar char="•"/>
              <a:defRPr/>
            </a:pPr>
            <a:r>
              <a:rPr lang="en-US" sz="3200" b="1" i="1" dirty="0" smtClean="0">
                <a:solidFill>
                  <a:srgbClr val="1C3F94"/>
                </a:solidFill>
                <a:latin typeface="Arial" pitchFamily="34" charset="0"/>
                <a:cs typeface="Arial" pitchFamily="34" charset="0"/>
              </a:rPr>
              <a:t>Defensible </a:t>
            </a:r>
            <a:r>
              <a:rPr lang="en-US" sz="3200" b="1" i="1" dirty="0">
                <a:solidFill>
                  <a:srgbClr val="1C3F94"/>
                </a:solidFill>
                <a:latin typeface="Arial" pitchFamily="34" charset="0"/>
                <a:cs typeface="Arial" pitchFamily="34" charset="0"/>
              </a:rPr>
              <a:t>Water Rates</a:t>
            </a:r>
          </a:p>
          <a:p>
            <a:pPr marL="457200" indent="-457200" fontAlgn="auto">
              <a:spcBef>
                <a:spcPts val="0"/>
              </a:spcBef>
              <a:spcAft>
                <a:spcPts val="400"/>
              </a:spcAft>
              <a:buFont typeface="Arial" panose="020B0604020202020204" pitchFamily="34" charset="0"/>
              <a:buChar char="•"/>
              <a:defRPr/>
            </a:pPr>
            <a:r>
              <a:rPr lang="en-US" sz="3200" b="1" i="1" dirty="0" smtClean="0">
                <a:solidFill>
                  <a:srgbClr val="1C3F94"/>
                </a:solidFill>
                <a:latin typeface="Arial" pitchFamily="34" charset="0"/>
                <a:cs typeface="Arial" pitchFamily="34" charset="0"/>
              </a:rPr>
              <a:t>Social Justice – The New Trend?</a:t>
            </a:r>
            <a:endParaRPr lang="en-US" sz="3200" b="1" i="1" dirty="0">
              <a:solidFill>
                <a:srgbClr val="1C3F94"/>
              </a:solidFill>
              <a:latin typeface="Arial" pitchFamily="34" charset="0"/>
              <a:cs typeface="Arial" pitchFamily="34" charset="0"/>
            </a:endParaRPr>
          </a:p>
        </p:txBody>
      </p:sp>
      <p:sp>
        <p:nvSpPr>
          <p:cNvPr id="2" name="AutoShape 2"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AutoShape 4"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2"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3048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4"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457200"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TextBox 9"/>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2">
                    <a:lumMod val="50000"/>
                  </a:schemeClr>
                </a:solidFill>
                <a:latin typeface="Arial" pitchFamily="34" charset="0"/>
                <a:cs typeface="Arial" pitchFamily="34" charset="0"/>
              </a:rPr>
              <a:t>The California Drought – What’s in Your Rates?</a:t>
            </a:r>
            <a:endParaRPr lang="en-US" sz="1400" i="1" dirty="0">
              <a:solidFill>
                <a:schemeClr val="bg2">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22735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2782669"/>
            <a:ext cx="6734175" cy="707886"/>
          </a:xfrm>
          <a:prstGeom prst="rect">
            <a:avLst/>
          </a:prstGeom>
          <a:noFill/>
        </p:spPr>
        <p:txBody>
          <a:bodyPr wrap="square">
            <a:spAutoFit/>
          </a:bodyPr>
          <a:lstStyle/>
          <a:p>
            <a:pPr algn="ctr"/>
            <a:r>
              <a:rPr lang="en-US" sz="4000" b="1" dirty="0" smtClean="0">
                <a:solidFill>
                  <a:srgbClr val="1C3F94"/>
                </a:solidFill>
              </a:rPr>
              <a:t>Drought Rates</a:t>
            </a:r>
            <a:endParaRPr lang="en-US" sz="4000" b="1" dirty="0">
              <a:solidFill>
                <a:srgbClr val="1C3F94"/>
              </a:solidFill>
            </a:endParaRPr>
          </a:p>
        </p:txBody>
      </p:sp>
      <p:sp>
        <p:nvSpPr>
          <p:cNvPr id="2" name="AutoShape 2"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AutoShape 4" descr="data:image/jpeg;base64,/9j/4AAQSkZJRgABAQAAAQABAAD/2wCEAAkGBxQTEhUUExQUFhUXGBgbGBgYGBgXGhoaFx0XHBwaFxcYHCggGR8lHBwaITEhJSkrLi4uGB8zODMsNygtLisBCgoKDg0OGxAQGywkICQsLCwsLCwsLCwsLCwsLCwsLCwsLCwsLCwsLCwsLCwsLCwsLCwsLCwsLCwsLCwsLCwsLP/AABEIAMIBAwMBIgACEQEDEQH/xAAcAAACAgMBAQAAAAAAAAAAAAAFBgMEAAECBwj/xABBEAABAgMFBQYDBgUEAQUAAAABAhEAAyEEBRIxQVFhcYGRBiKhscHwEzLRQlJicuHxByOCkqIUM7LC0iQ0Q1OD/8QAGQEAAwEBAQAAAAAAAAAAAAAAAgMEAAEF/8QAKxEAAgICAgEDAwMFAQAAAAAAAAECEQMhEjFBEzJRBCJxYZHwM0KBgqEj/9oADAMBAAIRAxEAPwBqjIyMjo4yMjIyMYyMjIyMYyOCHjuOQYxjTCODN0FT7zjFpcVMUp8z4SCSUhCQ7mhaON0ZKyC/ryEqUtWJmS6lbBkAn8RNBzOjHxm+r3VPmFRogUSnPCOeZOZOpJgr2t7Rm0d1NEOTx0BPLzMKsLu9h9I6USYs2STiOEczu1iCUl+J8oYbts4QkqWKCqsnKtE8HbiTujk5UjsI2yWksAJbEah9B94+g9jgKJoCa5qOZzyJ0iFKiolRqpR6nYNwyi/JRhFVNzbpQ+A0zETSdFsF8F26JQQQVKbr5tHod22xJSBiA/qbyEef2CUg1K0g/kUT/csw6XQnAAypZbUhuihTxiPI9j+Ko5vSyYSVAkhWdfGvnHnl92EhRzY1B+keuWhpiWWmu4v0IqOjQBvLs98RPdD8YOE6A43o8tloY5ekHrutZHzKJGrlP0rFu3dm1pdngNNsJTmDDHNSOqDiOliWhTd8MfssCBxxAecMNgsqSO4twc00KegU6fGPKZcwDMH+4jyTBCy3ohJDTSjmpR8S0KeJ+ArTH+9LjI70t6ZgOW4UBI3HKA06zmaky1D+Yl2B+0NU9MvYju6+0iwQ0wL3KT/2oRyBhkTa5M4AqGBQyIOXqB0hadHJJpb2IV12fAtjVCtun5ujEjYNsPF2z1AALJpRzm75HeC4fXmHrXl2dBV8SWpgat3SH2guNQCwfKLEiSWGIEOGLgguAA9dSADyi/BPZFmWgpGoikKoDt8DEsXJkpkbjI1HTG43GhG4xjUZGRkcMZGRqMMYxjxuIsTkc/SOgqMY7iBSq09/WNTFliADxiNUwM5oB6ekC2dSNTZupLAZnLLj5x572jvVVsOCUcMhJqs/bIav5Rm/LNhBG8rTMvCYZEo4bOktNWPtEN3RtgP2pnJEpMqUGlDI/fKdX+6HoftFzkzqbsZFUI9rWCokUD0G7R4iCdInmyso6ky395+xBJ6ONbLd3yBnmwBba+Q5k13PBCeMQTKSdRzJfTVnxcxEcgMmvE8T9EV4rVDF2Fu4rVMtCg4T8tKPtA3OByMIyzUU5PwPxxvR3Kuz4YwihA7yssIDOH3fV4CzbdiVhkin3y5UrgNB4wb7bTygJkJJdYxr/I5wp5qc/wBI+8YHXNZNsSp1Hk+2WJW+K6LN22WYS5f/ACHkYa7ss6gQ5Lc8vSNWCQAzQas8uJ3JtjqSVFqy2EUOfP0zgzJsgMU5GUErMqkHARMqWq50qctWANs7OgvQNwh1BjDJBhjxp9ARzNHjt+9kBUoDHhCTaZGAstJA6jrH0PbruBBDR5p21uPNSRXdHITcXUhmpq12IOBUvvIV3c6ZcxDFc/aBaQHLbxVPTQwryZpSrCflJq+h2wSkJCFMoEJUQFfgUclDca89xEUZMakti4TaZ6Ldt+IVmQgq391XEfX9ILymGIDVixah2jQ+GceYzgZZYj6EekM1xXnQJSXAbuHTWj1ESLljdoOcIyQ3yZg0pu/SJXgXKtLtnwPpti2mYdKjYfrHo4c6kjz8mJxZbjIiRM67DEjxUmJNxkZGQRjIyMjRgTGRuNRsGMYprVhV5c2fofdI6mp5HQ5+xEtplYhmx0OwxXltkpIB3AQL0dN/GemStn6+sK/aK1LtE3/SSVFIH+8saCncTv27+Bgr2gXglEpA+Ie7LOWEq1fdnyhbu27jhZC1gzKrUc8B+UHXEXc8VbRCpy3QyMfITlykCUJMkhMlDgqzxHUDaCXBVrlqYT+1trStYShsCAw3ks58B0fWGC9FhCQlKnLUAHdA906wnW5irg7wuUt0MjHyCVhz7oImu2XiWaHCkNvrnzNYiT9pR2gDlU+kErik90q0cnoG9TBt1E4lcjq1EsQ1SW4qUxLcaR6z2fusSbNJlhnJrvNST4HrHmd0WXHaJQOhKz1p/lhEez3fLYoDfKw65+RiH6l9RKYa2eP9opvxbbPVoJhQn8svuJbkkHnBC7AwEDxLxLUdqlHqTBywycoDJLwWYo0HbvTlByQiBt3Iyg7IRSEo5NksoUi7IMVUJizLyhiEyLksxZRFOUYuS4fARM5mpgBflgC0kQxKEVbTLcGByRs7jlTPnftVd3w5qg0cBHxJKVVyKTXVLGu8pwniiG/+JVhYhcK3Z4PLnJ+7hmDiHDcxTnDITuF/AySqX5O5M4rlYVfNLpuIIoByChElgmFKk1/C+w1Z92XSIZaO8WzbyIOX5S0dyl/KWo5SrlkejDlGls7Ec7rvMLDKz95vnwMGJczYR70hNsymZRfOpG3afL96M93WsUCjuBGo8uUTJ09GyQ0Fpcx884mB2ViEAHPLQ/XZGfEKffrF0MzS+4hlD4LImcekaiIWr24jId68fkD038FmMMZGQ9izQjcajcYxqMUkHONxqMYXO1VmSUh3olepzKSkeccosyEJBOzEslyz5czpsbhFq/5eJJJPdSCTzBA6VPSFldrMxEtPDEN47td5IyiabUW2OirSRVvScazDQqokcX8g/TfC1aEd4gagj30EMF4zHWw0c8/lSPB+cLk6cBOQ2Tkvsagf+0HnCYK9j3oozwyUU+YE83IPgBB26JbWYbyrxMseBxCAtrGEAapdI5Z+ZHLdDNZJeGzyh+Gv+avQweV1E5jVyCHYqz4rUVNQYE9Bjb+4J8I9MshOMcQ39qj9YSewNn78xWgUp+oS/QQ7WUjEDk65Y/uH6mIMjuX7D30eWy5LLV+ZXmYNWGXC3bzPlzpgApjUwoaEkh97ERLYu0RSWWn0jrxt9FPqRSo9AsQEGpAhOuy/pRarHfDJYrWCHBBygEmgZbCzR2gxXEx427QViwjKi5LhdtF8S5YdSulYHTu2qR8iCd6i3gK8oZGaQt45MeAIhnohRsPaC0TvlAAORDesFZUu0/8A2J4M/jBOSYHpuL2xX/iPZMUknZHmvZctOUnRQI8m8THrfaaVMVIWmYlJLGqeeYMeS3anDaEaO/vwgYPUkPfhkqxhWdwfiBT1HQxxKIxKToa+vrFu9BhnpOhxA8Du4RU+EyhuYfTwg2zqDV3u28UI2ts5Md4gzYFJIOz7Qp3d/DfAy6ZVG6ctvA+cX0oUkhQocnzB2g/s4frK39wbWhgkJIFKjZWCMkgjdvgVdtpBDGgzDHTd7pwyLyUVbodeB0irDKuiHKvk6MkbBGom7wpheMizn+n/AAn4leMjDGooYsyNxqMjGMJjRVHClRVtk4hJY1OX197o43RkgdeE7EcI+V3UdugDa/oITpVoHxVIB7oNNvebOJe0N84XRKJc0Kn8AebdeYGxy1oV8VWpq+u4b2ctEmR2irHGiW8rQwLagcqNXkTASWr+aNyS/DCT1gve6XLgjCQ4P/LXQe6wGQaqORNOQFPKO4/aafuJF98K3qB6lj4qEOE5H8tIOY2bfhLduZMKlyqeYneR4Mof8RDXLDpQHzHiJQHmYXndJIdiXkaewAGKYG58VH6GGKSo/DxHNIlK5pY16GFjsBMeZMB+19VfWGtKHC0bcQ8v/LwiGXuGS7PJO3tpmSrbOQn76m4O4f8ApKeREL3+vnEpHdUpSmSMLuSWAEOv8RLM9qRMAfFLQS1KpGE+CRThAix3ehSkkFSWUFVlqJSdqSCNXatDrHoQcKWiWayvopyTMQQJ0paCcW0VQWVTaCC4zpDBc954DRZIMEO0LLs6ZaJal4XVjmLZZWS5mKOHMlzTbpCMoqSe9QvX6wvJGMuijDKUV9x7Vclq+KARBydY+7Cd/DGZiRXbHpNokjKEQhaZ3LPjJI857RyZMlCpkzEoDQZk6AR5reN72g95KEyUH5XDqYa10y0EeqfxAuxS0DCMWgS4Fa94uK6U41hPTLK5YROQcQFFBLitCCAajpDMSjF7Nkc5R+0EXHMvKaELlFcxMwqwE91KlIBJSC1SAk7Pl1hr7LdsV/E+DOxoWCykrDkNmQoNUl3B20fOC/ZKyCUhGEKODF8NABTLQpQIUtlVxMVCmWJVDowXbciAorWl1bSxIL6Hbv8ALIOycK0T43O/uZq9u9KVvBjxe9kfDnoVoFt1LHwJj3S3Sg0eK/xGlYFD8/oYlh/VorT/APNsztCk91Ww+Y+oiOSXY7Qx4HLoXHOJrfO+LZpUylcL7iQoH/J+sU7KrD3Ts8vbwXig/IZu6aULYvhOuw/t5bIZhJBD6HX6wsWaay61BY8/3cc4Y7Epiz901B0IO7w6xNIKSNqkqSyg+8a/rBq75+IbDs+kVk7FU03e+kdSpZFc/e2HQi6tEk34YZSstQjnGRSTMpmeh9CIyHeq/gVwOjGRkZHpkhkaJjccqMYxDNVC12mtxJMtJajrV91OvM+sMs9QSCTpHnt6KJlA1xTlYidiASByJr/TCM0q0NxqypY7OjBMnrAwo+UHVVAH2s4oMyRviiq0KnqJDhCHAGx6ufxK1PowjqfimBMlLBKBWtMTmqm1ag18ogmzEpR8NDtr95ROp0GgAzbnCPBQl5Kky2AOk1S9d5/DuHj0iuuSmhSTUjMfSK81NRTLLZ7yjUvE4b3v3bIbxro5fyXbolYVpLuAQTwGfhSGkHDhfMJUeowjyEBbqshLb69MvrwJgvb14ZZOpZI4CnoTxTEuV2yjGqQU7FWrDMG8E9Ktzyh/mlph0xBxvIjyu6phlqSofZj06Ur4ktCwagD9n2ZeMRz7DmvIs9srLimy96C39x/WKdgsZH2oPdp5TiWtmYFJ5kke98B0LYRzmx+ONwNWyWGNYTbfZxihrts2hhVtsx1GHYm7ByJJHo/8Lvkptj02bHmH8LzTnHp684di6ZF9R7kU7dYRMFYXV9nUhThxwhtekQLEdlBMHHklHQOsVgwtUwQ+G2UYExslhGUUjkpNso3hlHjP8UAFTGJ+VOLQ1cCodwML1ap5t6/b5tI8R7cyVqnTJh+Q5cEhv15wuDXqoqUX6bIrgV8SxqRqkk8qE+PnGBygKFSC7cM/CvKKfZC04cQ0cHrSnUHlBdEr4cxSOLPuyfcQQYPIqk/3OY3cUSylgpBD6He2RI4U6Qx3dNJlgvVL9My3AueBOyFpKMJAyHlmWO4gwXuS0YCU5g5P4c37piXIh62N0jvJfcP0/ThFn4QNU0MCrvtIScL937O1tm8eREG0orTY/wBffGDwTrTI80KIUpO6MixhV7EZF32kuyGMjUaUYtEmGOTG1GsUL3vFMiWqYrJOQ2nQDeY43Rjq8yMBB19A5hBmzgUJFQEoCSdS2idM9Ttjq9u0JtAYURs1P5q+HnnAifNJYVJ3Anyy8Iiyz5OkV4oUtkF4EMQksnYKOd5J7yt/lQRwlYUVAliKEioV+bV9/PbG5d0TZi8RSUgGjt9Xi6i4kJH8xWrlj7bxgXKKVWOSbBEyz6O9fCLViu/UikX1FA7stPR68zWL9msxzNPTgNsA8jC4nVjs7U1NH2Pn73ndA+9JwVMYfKnx09Gi1a7aEjCjM67vp7rAeUrU6eJ9+W+BS8hBeyJeuwV4Q3dmb3wqShRovLjXzFOUKdmDJrmqp4BgB72RzMnthI+8pjsw4CCOsIcbYzVHp97WX4spSEs7UO8d5PIs3NtISbNMJTWhcgiHG5LwE5Dj5gA/4kkOG8SN4UN8Ld8ow2gqAoutMsWvWh/qhTQWB03Fgq8UHCTCqlTqc7YeL0lvLPCFCRZgQSpQBD93U707YoxaR3JbZ6b2DZCB1j0UEFIVHknYi2gjCFOekP6r0MuWO4pe5LP4kRoT42mJz4+TVBO1zsNdIglWh46Un4ksEgjcaHppFGVLILGCbaYqMVVeQsJkQ2ibEWKkV5syNLJo0MewT2ktwk2ebMP2EKV0B88o+fZlvnLRhmTFKA0PrqecetfxYt3w7Hg1mrSnknvHlQDnHkKksnea+gh300Vxv5ZzNJ8qT8Fu5JoTMANAp0vsxgpfk8N1qBVLRMbvIASocHAPVxzEJMlPvhDhY7cEgKLFKx3ho6WStuBZX9QjuZbtBY+qLc6UZkvEiqk14prXkcxt3R1ZZmIOc/fvpHMkKlKwhTg1lk1BbNJ5Z7i/G8kJWcSXYgFSaOgmgVvD0Oxt0SyjocmXpU50scxX3u+nRisVqcB8xl6jzhZTJIz68ffOozEErqX9k7ac9Im2mFJJobUTHAy5iNwOTaVJpsjIo9eRL6aMjiZHZgbfF5Jkyyo55JGpOyPabSVs89K2Q3rfCJCSVEPoNsedXleq7Qp1q7rltg/KKRq0z5lqnEZk5kmgA1OwCKdswoOEZ6v4ONNoTwd4klJy/BVGKj+SWXaUp0JbY8WU3wkfe4QIlIB2mLaJaBn9YS0ihNlpd6KXRCW35k8HjpNjWsgrVmNXegrvzeIv9YxZKOpbmAI7l3gpQYD+3Iev7QPF+EFyL8qUlAo3FX6RUtt4Bs30Gg/bcIrrStT1L7AfrGk2Njl9f8oyil2ayoVk1y/EfQRLJQSQPf6++UmFLs+I++Qi7Z7MXD5nQZ8zGcqRkrJEqzrQDy0gdb7RhQhO3G237I9PCDMyUzDYCeDAnyAMK/ambhmISPsJHIqdR842KPKVHMuTirHC4L1VJVIW/dUMKutDu05CDvaCZiZScsVfwmnSld4bkjyJmKTL5/8AWGORaSUo/EEvvOQPhCJxpj47pm72tASADC9PlhdIsdrpxTMDDutzECbHa0uKgcf1g4QfHkgm7lR6J2WugIklbd4ZGHu4p2NAJDx5rcd/LT3QtK0nMUPukNtn7TIlAOtKAcg4D8BrAL3bO5cMmtbHRSqRVSQTAZN/zFh0SsY2/K/MxVuq22j4xTPQlIIdOEkgDYSczvg5TJlglG7GJSYrrTFgqgJ2rvlNls65lCr5ZafvLV8o4ancDA1ZxM8s/iZbP9RbhJSe5ISxOgUplLPIYRxEJE5eJRIycNwFBBe3kolkqLzZzrUdcJJLn86q8BAgS/CLselQqXZPIgxcqcYUjX50b2DTE80V/wDzEB5dGgndiiAVJLKSUFJ2HhqNogJsbFBmy2sy+4sYpbjcQdFJfI7tpI1MGLVZ8aBNkqfDUFO93BGmWWr6msDApCxiY/DVm2ctWqX1GqTqBtpEt3FUlbhik7MjrXZQvwMTz0MWwvdtrxpcjvCi0s4IyccP01EGTYu6FoOJBZjmQDk5+0Ks+8QBKGPxEu1HKaKD6KGW7KtdXEMt12phWqFDo+YO7fpucMik3TNJtbRYk2hWEd4ZbR6xkWvhq0SFj7xZzxcZ6coyD9P9RPIiWY877SXiVrUv7KHTL4gsVf3eAh5veeUSVqGYSW46eLR51fVlaaiToBLSeKmHrHqZn4I8S3ZHPH+nkIlhhMnJxzCR8qNBzpxLjWF1ZcnZ7qd8Eu0dr+JOWdqmG5CBQecU5svBLl7VAq9B74QpjokaZmFIY1r75xJLtL5/U+UUyHieXLHCBdDEwiFDQu+lKa5Zx0+pz5H9YqSbOTkR1iYyUp+ZXIQt0ESGfs8f1eJJEpUyictukasoSflS+9WXvzg9Ks5ABVlRktUng9BuGzPSAk6CRBY7vSl6uWqTv2a12axdSnCKhnowHg+3byEW7LZnqzau/iS2zXdTRoLSrEcKK6YhkkHYdpfx3wq7CB6pg7xVkQcX5R83gyRzhHvicZk1SzmST1LtyyhpvieMOFDE6kMzJNAHzD67tc4BWKwMTMmZJIwvmpX0GfIbYtw1FWyfMnLSLEu04FIl/dSkHjn5QxicyEA5t5Qu2SSCvEcvmUs5Abo6F5Baif7eH1hWWHJ2v8j8MqVP/AUvJXxM84FyLOUqdnGoix8eCd3sqFpuKHr3WFLluizzAFKQHOoLeUN9yXTZJIBKEqWwqa5NtgFYbuCshXo8Ml23UUscI8/OEqbH5Jxa+PwGpK/iF8h7yiaez0zjJMsx1MSBnHW21sibVnEyaAlyQABUx5J2ovoWmaqYt/8ATynShORWdQN6tT9lAahJhq7Z3yBKKcRCNSPmVuT738fKLwtBmFyyQAyEDJILsBvzJOpEMwK3ZpriiuuaqYtUxVS77nyAGwaDhECR3iM6dcvq8EEy8KANTU+nvdA9STRW1/MinSK4uxHRKuW1NkELlU+JP3kluVfIGKlmrSJ5CChYUksxBrRiIXLaaHx+S/ZpipcwHQ0UNCkliCOvAwesicYxI+ZPzJ1I1B20cgjfQMIqrsomJC0MBQ6UOo2RLdstSFBYanzVdwTV2er7du6JpSsbQVs6SaooQ9KMQPmTXaKtl0g5YlAJxpBKcinPPOh1BrzeK0uSCBMQ6gWfSmhrqN+/fF+yoKe8lyk/MGZ/oR673hCewZbQUlSkkApmBjl3SfGMir8AmqQW9/hjcN5iaQPvlOJKU7VAngkg+kJd7q/9UVfdMo9Hh1t+Y/MPAH/yhIv1LWgvkQgkHYCB0r4R6WUjxivhxKmk54VNxJHo8RT5hUdwEWrcMM2a2Sj+sVmoYU2PSOAmkTIR0jUitIsSkk9YFsJE8oFmDAbdTHUmwD5lM20+68BEtlSWdhm22J7WkpScLYgwfNifbwpyd0MS1ZPLWhAckJ3keQ9ax2m9QP8AbSSTqou/1G7LdC+g4lN8xzJJJrBK3IUkUcVbZt2c/COuCujJ6DMu046TFlwHIByauXyjoIp3vaAf5YWpCWc90KKsQBqrENo4xQ7Mo75GgChxcGJr5HeSdClNN2HC/wDjA1U6O9xspIMupAWSEhiafaQGIB2E66GBMy1KxO+Tj9v0bKDIk90/iz4a+b8oEWmVXLVofCQE0V7TPUoZnIPzAr4mOLIlo6VLqeo+nvZE1nqeLw2T1oVGL5bL8qsEbsmEKitZZLwVsdnrWIZyo9CER2uFeRhwsqw0I11OAGDwxyJi+HExPGdGyQsOmY0BL1tuKj0957BGploLEqNAHgDf9t+FJUo/MznjsG4RyU3LSBhBJ7EbtZbTNn4AaJOXCpgCQSsgfepxoB0JeLNnSTjWrV/MA+JaJbllusKOQxK/t/YRfBcI/gRN8mc3izqAyxJQngDWBk8FwDoAG4CvjWL4W60j8RUfH9oqKl6mpBJO8a+BMMhrQEvkksimLGog1JlS1jTEdhY9FM9dPKBCJNW3Z7qj0i3KTlw27zUe3hUx0Andq1WdeFQeWpnGWeRDsx3HMZE5wy/6MllS1O74SK8iSKHcdnGF6yWo4WUcSDzb6efhBa7VmWCpCsSTmnN8s0n5tN+x8omm7/I1Kg3dE0pooDNnoPAGigdN+sMFmKQoghgeYI0IY8awKu+3SlsFOlxQs4I3FqtqFBxug7JsSVp/lqSW35HdqB+kLVsTNrydG5wahVOD+MajoS5gp8NZ4FJHIvGQf+oG/kXrwQ6VbcxxDN4iEi+nIE/LEVpAP3WYequcOd8qIkzCPm+z+Y0HiYW02QTRl/KRRA2tQq8T4mPXyKyGDoTb3USsrYh+9yyfziKzAcmJcbq/WLtus6jhQkEqTiIJyKaMx5HnxgdLmAKcEqDV3DUB4RRQmSWMVP5fflFqwB07wac6eZiCyDvqB4dWixZZbEA0AJCt41b3rC5DIh67rIEhL5NjO2tQ39P/ACEUb1JIU2pHUn9o6mW9SgtQzd24N9BG1I/lOK1SSeZPm0J3ytjfBSuOzAzmZ8OfKtBochzi92rZCAHGImnFi53VLR3cYEoufmZzz7zcu71MD+0M0LmbcFE+B/5FR4tBr7sgL1AhuefhWFHUsfzD6s/XZDFb7MDhYUD+LEDkPKEuyrq2n0r74w83RN+LKD5pFeT16EvHM6p2bG7VAeR3lkaZgflNc9tfCKFushAOlae9czBcS8BWr7u3r6eMd3pKCgkjIuRvo/WkcUqYXaFiXJxVGbeTxGiSQX0d+YNRDMLs+HKQVUWurHQOPABj/UIozrMxcUxZtodCOYg1kNwsmu5OsH7HKeAV0mgfafTwhqscl4jzPZbD2hSwy25QVC2ED7OholmTISmC9kk2ZQb1B+TkeIEI3bu8O6EjMn9IZ7RPZPCvgR6x5vfNq+JPGwK8qw76eNzv4F5HxizJ6cMvDuSP8kk+Rju5P9pStiFA/wBWGILQtpZfc3URZuBDy5qXzwjq8WS1AmW5A5RwzBuwD1MSz5QASrT5VcqP6xFPOKYv83rF+wHFillu8PHT3ugm62cSsgnAonM9C4Gx/wBX8YvIld0KfMOkDM7a6MaP7HE2y4yXBdJFNe62XLzER2S0F3W7uzNlpyDRyW1o7F06LdnmqxPrs2jY2UHbB99Py6p+j84pIs6vsgakUc+Ltt5ERJZLQqn6t+kRz2UpjMmwhSfiSjvILs+0ihB/EK74vXbbmU01ASMirfvLMebbneKdw2nCoEOHzGh4b/PlB21WMUWhmOmjbD6HTrCU2BL4YTloLUXTi3gVAiMijKQlh3kp3FwR0pGQ1ZEIcP5QsdpgTLEsFjMmIS+oDuSOABjpQShISkUFAw0GTN0ie95bzJX4cSumFP8A2iO97eiQj4izQhmGZOYaPbfbPPXQkW9cpCipamKapDl3LnJtXPWFq0TwVFKQwOIk8iTrziS8rSuctamJc5Z6U8Iqy7OpLqUkgMakEZgiEJK7ZQrqiaRNqFbWflSCE6hxF6tC/IUQH0gzd84LSEkwGSNbGQlei3YZzKA206/vBoLwywAKAsf7cxt+jwIkWfwIptbIc4sY2khtCCrdp9ImlsoWjieRiJSXdnPQU6AQNtYLl8/TXxaLymzDF3Ox9pYeI3RZUETE1HN6cCwpzglLiwZR5IWrMrCa0csG2bfe+Gvs8VAlQ9sMR8PdYBWqyYVBhXgfPX3ybuy6QmWuYcku3FnbqfCCzSTjYEFTI72QE94B0TCMqsff/IbYmu1SVEy1JfAxS21j3X315cI3Z5yGwLHdJIcZpJq9Ps1L7I4tdimyWWkYg+IKSxptJFK7cmDb4R4oZ07B9824mcFZpSkMdoLP1cjTLdFyZZ+7i9l6+bxzbLEJqApAYF2b7Kj/APGrZWqVepiayLKpJ2gh+RIPvdGl0qDiwfYJeGaEnIsx8ve2HS77LuhalWXEcY0ZvD30h9sSAUgjURPkdsfdRODJYRRtIgrOgVagawBxAO9CcJ3wiTv9x2qCa6aVMelLszgwhX9ZMK1NTP34RV9O6dAZlcQbeC/5ak7Ep8wIvdllgpW+dPfWBNsLp/Ml+hCm8Izs/acCm0LjyIiyUbxuiSLrISy5jrNKVi9KWxBGjHZugfNYFY2fuX3fTfE9nmuk1zBDbfdI5OIUWGbUSSFgHRxoDTLcR67oG3nI+GRMSWC/M8NddhYwcuppiQlX2gBwUkUPMRAqT3lSluRmnEKNsNXcU8dGhUZUwpKzu5bwxgBWY9vsi6uSy8JyUxTx1HB25K3QEs5QhXeRMRhOYwzAx1bukCg1OohtkSUzUDCtJYuM0kK1HeAd30eFZI0/0YcZHN3TAk4VEtpu5vDzctoB7iqgjrnUQkWmQQUkgg6vSutDzPWC1yWyrVDZH3u84lunYya5RGSZJWkkAOBlR43BOzzApIO7bGQ7hF+SXm14FC3fOn8k3zlx512ymH4hDlhlXdG4yPWykmMVVzCGIJBw5gsesavSYSpQJLBVA9BTQRuMjkRsuiAfY5eZjuwHvDl5iNRkdl0BHtDc3y8B6RPafmmDT4aTzIDnjG4yPP8AP8+S/wAAaw/Krcoeo8oI3Of5h96xuMgsvTBxly/5YExQAADDIRYsn/s0b116zPoOkZGQv+1GfZCvNX5l/wDaDPZ1RMxSSXTgJw6Oyatk8bjI3gzNlATNGEAYlJdgz55tnFudKSJgYAOtL0FXd3jcZCpdhI4QgABgB3dOEHLt/wBpPARkZCn2OXRYmiKkwVEZGRw3ghWKQidph318I1GQ/F7kD4YqH5ZfFXnA+zGvT1jcZHpx6ZDLtBi0iss6kF9/GKkv/r6RqMgI+1DX7mNfZ5VFe9YsX3/uHcqm7u6RkZE0f6jGS9oMvP5h+UHm0GezWR3oHmYyMjZfYjR7YblVsxerYWerVamykVOzxy96xkZEsuhsfI/2Idwc/MxkZGRxCH2f/9k="/>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2"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3048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4" descr="data:image/jpeg;base64,/9j/4AAQSkZJRgABAQAAAQABAAD/2wCEAAkGBxQTEhUUExQUFhQXFxcYGBgXFBQUHBccFxcXFxwUFBcYHCggGhwlHBcXITEhJSksLi4uFx8zODMsNygtLisBCgoKDg0OGxAQGiwkICQsLCwsLCwsLCwsLCwsLCwsLCwsLCwsLCwsLCwsLCwsLCwsLCwsLCwsLCwsLCwsLCwsLP/AABEIAPsAyQMBIgACEQEDEQH/xAAcAAACAgMBAQAAAAAAAAAAAAAEBQMGAQIHAAj/xAA6EAABAwIEAwYEBAUEAwAAAAABAAIRAwQFEiExQVFhBiJxgZGhE7HB8DJC0eEHFBVS8RYjYnIkU7L/xAAZAQADAQEBAAAAAAAAAAAAAAACAwQBAAX/xAAmEQACAgIBAwQCAwAAAAAAAAAAAQIRAyExEhNBBDJRYRQiBXGB/9oADAMBAAIRAxEAPwCpvwltS6ynYNn3TTE+y1LIDEHmEVToUzcFw0dkI36hNba1Ja4ud3eA6p4k5NiNkaTy0+R5oVWTtiBmbG+qraYjjC8swvLTjC8swvALjjCyGraFJTHVC3RqVkMLVGGkNp19ih6jXD8uv3qEvvRGdtmgatsmkqLOVltwdiheb4NWM2LViFu6o4AR1BUrSY23Pss7/wBHdr7Bl6EaADoYn0WlW1I1GyOOWMgZY2gSF5b5VrCaAYXoWVhccYXlleXHGq8sryw4vbcMrh2drjGseHJb1sRuQ0gtV6sgwtbT0mAfVZxS0pmnmAGkj0S0YcauWVKhLnBBimTwPoukOwxpyiPxR7osYdRpNdsIndH1HHKyFhN8dqsc6WxPRKURx4LdrZ4LVoUzWIZSoJRs9lHL2J+SmZh2bUSOgkz9R7oi1pCdZProoL3FHyQwBrRxIBJUc5OT0URikgK4oOBjcDbgR6qa1qnYn5L1rTq1TABMqw4b2QqP/GYQuSXIyMJS4QhqW7XnQZT6g/uo/wCnmePmNPVdMs+xNIDWSU0odjqfN3nBSu9EavTyOVW1k78JbO3qDsVNUptILZgAkdRxj5rq47IN6dCq32i7COhz6X4t45rllRksEkiiMw8EkmQ3kP1UtKm4mGt7vUk+YUV0K1F0VARHOdUVZYxrAATH8oV9MxcWJicp8xCX1bM8P1VmbQc/Uyeon6oC6tJ0Op4Hj6o8eZrTBnjT2ivPbC1RldmsHfqhXBWRdkzVGiwtlhEYYWIWyxC44u4va9N7S2TAj2U9PtE/K+m6ZmVbMMw1rmkuGpJjy0Ul12aZkzQJ4+aXZhU/9QDLTPFsT5JlWyV2nXuuHBUrtLa/DrEDZC2WKVKQhp05FFWjiTFsOFI6Okdd0tfA4oi7uHVT3tl6lat4hInla0h8Ma8kFN4W5rga+ikqWR/L9EIbNx3lJ6m+WO6Ug3DquZ0Sm+G4H8Qlzvwz8kBhFp3so8/0V9sKYyADSEmc64HYsfVtkdjaNaAGgBWPDrfRK6NNP7BTN2WxVDOhQARNGlBWLdG0WLKNbowKK0qUEypMWKlJG4CO7spHans2y4pkEDPGhXD8WsH29QtcIIK+mrigqL287Ntr0y4AZ2jQxv0W45uDp8G5MamrXJx2jidUaZzHKTCPpXjjqXE9CPkgLjDXMdoNtx9E0w4S3K4SPQhUuqJEnYRSa2q2DEjb/KT4haua7VMbdmR/T70PVFXtMO7p2P4T9CmYslOheTHasq6wpazIJB0IMKNXEhqvQsr0Lji/2XbCAw7ZTqPHdPrftg15qCdxI+S5UAmuG4JXqDM1pa0fmOnohaSMJ+09w15BG6QPKNv7dzHQ7VAkIJypDMcdngOZhFWj2jYT6oUQUxtWtaJdr04DxUkilDa2rNyyWgDnE/VJ7/ERMMHnxXsUvCW/2t2A5pPanM/QffNYo+Tmy3dn6c6lXHDWKr4P3QArZZVYA2jjKmybZbiVIY0qWqcWlJJaN9TnRzfUJ5YVmuGhB8DKVTHpoY0GplbsQlsm1CmjgrFZZUjdgXiFkrBanEhBWYld1QzSE1qIWo1IminHKjkva/CPg1Q6JY4wf1SK+w8shzBI2I/RdX7TYcK1FzTuBIXMWVoblfqNWnmCNNeiKEmZlSsT3FP8zT4j9twtXPzN6JpWZTd+YtIG8T6lAOty3UFrhxj6pilsU1aE942YP2f3QRCbX9PL/wBXbdCgqNAvdA3XpYpXE8/JGpA7NxKe/wAq3ogLnCnsEmCtPiv5H0KNizrjba1brlZ6BA4x2koMaWiD0C5j/Mv/ALnepWrQSu6aOWwvErr4r52CW1eSmeVFn4Dfmp5lEUSULYcdTwG3qm9rZNPeedBwGw8eqFsxx05TAk9Fvid7lECNNh15+PySHtjeELMcug50DYaKfCLcAdUlacz/ADVmtKcCVstKjce3YypVMpGkngBxTihg76utSrHJrdh+qSWjolxTrCsV1/KBzc6PQcUiWuCmO9MzX7LuGrHE9CENQu61B2kiFesKuzU0bUok8ocJjSJk/JaYrYMqS2pT+HU4Ed5rvB36wUPW/IXSlwT9msfNRve3Vxs7xcfw+s6jW+Gea6ZhBJaEPDGNJrY+N1Cgq4zSZ+NwCCvXQCVSr6i+o8wSdeA+q7uMDsxLxUx+gTAqN81tQvWP/C4HwKolDswXGXFw8NE2t+zwbqyq5rxqCQPoubs1Rrge3Y0K5B2le1lR8D82o9v09F1WhXe5pbUEVG6O5O5Pb0P0XJe11QNu3NcJHKY8wVmPmjMvFmlNjKjdvvx+hQFxh4brmeOsA/oUfb4e2O7UeOjhPnosVxVp6iKjePNM/oSJS4kFp1Hh7wpcApRW15fVZugHHMzjwO4I4KCzusjp+wq8EtUTZ4+S73FowgHLtqhP5dvIISnjwgDMIKm/qDOYVJIUujTkwFLUbGgW1mIBPl9SfRRVEUtsNaIXKMHdTOCEuTDUiY2BMLvTeAPvQc0uurkuPTgtHFaEJaQTbYRhrZeFc7O2zBVXBWd6V0TAaYgaSeASsrH4VoruMsexhy7JLZW1SpO8xI1j5rqR7NmoZqbbgcFLR7JFp7joHKEtZUkMeK3ZQsJ7P3QeQ0aHKc8d5pBBBY78uu54jRX+vVuaLvhva+5p6EPYO8OjuoTvDez7mfmb5NTSrRyt3JQSn1B44KH2ULF7P/eY9siQDBEETwK6Z2cp9xs8lSr+DUa3cl2qv+HNytAHJAuRsvaD41SLhDR4wqxVum0hq5tMDcu+gV1DZnmqB2g7JMzOOd0uBHfJeBJmRy5Lkt7BT1QTZdrbMuyfzhzf8gwD3anFe7I17rmnZ7fk4fULk9bsXcsL2isPgPcHZM5aN5Di0wDHCJ4KOl8a3rxblxZOtOdOsA6JssarTFQnK9o66Tnyu6EH78Vx3+KBy3gj+xp9yuuYNUc+kHOYWGNjC4//ABYqf+aRyYwfM/VBiX7B5n+oNgWNFujtW7dR1B3ViqPa5mZhnnz8CFzajXyuHIpzZ4gWnQwmzgIhIZ3xH4gNem37JXWbqDwOhRr64d0ndDvI8tZCPC6YOVWhc8R5LGY8ypbod7n15qFekuDz3yF0zoB1P0W72ak+MeSiadlPU+n0CBjEC1UHet0hHPbqha+rvNTzY6CAHsiAvCjpKJv2RHip67AGCNyEtsZGN2a4SYldC7L14hc8sRBKt2BXMEJeTaHYdM6xZ1wQmNNoKquGXMgKy2NSVGW9KDQ1LccqfDpucdITmjACpXb3ExLafAn1jX9PVFQK5E2E3JfWzRsul2E5dlxJ+MinUaA8NcToPH5LpHZztISACdgtarZrVqkW2kVLcW7XDvAEJbaXgqNLgQY5bJjb3IcFkX4ETi1sA/0/T/KXDoDp6FRjs3SDsxEu5pyGwslyPpF9cgN1sANF89fxXH/nv8G//IX0XXfovn/+IZH9Re7eMvs0IsepGzuUdlCG8I9i9iGtSdtBPopKDZITm7QtRp0HU2mFq4ozJLdtoQlb8R8fv2WY9s3JwDVh9+KgRLuIUOXovRg9HnzWye3bJjmNPEaqVrtAoKboMqd3Pgdx16LJmwJ7e1zPI8/aUvvLYtdKcWFbKHH/AIz46EEIW+uA8+QhRSlbKox0J78SF6ic0A7AeGq2JDnQeeqHoXeSrmAkTtvotq0ZdMLtwJ0TW0qwQl3x2OqHJqNOEcNdEbSCBobB+S7YHe7BXbD7jQLmeDO1Cvdo4tZmKkmqZdCVosr7mGkqh9prE3BBzlrmzGk7pncY61ujnAffBQDHGGIA6TGqHaGQi5PRU7bsdUe8kNDneeqtGEdknVm1KVcOpyPymD58COic2GMkHuxPTX5J5bYiD3iCDseH3qttyDeOcE6FXYfsvVtWmm980xMEcZ6cE4uCaNQf2nZMLe/a7RYxKiKjCOO4XNKvsn7kuv8AZaCbe4kLL3pJhtxpCOdVRddoXLDUtGt5WgHwXGO1dAPPxf7nOJ8Bsus3E1CWgxIOq532/oi3oCmNXVNJ5AHX2AWQdsNpJbOaEZszufsETaU/0XrZmh8Y9k2srTQFUSJomaLdMvEpZXZGnJNqroIPKPsoPE28ec/4RYuQMr0K3nisZysFar00jzmzclb0TOnP2Wi2Ywpcthx0EUncD1QJfM8xw+oRtPUjgeKHxKzLXTsVJJbKYsW1HQShpRph3ioK1sRrwWpmSRLhX4j4KxWg1CrmGu7/AJKxWx1CCY3FwO7RuV2iv9iGvtWg9fkf1XP6NRWPDr8inlnipZorgyuYpg7viyasD/kCfQymOH4fTdDXVXkxwgDy47dfonF5ZfEbzSV2CVWmWT5z7FDdrZVimoPgs2HdmaZMsq1ASAD3wfSQjLbAqoBDa5dDi6cg2HDfw9EgsMSuqX4qTnAchKc2uMVDtQqa8xHvKGoljyt8NBbLS5pElxD2/wDEQd+XFF2faNub4b5zcCQdR1U9pTqv1cI8TP6pza24jVZXwS5ssWv2p/0KbVneqcs0jzAd9US4lG1GATA3UBboSuoR1WC0qoYXEuDQBqTwG/0XHO2eL/zFZ1QE5B3WTynV3mrv20xfuuoAAQdXcTmA7vhAHquaXrcxDRz1T8aRNkk3oitG7dSnZEMA8z+iEw+1Ln7QAfVG1XzIA0Bjx1Wt7OS0B347o5HT6oW5Oak0neQD6fsjbwTSI+9ErdU7kdfknYuUIy8MXvC0Uj9lGvSXB5z5JXiPFOMOwGrUGaMreZmT4BJ51XXcLbFs0wDpr6QktW9jHKuDmNXD3B+VsnbgpbyrJDagghup+SulC3aGvqEAQ4nlo3f5ql4hctcHuI1eSYPAfljyhLlFUFCbsT3VplMjZa0zpqJHyUtpe6QdeC9A3Go4jkp3ZUha4ZHgjaU7t6iU1Hb8QtrW4y6cOC17R0HTLPbV0ys7vXdVqnWU9KuQZSmrKLOmYXdCBKsFkWmCua4diWis+E4uNJKRKBRB2X62Z0CPFu2NQEhtcQGUapjZ4kDpK2NeQckZPaDvgAbLQhYdcIavcgDdZKkLUZeTFV2qGu64DTJ0AUNW6A4qodrO0Aymkw9528cBy8ShSsY3SK9jFz8Rz3nYuJ/T2VeaRrl0JO+515dVPjFxs3gNERg1mD33bN+f7Jy0hHLGFrQFKnJ3j3OwS8aDXoib+vsOZk/fooTSkkBDHYctApfq4cP1Su7EffNNKrMu/FL6rCZ+9lVi95Ll9oueFopnU3HYE+SjyHkfReiuCB8mxXRMG7QsNJrcwDgIgmNhCoNS3cNwfHgtGjSUDq7Np0WjEMXzMfTnVzvbc/L3STHxDJ2LtB4Dkl8aj1Wt2TUO50BAn/PEJE5IbCApBIKLbVI7w3G6kFo0jvOg8x9V5luBsdNZlKbTHJMHqGdRsfYrTX7+SlqUCAZ25/VQtP7/AEK43yMLZyNYUJbt2REJDKEH0DHFHW9YjZyU03qam5CxqdFqtMbqN6o627SPbuPdVOm9FMk7JbQxSLm3tnA1aZQVz2scQ50GGgk9AOKRULFzipe1VuKFhUdsX5WDwJ19gsSTaRkpUmwI9tX135KYMayTp6BQtd395jvE9eCRdnKORrnnTh+yd2YGXMdiTJ6Dl4pzioukTxlKStkVO0L6knaYH1I68JTh7wO6IytG3LoobcwM8d491jfl+6ntaGZwbvHeeeZOsffRLkxkEBXc5mzuYn1TKgzjxMICqM1XoP3KZZ425fIrcfKMybTF+MtGURuAfLl7yhsNph51gT7xsosWuS4T1aPmdfVEYUYc3wn22VUffZJL2UPsMwhpJAA1R/8AQRy9l6xuWSHcdE1/qbeQVe6ITlDcQqAahpHh9IUFWo13AMPt6cFo18QtsoI6HSYSOn4Kep+QZ7XgTw5jUI2yNN/Q8+R4FCuBZt5/uOKzTpBxlsBx8wUqcWNhJcGWUYdlcIkx84PspW2LjIAMidPT9Vh1UHRwh3pMdUbSxPvA8Yjrw39EttjUkR0sLLqDncPlsYVbNEh0Hn9hX/BLlop1GH8Lp1PAkR7Qqrd0gHSDqXEDwGg9lsZcmSjwSNpaKXLoiLehLM3AaH0n9V74UhLsckD06anptW1GmZR1KylwmfJc2EkR0KUqz4PhJdGk/JFYP2ZmHP06K7WGEw0agDwSm7GaQks8GA1drHDgqV/Farm+DSGgkuI8BA08SuqvpNAK412+uviXjgPyAN89z8/Zdj91gZfbQoZRlgpt47nlJ1PoE0aASGD8I+XXqUsp1MoHr48ExsauRpcdymti0gqtWySTGbYDl08eaOs25WxPedq778UloGXZjwJI6nn4D5pvYS4k/fP6+yFrQSZA9sOJ6/qmmHsBOu2v6pVVfqf+37fIhFCtDWkcP8Loco7Jwxfids3LI4ucfIKbDbMuII4mFG7UgHYCfedE7sKjWwOSpxbkSZdQJbfA3ycrjESFB/T6/P2Viw/GmZeHJT/1Kn09QrEiJnF2a8fvqts3Dy3UbB09/kpWs6JQ4kDZ6jigao+G/QnKT6FEiR9+yzXYKjS2eHvzWHGl3VO5g8jz8eRQQupIB9eXRb2xzNNN2hHtGxS18tMHcJbgOjk+Sz4Zc7g8dfPmPL5KO7pgERvM+vJKrS51HkE6w5wfUAJjgElqh62SWziBHAouhQko7+nf7jWeZ8Fa8HwJhILhokORQolXsbBxcNNOauWH4O0AECXc1YKeG02jRohTfy8bafJDdheDXD6QbujqtwAEuIIW5ZO505LGzaIby5ysJ4rhVzVNStUefzVHO8th7CV1jtdiGSk88mmPRcepkkE89ugCPHwxeTlE9IyZ4A6eSkqXEzwA4oWo6BAUQqzPIHTqeqYl5AfwOKFbUczoBy6KxYS30009z9PRU6yfNQffVXTDDAHn7NAXSMQmvqsOiefv/hYtbrSOo+f+UFjdX/ed4gffqoLWrDp9FyRzY/ti0nNtwhHPtJaYJInRVx10c+Y6CRsrpYXLPhgDXb2j6qjAtsm9Q/1QI3AnktAJ1Ck/0/W/uKslliVPNrHdRv8AUWcwqmRHCWPPIx0UzakBQZ44rdtUHgJ1SxwSyDJBWHNHSVCGDQgx6KRjyOMrDiGvSObON+I5iVi7tg9ucAbc4+SNADttCo6ehjgdVxwioyH8dDsmVsHSCN1PcWozZh5oljIHl9+SFxDU2kdG7H2LKlD4pJdUJh08COA6J1RBY5VL+G+IZKxou2qDT/sNvUfJdCu7XovPyx6ZUejin1RTCrJ8hSvbCDw7QwmVw3RAmGwE1FBdVtFI8IS5P4jyC5sJFG7aVswLeABXPSdug+/qr92gpEtceJVGvKBaUzG9ATWwOu/3WGrS4Oi1a5PS0Ib2E2T4qDxVzwmvETwn78NlSmNIdKueEsD2Sd9/KI+aXMOJXu04y13dRp1G6gsaoAk66pr2ytwC08gPQgfVILafFGtoW9Ohrcd5sDRR08QqNGUEhaUKbiZO3XRMbNlJ7g15jrz8SqsTj/pLmT/wBZiVXgTPHqiP5645O9CrdhuBUmnNEneTqmfwmdFTf0Ss51/IDothhw806+At20VzwMYpoQnDuZUZw8jafvmrH/Lr38ugeKQXUitst3NIlS1LYkabp+62WrbeEPbkbaEfw+PPfovMp8ImPknD7bU9VGKOmyxwkdaF9vUcxwe0wWkEGNiNQfULvWCXzLu3ZVb+Yd4cnDQg+a4iLdXD+HeMfArGm49ypHk4beu3op82JtXQ/DOnVl9NsWOlHPbIUlRwK1adFD0lnU2L6tHVA31GGHxT1zZQ13bghY4sNSKDiVlmYPTzVKxOz1IOi6ddW5BcB6c+oVUxWxmZ0PzXRtDKTRza9tS0kGfvkhabY34K04lSLHZHiWnUcx/1KTVcP4tJI9wq4vWyOa3oktKWaPD7KsXZ6pllh4fJVa0L2GCDCaYZeFtVpPgeoKXki+BmOS5GnadkgcdI8lVKNPKdCr9ilAOaOR0VQuaBE8kOKTqjc0VyQ1KriQCdOS2eIQdXNm6oinmO6tjpEEtsZUMerNp5Wu247lCf1it/7HIW1OpCk+AnwlGtk8o70XAHos/ECZ1aQ5IZ9MTsvf6YvweZ3JIga6VJCZ2Vu2Ngj6du3kEqUYLwGsshHRtiei3fahOK9IAaBBFoQdtM3vMVVqUIfKm1xSEbJPX0OiYvTxkjvyGZLAstEajSFA15W4cUL9Khi9Qy/wCE9oMzBmPeAgpmzFxzXMqNUjYouncO5lRT/jo3aK4eudbOjMxYc1ucTB4rnzLl39xUzbl39xU8v49fI+PrPot13XaUlxKmCJB9UvNd3MrDqpjdB+EkH+UxHjltMJOaB24KxXplAOaqI+ljRLP1DcrFL7OVqLNNsqkpN3Qy9LE1Z2S21YloDuWv6obELWZ00kj0W7EUEh+kSHr1DaK5WshMwtHW2myd3DBOyhqBb2Ncgdz6EdO1gqX+X8UwctYXdkFzP//Z"/>
          <p:cNvSpPr>
            <a:spLocks noChangeAspect="1" noChangeArrowheads="1"/>
          </p:cNvSpPr>
          <p:nvPr/>
        </p:nvSpPr>
        <p:spPr bwMode="auto">
          <a:xfrm>
            <a:off x="457200"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TextBox 9"/>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2">
                    <a:lumMod val="50000"/>
                  </a:schemeClr>
                </a:solidFill>
                <a:latin typeface="Arial" pitchFamily="34" charset="0"/>
                <a:cs typeface="Arial" pitchFamily="34" charset="0"/>
              </a:rPr>
              <a:t>The California Drought – What’s in Your Rates?</a:t>
            </a:r>
            <a:endParaRPr lang="en-US" sz="1400" i="1" dirty="0">
              <a:solidFill>
                <a:schemeClr val="bg2">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1831757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1524000"/>
            <a:ext cx="8382000" cy="4616648"/>
          </a:xfrm>
          <a:prstGeom prst="rect">
            <a:avLst/>
          </a:prstGeom>
          <a:noFill/>
        </p:spPr>
        <p:txBody>
          <a:bodyPr wrap="square">
            <a:spAutoFit/>
          </a:bodyPr>
          <a:lstStyle/>
          <a:p>
            <a:pPr fontAlgn="auto">
              <a:spcBef>
                <a:spcPts val="0"/>
              </a:spcBef>
              <a:spcAft>
                <a:spcPts val="600"/>
              </a:spcAft>
              <a:defRPr/>
            </a:pPr>
            <a:r>
              <a:rPr lang="en-US" sz="2800" b="1" dirty="0" smtClean="0">
                <a:solidFill>
                  <a:srgbClr val="1C3F94"/>
                </a:solidFill>
                <a:latin typeface="Arial" pitchFamily="34" charset="0"/>
                <a:cs typeface="Arial" pitchFamily="34" charset="0"/>
              </a:rPr>
              <a:t>Possible Purposes &amp; Uses of Drought Rates:</a:t>
            </a:r>
          </a:p>
          <a:p>
            <a:pPr marL="457200" indent="-457200" fontAlgn="auto">
              <a:spcBef>
                <a:spcPts val="0"/>
              </a:spcBef>
              <a:spcAft>
                <a:spcPts val="600"/>
              </a:spcAft>
              <a:buFont typeface="Wingdings" pitchFamily="2" charset="2"/>
              <a:buChar char="ü"/>
              <a:defRPr/>
            </a:pPr>
            <a:r>
              <a:rPr lang="en-US" sz="2400" b="1" dirty="0" smtClean="0">
                <a:solidFill>
                  <a:srgbClr val="1C3F94"/>
                </a:solidFill>
                <a:latin typeface="Arial" pitchFamily="34" charset="0"/>
                <a:cs typeface="Arial" pitchFamily="34" charset="0"/>
              </a:rPr>
              <a:t>Recover revenue lost due to lower water sales.</a:t>
            </a:r>
          </a:p>
          <a:p>
            <a:pPr marL="457200" indent="-457200" fontAlgn="auto">
              <a:spcBef>
                <a:spcPts val="0"/>
              </a:spcBef>
              <a:spcAft>
                <a:spcPts val="600"/>
              </a:spcAft>
              <a:buFont typeface="Wingdings" pitchFamily="2" charset="2"/>
              <a:buChar char="ü"/>
              <a:defRPr/>
            </a:pPr>
            <a:r>
              <a:rPr lang="en-US" sz="2400" b="1" dirty="0" smtClean="0">
                <a:solidFill>
                  <a:srgbClr val="1C3F94"/>
                </a:solidFill>
                <a:latin typeface="Arial" pitchFamily="34" charset="0"/>
                <a:cs typeface="Arial" pitchFamily="34" charset="0"/>
              </a:rPr>
              <a:t>Incentivize customers to reduce consumption in order to meet cutbacks/restriction.</a:t>
            </a:r>
          </a:p>
          <a:p>
            <a:pPr marL="457200" indent="-457200" fontAlgn="auto">
              <a:spcBef>
                <a:spcPts val="0"/>
              </a:spcBef>
              <a:spcAft>
                <a:spcPts val="600"/>
              </a:spcAft>
              <a:buFont typeface="Wingdings" pitchFamily="2" charset="2"/>
              <a:buChar char="ü"/>
              <a:defRPr/>
            </a:pPr>
            <a:r>
              <a:rPr lang="en-US" sz="2400" b="1" dirty="0" smtClean="0">
                <a:solidFill>
                  <a:srgbClr val="1C3F94"/>
                </a:solidFill>
                <a:latin typeface="Arial" pitchFamily="34" charset="0"/>
                <a:cs typeface="Arial" pitchFamily="34" charset="0"/>
              </a:rPr>
              <a:t>Drought rates should be “revenue neutral”:</a:t>
            </a:r>
          </a:p>
          <a:p>
            <a:pPr marL="914400" lvl="1" indent="-457200" fontAlgn="auto">
              <a:lnSpc>
                <a:spcPts val="2400"/>
              </a:lnSpc>
              <a:spcBef>
                <a:spcPts val="0"/>
              </a:spcBef>
              <a:spcAft>
                <a:spcPts val="600"/>
              </a:spcAft>
              <a:buFont typeface="Wingdings" panose="05000000000000000000" pitchFamily="2" charset="2"/>
              <a:buChar char="§"/>
              <a:defRPr/>
            </a:pPr>
            <a:r>
              <a:rPr lang="en-US" sz="2400" i="1" dirty="0" smtClean="0">
                <a:solidFill>
                  <a:srgbClr val="1C3F94"/>
                </a:solidFill>
                <a:latin typeface="Arial" pitchFamily="34" charset="0"/>
                <a:cs typeface="Arial" pitchFamily="34" charset="0"/>
              </a:rPr>
              <a:t>Some expenses may go down (purchased water, power costs, etc.) and the annual revenue requirements may be lower</a:t>
            </a:r>
          </a:p>
          <a:p>
            <a:pPr marL="914400" lvl="1" indent="-457200" fontAlgn="auto">
              <a:lnSpc>
                <a:spcPts val="2400"/>
              </a:lnSpc>
              <a:spcBef>
                <a:spcPts val="0"/>
              </a:spcBef>
              <a:spcAft>
                <a:spcPts val="600"/>
              </a:spcAft>
              <a:buFont typeface="Wingdings" panose="05000000000000000000" pitchFamily="2" charset="2"/>
              <a:buChar char="§"/>
              <a:defRPr/>
            </a:pPr>
            <a:r>
              <a:rPr lang="en-US" sz="2400" i="1" dirty="0" smtClean="0">
                <a:solidFill>
                  <a:srgbClr val="1C3F94"/>
                </a:solidFill>
                <a:latin typeface="Arial" pitchFamily="34" charset="0"/>
                <a:cs typeface="Arial" pitchFamily="34" charset="0"/>
              </a:rPr>
              <a:t>Or…costs could go up (access to cheaper water is restricted, and purchased water costs go up)</a:t>
            </a:r>
          </a:p>
          <a:p>
            <a:pPr marL="914400" lvl="1" indent="-457200" fontAlgn="auto">
              <a:lnSpc>
                <a:spcPts val="2400"/>
              </a:lnSpc>
              <a:spcBef>
                <a:spcPts val="0"/>
              </a:spcBef>
              <a:spcAft>
                <a:spcPts val="600"/>
              </a:spcAft>
              <a:buFont typeface="Wingdings" panose="05000000000000000000" pitchFamily="2" charset="2"/>
              <a:buChar char="§"/>
              <a:defRPr/>
            </a:pPr>
            <a:r>
              <a:rPr lang="en-US" sz="2400" i="1" dirty="0" smtClean="0">
                <a:solidFill>
                  <a:srgbClr val="1C3F94"/>
                </a:solidFill>
                <a:latin typeface="Arial" pitchFamily="34" charset="0"/>
                <a:cs typeface="Arial" pitchFamily="34" charset="0"/>
              </a:rPr>
              <a:t>The agency should only be trying to recover actual revenue requirements</a:t>
            </a:r>
          </a:p>
        </p:txBody>
      </p:sp>
      <p:sp>
        <p:nvSpPr>
          <p:cNvPr id="5" name="TextBox 1"/>
          <p:cNvSpPr txBox="1">
            <a:spLocks noChangeArrowheads="1"/>
          </p:cNvSpPr>
          <p:nvPr/>
        </p:nvSpPr>
        <p:spPr bwMode="auto">
          <a:xfrm>
            <a:off x="381000" y="228600"/>
            <a:ext cx="8382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3000" b="1" dirty="0" smtClean="0">
                <a:solidFill>
                  <a:schemeClr val="bg1"/>
                </a:solidFill>
              </a:rPr>
              <a:t>OVERVIEW OF DROUGHT RATES</a:t>
            </a:r>
            <a:endParaRPr lang="en-US" sz="3000" b="1" dirty="0">
              <a:solidFill>
                <a:schemeClr val="bg1"/>
              </a:solidFill>
            </a:endParaRPr>
          </a:p>
        </p:txBody>
      </p:sp>
      <p:sp>
        <p:nvSpPr>
          <p:cNvPr id="6" name="TextBox 5"/>
          <p:cNvSpPr txBox="1"/>
          <p:nvPr/>
        </p:nvSpPr>
        <p:spPr>
          <a:xfrm>
            <a:off x="609600" y="6172200"/>
            <a:ext cx="4191000" cy="307777"/>
          </a:xfrm>
          <a:prstGeom prst="rect">
            <a:avLst/>
          </a:prstGeom>
          <a:noFill/>
        </p:spPr>
        <p:txBody>
          <a:bodyPr wrap="square">
            <a:spAutoFit/>
          </a:bodyPr>
          <a:lstStyle/>
          <a:p>
            <a:pPr fontAlgn="auto">
              <a:spcBef>
                <a:spcPts val="0"/>
              </a:spcBef>
              <a:spcAft>
                <a:spcPts val="0"/>
              </a:spcAft>
              <a:defRPr/>
            </a:pPr>
            <a:r>
              <a:rPr lang="en-US" sz="1400"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California Drought – What’s in Your Rates?</a:t>
            </a:r>
            <a:endParaRPr lang="en-US" sz="1400"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7" name="Picture 2" descr="http://conference.csmfo.org/files/2014/10/2015-CSMFO-Banne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5948446"/>
            <a:ext cx="2085474" cy="447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9604793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1_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15946</TotalTime>
  <Words>2499</Words>
  <Application>Microsoft Office PowerPoint</Application>
  <PresentationFormat>On-screen Show (4:3)</PresentationFormat>
  <Paragraphs>299</Paragraphs>
  <Slides>37</Slides>
  <Notes>0</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Waveform</vt:lpstr>
      <vt:lpstr>1_Waveform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Geralin Reyes</dc:creator>
  <cp:lastModifiedBy>Greg Clumpner</cp:lastModifiedBy>
  <cp:revision>547</cp:revision>
  <dcterms:created xsi:type="dcterms:W3CDTF">2010-11-19T18:24:55Z</dcterms:created>
  <dcterms:modified xsi:type="dcterms:W3CDTF">2015-02-10T18:08:09Z</dcterms:modified>
</cp:coreProperties>
</file>